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57"/>
  </p:notesMasterIdLst>
  <p:sldIdLst>
    <p:sldId id="330" r:id="rId2"/>
    <p:sldId id="424" r:id="rId3"/>
    <p:sldId id="357" r:id="rId4"/>
    <p:sldId id="428" r:id="rId5"/>
    <p:sldId id="441" r:id="rId6"/>
    <p:sldId id="433" r:id="rId7"/>
    <p:sldId id="434" r:id="rId8"/>
    <p:sldId id="362" r:id="rId9"/>
    <p:sldId id="364" r:id="rId10"/>
    <p:sldId id="370" r:id="rId11"/>
    <p:sldId id="435" r:id="rId12"/>
    <p:sldId id="436" r:id="rId13"/>
    <p:sldId id="387" r:id="rId14"/>
    <p:sldId id="389" r:id="rId15"/>
    <p:sldId id="390" r:id="rId16"/>
    <p:sldId id="393" r:id="rId17"/>
    <p:sldId id="437" r:id="rId18"/>
    <p:sldId id="438" r:id="rId19"/>
    <p:sldId id="396" r:id="rId20"/>
    <p:sldId id="420" r:id="rId21"/>
    <p:sldId id="405" r:id="rId22"/>
    <p:sldId id="409" r:id="rId23"/>
    <p:sldId id="425" r:id="rId24"/>
    <p:sldId id="429" r:id="rId25"/>
    <p:sldId id="440" r:id="rId26"/>
    <p:sldId id="430" r:id="rId27"/>
    <p:sldId id="431" r:id="rId28"/>
    <p:sldId id="432" r:id="rId29"/>
    <p:sldId id="360" r:id="rId30"/>
    <p:sldId id="365" r:id="rId31"/>
    <p:sldId id="378" r:id="rId32"/>
    <p:sldId id="373" r:id="rId33"/>
    <p:sldId id="368" r:id="rId34"/>
    <p:sldId id="406" r:id="rId35"/>
    <p:sldId id="407" r:id="rId36"/>
    <p:sldId id="408" r:id="rId37"/>
    <p:sldId id="361" r:id="rId38"/>
    <p:sldId id="439" r:id="rId39"/>
    <p:sldId id="392" r:id="rId40"/>
    <p:sldId id="413" r:id="rId41"/>
    <p:sldId id="381" r:id="rId42"/>
    <p:sldId id="384" r:id="rId43"/>
    <p:sldId id="366" r:id="rId44"/>
    <p:sldId id="367" r:id="rId45"/>
    <p:sldId id="369" r:id="rId46"/>
    <p:sldId id="371" r:id="rId47"/>
    <p:sldId id="374" r:id="rId48"/>
    <p:sldId id="375" r:id="rId49"/>
    <p:sldId id="376" r:id="rId50"/>
    <p:sldId id="377" r:id="rId51"/>
    <p:sldId id="379" r:id="rId52"/>
    <p:sldId id="380" r:id="rId53"/>
    <p:sldId id="382" r:id="rId54"/>
    <p:sldId id="388" r:id="rId55"/>
    <p:sldId id="259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6E211-72FE-4035-86F1-34D04072F9FE}" type="datetimeFigureOut">
              <a:rPr lang="es-CO" smtClean="0"/>
              <a:t>2/10/2023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96EAC-6942-4C63-8967-3B8179E681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390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CF510-CBEB-44EA-A837-534F3F5DACBD}" type="datetime1">
              <a:rPr lang="en-US" smtClean="0"/>
              <a:t>10/2/2023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330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B48F-EF2A-4FA9-A2B7-BA31FED4E0EF}" type="datetime1">
              <a:rPr lang="en-US" smtClean="0"/>
              <a:t>10/2/2023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35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685E-4E6A-4AC5-9476-86C103D13EEE}" type="datetime1">
              <a:rPr lang="en-US" smtClean="0"/>
              <a:t>10/2/2023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05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2F40-CC92-40DF-81E3-64C33BE0208A}" type="datetime1">
              <a:rPr lang="en-US" smtClean="0"/>
              <a:t>10/2/2023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07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133E-1A97-4A74-BF91-24759FB08C0C}" type="datetime1">
              <a:rPr lang="en-US" smtClean="0"/>
              <a:t>10/2/2023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0B59-591A-4274-824F-CC3BB7568217}" type="datetime1">
              <a:rPr lang="en-US" smtClean="0"/>
              <a:t>10/2/2023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712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49AC-1069-41E9-B60B-47662C10AE94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721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37BED-B73C-49A0-B87E-6625E9E9881E}" type="datetime1">
              <a:rPr lang="en-US" smtClean="0"/>
              <a:t>10/2/2023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83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7C9E3-8C03-42A7-B70C-696BDAC94666}" type="datetime1">
              <a:rPr lang="en-US" smtClean="0"/>
              <a:t>10/2/2023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37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238B-13A1-4094-B2A0-32635BB1A258}" type="datetime1">
              <a:rPr lang="en-US" smtClean="0"/>
              <a:t>10/2/2023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60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6E74-8A5C-4A19-8FAC-48C1D14212CC}" type="datetime1">
              <a:rPr lang="en-US" smtClean="0"/>
              <a:t>10/2/2023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27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AFBD-5B9C-4898-9DDA-FB734720C8E9}" type="datetime1">
              <a:rPr lang="en-US" smtClean="0"/>
              <a:t>10/2/2023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VI Uniandes Particle Detector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2607-6080-4684-B149-C650BAFC481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780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6.png"/><Relationship Id="rId7" Type="http://schemas.openxmlformats.org/officeDocument/2006/relationships/image" Target="../media/image1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65DFC03-FBD0-4B3C-A46D-A1789E1E4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1537" y="1908453"/>
            <a:ext cx="5822284" cy="1773788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Feasibility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ography</a:t>
            </a:r>
            <a:endParaRPr lang="es-CO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517EA37-CBA5-49F8-A06D-6E2DD788C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1537" y="4098063"/>
            <a:ext cx="6404260" cy="2121762"/>
          </a:xfrm>
        </p:spPr>
        <p:txBody>
          <a:bodyPr>
            <a:normAutofit/>
          </a:bodyPr>
          <a:lstStyle/>
          <a:p>
            <a:pPr algn="just"/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Camilo Rueda Pérez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Física</a:t>
            </a:r>
          </a:p>
          <a:p>
            <a:pPr algn="just"/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Facultad de ciencias</a:t>
            </a:r>
          </a:p>
          <a:p>
            <a:pPr algn="just"/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los Andes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3EE64F-16AA-4E92-AC75-26714B95F4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90916" y="746452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82C925BF-6697-4E5C-A269-2F88053ACE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34BFECD-A97E-4D3F-A8CF-03115207DA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9170E79-9F12-F36D-F0B6-E21AADEC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/>
              <a:t>VI Uniandes </a:t>
            </a:r>
            <a:r>
              <a:rPr lang="es-CO" dirty="0" err="1"/>
              <a:t>Particle</a:t>
            </a:r>
            <a:r>
              <a:rPr lang="es-CO" dirty="0"/>
              <a:t> Detector </a:t>
            </a:r>
            <a:r>
              <a:rPr lang="es-CO" dirty="0" err="1"/>
              <a:t>School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D167AEF-0BEF-AB6E-1BF6-8B2467FA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91B-E71C-4C42-A1F4-A2BF87A2D152}" type="datetime1">
              <a:rPr lang="en-US" smtClean="0"/>
              <a:t>10/2/2023</a:t>
            </a:fld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53A719-8805-EADC-14DE-764A7BC8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</a:t>
            </a:fld>
            <a:endParaRPr lang="es-CO"/>
          </a:p>
        </p:txBody>
      </p:sp>
      <p:pic>
        <p:nvPicPr>
          <p:cNvPr id="1026" name="Picture 2" descr="Universidad de los Andes | d-a-ch Colombia">
            <a:extLst>
              <a:ext uri="{FF2B5EF4-FFF2-40B4-BE49-F238E27FC236}">
                <a16:creationId xmlns:a16="http://schemas.microsoft.com/office/drawing/2014/main" id="{12537460-057A-0297-FB01-9822820B6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" y="1835202"/>
            <a:ext cx="5135636" cy="31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0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00898" y="1866135"/>
            <a:ext cx="94813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Easiest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cheapiest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XPCi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distances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detector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amplified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A2D3A6-9852-4BB0-8F9F-F280260EDD1E}"/>
              </a:ext>
            </a:extLst>
          </p:cNvPr>
          <p:cNvSpPr txBox="1"/>
          <p:nvPr/>
        </p:nvSpPr>
        <p:spPr>
          <a:xfrm>
            <a:off x="5918782" y="4998944"/>
            <a:ext cx="60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In-Line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X. </a:t>
            </a:r>
            <a:r>
              <a:rPr lang="es-CO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(2011) </a:t>
            </a:r>
            <a:r>
              <a:rPr lang="es-C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mproving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image  quality of  x-ray  in-line  phase  contrast  imaging  using  an  image  restoration  method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Optic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Express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19, No 23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6D1C2B-4D08-49F6-8C30-CA8B1B0EC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08" y="4194230"/>
            <a:ext cx="4428056" cy="1919101"/>
          </a:xfrm>
          <a:prstGeom prst="rect">
            <a:avLst/>
          </a:pr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3CE6F8C-95C7-EA80-D37A-068DD208F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22C32747-E281-171D-11E0-7F1AAEC54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E8BBE-4E0A-4E3A-A8BB-0E11276852FE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82CF81EF-851A-4530-E1F6-2A1C6624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10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900EC5AC-872C-9754-2C8E-E4FAB61CE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0401013-7898-1F5F-692E-A4C0E630692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6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542" y="492752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Paganin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retrieval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1827828"/>
            <a:ext cx="65385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Transport-of-Intensity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recall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C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Accordingly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pase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A05ED3C-F828-49C2-AD92-C0D0368BF8D2}"/>
              </a:ext>
            </a:extLst>
          </p:cNvPr>
          <p:cNvSpPr txBox="1"/>
          <p:nvPr/>
        </p:nvSpPr>
        <p:spPr>
          <a:xfrm>
            <a:off x="2837432" y="2928156"/>
            <a:ext cx="56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(12)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77FAAD-CC71-FADE-831F-992101B3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F8401C3D-0D7C-7AE9-B4C3-BC7366FC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D6C8-FF98-499A-9EEB-280600BB6643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8D788514-57BE-3F45-6046-812966AC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11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8B1D6B68-7EDE-0CFB-CE68-783AF369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51785EA-0D95-BB12-368B-B31D09965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B552485-2FC8-4A96-86C9-C53333828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223" y="2794837"/>
            <a:ext cx="3541753" cy="50265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39C10A6-28D0-466F-A09D-818FBC8EA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7223" y="3772000"/>
            <a:ext cx="1995371" cy="50265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66748-D488-48E6-963C-3376B3FF75E4}"/>
              </a:ext>
            </a:extLst>
          </p:cNvPr>
          <p:cNvSpPr txBox="1"/>
          <p:nvPr/>
        </p:nvSpPr>
        <p:spPr>
          <a:xfrm>
            <a:off x="2837433" y="3907423"/>
            <a:ext cx="562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(13)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42620EE-F5D7-454A-8C96-0B711AEBC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7223" y="5198739"/>
            <a:ext cx="2916177" cy="50611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2D3AE85-28DA-46B8-8E93-570596F552EB}"/>
              </a:ext>
            </a:extLst>
          </p:cNvPr>
          <p:cNvSpPr txBox="1"/>
          <p:nvPr/>
        </p:nvSpPr>
        <p:spPr>
          <a:xfrm>
            <a:off x="2837432" y="5198739"/>
            <a:ext cx="562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(14)</a:t>
            </a:r>
          </a:p>
        </p:txBody>
      </p:sp>
    </p:spTree>
    <p:extLst>
      <p:ext uri="{BB962C8B-B14F-4D97-AF65-F5344CB8AC3E}">
        <p14:creationId xmlns:p14="http://schemas.microsoft.com/office/powerpoint/2010/main" val="417381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542" y="492752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Paganin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retrieval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1827828"/>
            <a:ext cx="65385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Transport-of-Intensity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Paganin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retrieval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assumptions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beta and delta: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A05ED3C-F828-49C2-AD92-C0D0368BF8D2}"/>
              </a:ext>
            </a:extLst>
          </p:cNvPr>
          <p:cNvSpPr txBox="1"/>
          <p:nvPr/>
        </p:nvSpPr>
        <p:spPr>
          <a:xfrm>
            <a:off x="2855187" y="2573478"/>
            <a:ext cx="571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(15)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77FAAD-CC71-FADE-831F-992101B3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F8401C3D-0D7C-7AE9-B4C3-BC7366FC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F7DEE-71DF-41F2-9098-AB3C155CF3D5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8D788514-57BE-3F45-6046-812966AC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12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8B1D6B68-7EDE-0CFB-CE68-783AF369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51785EA-0D95-BB12-368B-B31D09965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464C03-16F7-4772-B8F3-B70B91CF4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461" y="2504269"/>
            <a:ext cx="4974655" cy="5077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A4F3C68-696C-42B8-91FD-C0D2E3319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671" y="3744655"/>
            <a:ext cx="1420543" cy="65694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6AED3E4-0E37-4DFE-8A83-90B07D8DC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557" y="4966632"/>
            <a:ext cx="5177901" cy="90369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EC19196-4E26-4D41-AC1B-C0234F1E30A4}"/>
              </a:ext>
            </a:extLst>
          </p:cNvPr>
          <p:cNvSpPr txBox="1"/>
          <p:nvPr/>
        </p:nvSpPr>
        <p:spPr>
          <a:xfrm>
            <a:off x="2855188" y="5233811"/>
            <a:ext cx="571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(16)</a:t>
            </a:r>
          </a:p>
        </p:txBody>
      </p:sp>
    </p:spTree>
    <p:extLst>
      <p:ext uri="{BB962C8B-B14F-4D97-AF65-F5344CB8AC3E}">
        <p14:creationId xmlns:p14="http://schemas.microsoft.com/office/powerpoint/2010/main" val="43646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579823" y="1548338"/>
            <a:ext cx="9481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Hamamatsu L6622-01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es-CO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3RXV1 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CF0C0D3-AC50-4DC2-AAB2-3E52BD339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24" y="2619194"/>
            <a:ext cx="7019462" cy="35124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3B6A43-D8BA-411F-B589-B4784DBEA771}"/>
              </a:ext>
            </a:extLst>
          </p:cNvPr>
          <p:cNvSpPr txBox="1"/>
          <p:nvPr/>
        </p:nvSpPr>
        <p:spPr>
          <a:xfrm>
            <a:off x="7722833" y="5854670"/>
            <a:ext cx="324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5. </a:t>
            </a:r>
            <a:r>
              <a:rPr lang="es-CO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set up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F84B0669-0B17-8A46-F45A-24E9A48A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CC5CF05A-FFFB-AA99-1647-7FC7B559D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D585-093D-4BF7-BD03-994E5793B506}" type="datetime1">
              <a:rPr lang="en-US" smtClean="0"/>
              <a:t>10/2/2023</a:t>
            </a:fld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24F9F8-5C9D-35E6-0714-63F094D4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13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031C680D-DAD7-BE1F-87E3-25DAE18F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304CB05-3E7D-3893-DDA9-E28DABE3C30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408483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687281" y="1588670"/>
            <a:ext cx="9481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X-Ray detector: </a:t>
            </a:r>
            <a:r>
              <a:rPr lang="es-CO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es-CO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3RXV1 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C7148B7-CF8D-4168-982A-811CD74CD235}"/>
              </a:ext>
            </a:extLst>
          </p:cNvPr>
          <p:cNvSpPr txBox="1"/>
          <p:nvPr/>
        </p:nvSpPr>
        <p:spPr>
          <a:xfrm>
            <a:off x="5340525" y="5894685"/>
            <a:ext cx="4501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 </a:t>
            </a:r>
            <a:r>
              <a:rPr lang="es-CO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Medipix</a:t>
            </a:r>
            <a:r>
              <a:rPr lang="es-CO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3RXV1 X-Ray detector.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D6AE1D0-9414-43CA-B4AF-E955432B5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18" y="2422525"/>
            <a:ext cx="3819525" cy="39338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ABFD5CD-4166-4891-800A-2F36E92464F7}"/>
              </a:ext>
            </a:extLst>
          </p:cNvPr>
          <p:cNvSpPr txBox="1"/>
          <p:nvPr/>
        </p:nvSpPr>
        <p:spPr>
          <a:xfrm>
            <a:off x="7160259" y="2575197"/>
            <a:ext cx="45015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Silicon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 x 256 pixel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µm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µA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1.8 m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A9FFE3BE-91F8-BC1F-25C7-9BC83BE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7656F96D-0BAF-60A9-6C22-59D745E8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A3566-5C6D-4503-B755-B9429062298D}" type="datetime1">
              <a:rPr lang="en-US" smtClean="0"/>
              <a:t>10/2/2023</a:t>
            </a:fld>
            <a:endParaRPr lang="es-CO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D4D3F56A-05AA-D041-4E07-9B9A1A7B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14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E28A209B-6627-58D5-9D5A-9021BA951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3E9CAAB-64BA-8786-890C-AC986543BD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5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298864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698918" y="1403104"/>
            <a:ext cx="94813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s-C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CO" sz="16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PMMA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1.94, 2.93 and 3.85 mm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filled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povidone-iodine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artificial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0.6 m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es-CO" sz="14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E45135-F793-4BB6-BCD2-7A393037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18" y="3383857"/>
            <a:ext cx="3694933" cy="25155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2DE946B-1EE9-4655-9334-992FB8783BBE}"/>
              </a:ext>
            </a:extLst>
          </p:cNvPr>
          <p:cNvSpPr txBox="1"/>
          <p:nvPr/>
        </p:nvSpPr>
        <p:spPr>
          <a:xfrm>
            <a:off x="811224" y="5976662"/>
            <a:ext cx="4753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Designs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phantoms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acquisition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EC7F6B-845E-3EAF-974E-223001FE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18497A8E-3362-B494-36C4-601F4775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6FA5-5ED3-41B8-B6C9-47484249F81D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2B612FFF-4643-F841-1831-BFFB8CF8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15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5CD6F70B-04B7-EE6D-10E7-31D02F71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8D08B0BF-8C31-9F31-0E47-6AC76B8EDA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F395E4-0829-495E-941B-F568E6EC9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2174" y="3167863"/>
            <a:ext cx="4114801" cy="280879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B52D249-CDE3-485A-8CCE-87C47F4AAD49}"/>
              </a:ext>
            </a:extLst>
          </p:cNvPr>
          <p:cNvSpPr txBox="1"/>
          <p:nvPr/>
        </p:nvSpPr>
        <p:spPr>
          <a:xfrm>
            <a:off x="5803566" y="5981429"/>
            <a:ext cx="531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8.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Delta and beta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quotient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es-CO" sz="1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200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579823" y="1521705"/>
            <a:ext cx="9481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A2C5395-45F7-475A-BF24-830C5930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BE7EF919-3F84-687C-6BC2-66930607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5CE32-E13D-48B5-B3BC-EA2AAB785428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93FA0DE-486A-8810-F325-61F43FB0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16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1D291D0D-0670-CE28-BCCE-AF172968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2239152-92EF-04A5-5780-7F352C0200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48E0A66-DA4E-4517-B63E-CF0B6F25F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826" y="1179485"/>
            <a:ext cx="7146339" cy="470994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6953D18-A5D6-4135-A414-F0C4CAB42131}"/>
              </a:ext>
            </a:extLst>
          </p:cNvPr>
          <p:cNvSpPr txBox="1"/>
          <p:nvPr/>
        </p:nvSpPr>
        <p:spPr>
          <a:xfrm>
            <a:off x="3000653" y="5969001"/>
            <a:ext cx="87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124AB9-3C5B-47DC-9098-F72E32A9BDB1}"/>
              </a:ext>
            </a:extLst>
          </p:cNvPr>
          <p:cNvSpPr txBox="1"/>
          <p:nvPr/>
        </p:nvSpPr>
        <p:spPr>
          <a:xfrm>
            <a:off x="5443492" y="5969001"/>
            <a:ext cx="87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8EADA7D-BBAD-4340-8FC3-FAECF8E9D5EC}"/>
              </a:ext>
            </a:extLst>
          </p:cNvPr>
          <p:cNvSpPr txBox="1"/>
          <p:nvPr/>
        </p:nvSpPr>
        <p:spPr>
          <a:xfrm>
            <a:off x="7886331" y="5983097"/>
            <a:ext cx="87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7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56882" y="1313087"/>
            <a:ext cx="9481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A2C5395-45F7-475A-BF24-830C5930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BE7EF919-3F84-687C-6BC2-66930607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5DA37-DF18-4221-90ED-1CCA5BA2AB86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93FA0DE-486A-8810-F325-61F43FB0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17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1D291D0D-0670-CE28-BCCE-AF172968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2239152-92EF-04A5-5780-7F352C0200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6953D18-A5D6-4135-A414-F0C4CAB42131}"/>
              </a:ext>
            </a:extLst>
          </p:cNvPr>
          <p:cNvSpPr txBox="1"/>
          <p:nvPr/>
        </p:nvSpPr>
        <p:spPr>
          <a:xfrm>
            <a:off x="2498450" y="6042341"/>
            <a:ext cx="87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124AB9-3C5B-47DC-9098-F72E32A9BDB1}"/>
              </a:ext>
            </a:extLst>
          </p:cNvPr>
          <p:cNvSpPr txBox="1"/>
          <p:nvPr/>
        </p:nvSpPr>
        <p:spPr>
          <a:xfrm>
            <a:off x="5763108" y="6048573"/>
            <a:ext cx="87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8EADA7D-BBAD-4340-8FC3-FAECF8E9D5EC}"/>
              </a:ext>
            </a:extLst>
          </p:cNvPr>
          <p:cNvSpPr txBox="1"/>
          <p:nvPr/>
        </p:nvSpPr>
        <p:spPr>
          <a:xfrm>
            <a:off x="9087671" y="6040737"/>
            <a:ext cx="874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8B4DC9B-12F8-41F4-8403-124376A8A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45" y="1413024"/>
            <a:ext cx="9470793" cy="46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5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579823" y="1521705"/>
            <a:ext cx="9481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9A2C5395-45F7-475A-BF24-830C5930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BE7EF919-3F84-687C-6BC2-66930607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E8816-482B-486E-A6B9-242F812FB622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93FA0DE-486A-8810-F325-61F43FB0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18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1D291D0D-0670-CE28-BCCE-AF172968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2239152-92EF-04A5-5780-7F352C0200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FDB58B7-819E-49E1-9834-D938808F0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48" y="3583576"/>
            <a:ext cx="4783792" cy="14491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C847FFA-F3BD-4830-A6D3-C5B9A816D5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504" y="3583576"/>
            <a:ext cx="4783792" cy="145492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6CD5D56-F0EE-4D3A-A91A-15AC73950EA6}"/>
              </a:ext>
            </a:extLst>
          </p:cNvPr>
          <p:cNvSpPr txBox="1"/>
          <p:nvPr/>
        </p:nvSpPr>
        <p:spPr>
          <a:xfrm>
            <a:off x="664048" y="5274218"/>
            <a:ext cx="4552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9.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Height of concavities for phase contrast images and phase images when tubes of 1.94 mm, 2.93 mm and 3.85 mm are filled with air, blood and iodine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167D2F8-ADE2-4F59-8D87-4654B7EB060B}"/>
              </a:ext>
            </a:extLst>
          </p:cNvPr>
          <p:cNvSpPr txBox="1"/>
          <p:nvPr/>
        </p:nvSpPr>
        <p:spPr>
          <a:xfrm>
            <a:off x="5798599" y="5325184"/>
            <a:ext cx="45529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10.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CNR of phase contrast images and phase images when tubes of 1.94 mm, 2.93 mm and 3.85 mm are filled with air, blood and iodine.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7A8F40B-E202-412E-8A42-F39EDE3462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198" y="2259907"/>
            <a:ext cx="26098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0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579823" y="1521705"/>
            <a:ext cx="9481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115574-8544-D8AA-31F3-178D2D1D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BE7C57DA-1627-2DC6-CD60-FEBBFF98C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5AE5-5285-4F6E-AC04-FC557058249B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03D0F16-9D35-7FF8-3DE7-AD12DDC3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19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80EBC747-01D7-129A-A721-3FEFEF8C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7E5B4E12-1214-343C-A32E-99B614BD06B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5CC1FC-FDC4-4638-B9E9-99EBCC83F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103" y="2028836"/>
            <a:ext cx="8339793" cy="310994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859CC1D-B710-4C38-8E7B-B7E4DDFB923F}"/>
              </a:ext>
            </a:extLst>
          </p:cNvPr>
          <p:cNvSpPr txBox="1"/>
          <p:nvPr/>
        </p:nvSpPr>
        <p:spPr>
          <a:xfrm>
            <a:off x="3491261" y="5338133"/>
            <a:ext cx="5209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11.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s-CO" sz="1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1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661" y="472415"/>
            <a:ext cx="9076678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838200" y="1853869"/>
            <a:ext cx="90766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  <a:r>
              <a:rPr lang="es-C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s-CO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angiography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s-C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phantoms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emulate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Paganin’s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retrieval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recover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Monte Carlo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McXtrace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Universidad de los Andes High Energy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55758B6F-6F76-6D18-99C4-C4497E00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43130BAB-F43D-9CA4-1CB7-EDE9CDDB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21967-E2C1-4256-8DF8-63D6EDBCC5D9}" type="datetime1">
              <a:rPr lang="en-US" smtClean="0"/>
              <a:t>10/2/2023</a:t>
            </a:fld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DDB663-2E61-AB83-E5B6-1AE1A00AC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</a:t>
            </a:fld>
            <a:endParaRPr lang="es-CO"/>
          </a:p>
        </p:txBody>
      </p:sp>
      <p:pic>
        <p:nvPicPr>
          <p:cNvPr id="4" name="Picture 2" descr="Universidad de los Andes | d-a-ch Colombia">
            <a:extLst>
              <a:ext uri="{FF2B5EF4-FFF2-40B4-BE49-F238E27FC236}">
                <a16:creationId xmlns:a16="http://schemas.microsoft.com/office/drawing/2014/main" id="{A8545DCC-9703-D322-221B-E3DFB22D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912FD448-6984-CDE8-BB6A-8052243A90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83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7980" y="136525"/>
            <a:ext cx="9076678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571870" y="1615048"/>
            <a:ext cx="111288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X-Ray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computationally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visualizing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phantom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veins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arteries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Universidad de los Andes.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retrieved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Paganin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permited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validated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experimental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carrieded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succesfully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7070CD80-9AEA-B48F-DD82-94F304BF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37E3B458-87C9-5E25-5917-EF9825332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D4B6-64C0-4197-9AF7-D208B1E8B390}" type="datetime1">
              <a:rPr lang="en-US" smtClean="0"/>
              <a:t>10/2/2023</a:t>
            </a:fld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9166B9-ECDA-9260-4185-D1ACA1DF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20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4FB62AFB-ED31-392C-545B-B2176D24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913E8B43-536D-EAA9-C1D7-BE8838F660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1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354" y="-51345"/>
            <a:ext cx="6471289" cy="9124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Bibliography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FC446-25F6-41AD-9DF3-1EA139FB41E3}"/>
              </a:ext>
            </a:extLst>
          </p:cNvPr>
          <p:cNvSpPr txBox="1"/>
          <p:nvPr/>
        </p:nvSpPr>
        <p:spPr>
          <a:xfrm>
            <a:off x="758208" y="2052693"/>
            <a:ext cx="1067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b="1" dirty="0">
              <a:highlight>
                <a:srgbClr val="FFFF00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DE5CF2-A903-4AF3-B5F0-ABF655735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08" y="941448"/>
            <a:ext cx="4474660" cy="54196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5D025A-2970-48E4-88CF-83129AD88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850" y="941448"/>
            <a:ext cx="3561586" cy="5414902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6758AB-28CB-610E-490B-7614FC3B8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30EC01-EA11-815C-6946-8E37DF74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B0B02-96F8-4BE7-804C-A47288FB8487}" type="datetime1">
              <a:rPr lang="en-US" smtClean="0"/>
              <a:t>10/2/2023</a:t>
            </a:fld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F738C9-C7C8-3A95-3F7E-7856C903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152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354" y="2972760"/>
            <a:ext cx="6471289" cy="9124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Thanks</a:t>
            </a:r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for</a:t>
            </a:r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your</a:t>
            </a:r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attention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FC446-25F6-41AD-9DF3-1EA139FB41E3}"/>
              </a:ext>
            </a:extLst>
          </p:cNvPr>
          <p:cNvSpPr txBox="1"/>
          <p:nvPr/>
        </p:nvSpPr>
        <p:spPr>
          <a:xfrm>
            <a:off x="758208" y="2052693"/>
            <a:ext cx="1067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b="1" dirty="0">
              <a:highlight>
                <a:srgbClr val="FFFF00"/>
              </a:highligh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C56EB3-DE4A-F2EE-631F-02745595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E7541246-35F6-95B1-CDEA-52A1D6B0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D4174-984E-43C5-8B59-7740F5B62D4A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46916-3663-99BD-7204-1B83DE41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83193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8DED107-D7AE-C02B-34A4-A77DF65ED3A5}"/>
              </a:ext>
            </a:extLst>
          </p:cNvPr>
          <p:cNvSpPr/>
          <p:nvPr/>
        </p:nvSpPr>
        <p:spPr>
          <a:xfrm>
            <a:off x="0" y="2840854"/>
            <a:ext cx="12260062" cy="11984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354" y="2972760"/>
            <a:ext cx="6471289" cy="9124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BACK-UP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FC446-25F6-41AD-9DF3-1EA139FB41E3}"/>
              </a:ext>
            </a:extLst>
          </p:cNvPr>
          <p:cNvSpPr txBox="1"/>
          <p:nvPr/>
        </p:nvSpPr>
        <p:spPr>
          <a:xfrm>
            <a:off x="758208" y="2097081"/>
            <a:ext cx="1067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b="1" dirty="0">
              <a:highlight>
                <a:srgbClr val="FFFF00"/>
              </a:highlight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C56EB3-DE4A-F2EE-631F-02745595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E7541246-35F6-95B1-CDEA-52A1D6B0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AA5A6-7DB6-4B98-93BD-42273B1F7A55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46916-3663-99BD-7204-1B83DE41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27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refractive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2090535"/>
            <a:ext cx="106755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a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dampling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CEA26A-A0D0-4233-9801-5CF352A56A88}"/>
              </a:ext>
            </a:extLst>
          </p:cNvPr>
          <p:cNvSpPr txBox="1"/>
          <p:nvPr/>
        </p:nvSpPr>
        <p:spPr>
          <a:xfrm>
            <a:off x="2886573" y="2973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(3)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E8770-3A75-4D75-AC14-1B54D117A2E4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24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617DFF-EFD5-4921-8CAB-43E97452C274}"/>
              </a:ext>
            </a:extLst>
          </p:cNvPr>
          <p:cNvSpPr txBox="1"/>
          <p:nvPr/>
        </p:nvSpPr>
        <p:spPr>
          <a:xfrm>
            <a:off x="2886573" y="46837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(4)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2AA6B0-D4F1-40CA-BDDE-F674AF0E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169" y="2895191"/>
            <a:ext cx="3255239" cy="5692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4B97AE-ABFD-49EC-A2FE-CE70B05BB3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386" y="4476840"/>
            <a:ext cx="1635167" cy="7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refractive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900898" y="2132592"/>
            <a:ext cx="106755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atomic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nuclei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modelated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CEA26A-A0D0-4233-9801-5CF352A56A88}"/>
              </a:ext>
            </a:extLst>
          </p:cNvPr>
          <p:cNvSpPr txBox="1"/>
          <p:nvPr/>
        </p:nvSpPr>
        <p:spPr>
          <a:xfrm>
            <a:off x="2584732" y="30596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(1)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B59-0689-47AB-B685-C9FD92A57045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25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E34EB3-2904-4642-997B-4E83A4BF3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393" y="2940202"/>
            <a:ext cx="4336834" cy="7832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A3F44B6-B098-4630-AF55-B65E5F480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236" y="4594977"/>
            <a:ext cx="1359764" cy="47004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617DFF-EFD5-4921-8CAB-43E97452C274}"/>
              </a:ext>
            </a:extLst>
          </p:cNvPr>
          <p:cNvSpPr txBox="1"/>
          <p:nvPr/>
        </p:nvSpPr>
        <p:spPr>
          <a:xfrm>
            <a:off x="2597192" y="459497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410189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refractive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2090535"/>
            <a:ext cx="106755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assuming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grater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electron’s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natural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CEA26A-A0D0-4233-9801-5CF352A56A88}"/>
              </a:ext>
            </a:extLst>
          </p:cNvPr>
          <p:cNvSpPr txBox="1"/>
          <p:nvPr/>
        </p:nvSpPr>
        <p:spPr>
          <a:xfrm>
            <a:off x="2886573" y="2973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(5)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37F7-D842-4F86-8205-E332F318574E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26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617DFF-EFD5-4921-8CAB-43E97452C274}"/>
              </a:ext>
            </a:extLst>
          </p:cNvPr>
          <p:cNvSpPr txBox="1"/>
          <p:nvPr/>
        </p:nvSpPr>
        <p:spPr>
          <a:xfrm>
            <a:off x="2886573" y="46837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(6)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3D5861-55AF-42E7-9303-C16D9F5A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788041"/>
            <a:ext cx="5624744" cy="7400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4CFDBAC-5D90-4D97-ABD4-878C09313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077" y="4458636"/>
            <a:ext cx="2657845" cy="72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5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refractive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2090535"/>
            <a:ext cx="106755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Furthermore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frequencies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polarization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CEA26A-A0D0-4233-9801-5CF352A56A88}"/>
              </a:ext>
            </a:extLst>
          </p:cNvPr>
          <p:cNvSpPr txBox="1"/>
          <p:nvPr/>
        </p:nvSpPr>
        <p:spPr>
          <a:xfrm>
            <a:off x="2886573" y="2973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(7)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DF4D0-B2AF-42BD-A5F7-D94AD9BABBF4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27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617DFF-EFD5-4921-8CAB-43E97452C274}"/>
              </a:ext>
            </a:extLst>
          </p:cNvPr>
          <p:cNvSpPr txBox="1"/>
          <p:nvPr/>
        </p:nvSpPr>
        <p:spPr>
          <a:xfrm>
            <a:off x="2886573" y="46837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(8)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DB72D5-35BE-4B32-BA8E-36FC6CA58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878" y="2756855"/>
            <a:ext cx="4468242" cy="10110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30FD74D-865F-447D-A5AB-22E4AEF1F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368357"/>
            <a:ext cx="42672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52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refractive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2090535"/>
            <a:ext cx="106755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leads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consequently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reduced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CEA26A-A0D0-4233-9801-5CF352A56A88}"/>
              </a:ext>
            </a:extLst>
          </p:cNvPr>
          <p:cNvSpPr txBox="1"/>
          <p:nvPr/>
        </p:nvSpPr>
        <p:spPr>
          <a:xfrm>
            <a:off x="2886573" y="29734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(9)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9851-BD2A-47AE-9ACA-800972B3A3B1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28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8617DFF-EFD5-4921-8CAB-43E97452C274}"/>
              </a:ext>
            </a:extLst>
          </p:cNvPr>
          <p:cNvSpPr txBox="1"/>
          <p:nvPr/>
        </p:nvSpPr>
        <p:spPr>
          <a:xfrm>
            <a:off x="2886573" y="468375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(10)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88BCF6-FFD3-474B-8D3D-CB994D3211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61" y="2663822"/>
            <a:ext cx="6497430" cy="11312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09FD41-F1EA-46EF-A8D4-1F156C1DC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37" y="4683754"/>
            <a:ext cx="19145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6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9787" y="462983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900898" y="1679831"/>
            <a:ext cx="653858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B4C47C-90AE-4117-8376-EC91AE607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643" y="2582255"/>
            <a:ext cx="3554120" cy="14853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91FA848-0486-49D7-A253-6AAD0300D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69" y="2102542"/>
            <a:ext cx="1474076" cy="6286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C3A4CBD-2EB7-469B-8004-1BCB1EA49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727" y="2073762"/>
            <a:ext cx="2257425" cy="64644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C87E185-244A-49FA-892B-53473ED13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512" y="4126809"/>
            <a:ext cx="1552575" cy="86677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73B22F-5704-45B3-B68F-C62FB0D8D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206" y="4274462"/>
            <a:ext cx="1736787" cy="527631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D516748C-B505-4826-B715-3B0609051FC0}"/>
              </a:ext>
            </a:extLst>
          </p:cNvPr>
          <p:cNvSpPr txBox="1"/>
          <p:nvPr/>
        </p:nvSpPr>
        <p:spPr>
          <a:xfrm>
            <a:off x="838200" y="2245707"/>
            <a:ext cx="57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(18)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076A0BD-747F-441B-853C-9D590A1B99A6}"/>
              </a:ext>
            </a:extLst>
          </p:cNvPr>
          <p:cNvSpPr txBox="1"/>
          <p:nvPr/>
        </p:nvSpPr>
        <p:spPr>
          <a:xfrm>
            <a:off x="2923573" y="2245707"/>
            <a:ext cx="6578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(19)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A05ED3C-F828-49C2-AD92-C0D0368BF8D2}"/>
              </a:ext>
            </a:extLst>
          </p:cNvPr>
          <p:cNvSpPr txBox="1"/>
          <p:nvPr/>
        </p:nvSpPr>
        <p:spPr>
          <a:xfrm>
            <a:off x="838200" y="4359105"/>
            <a:ext cx="595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(20)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9D18D26-46D7-45F3-ABB4-9C22F8E27BB3}"/>
              </a:ext>
            </a:extLst>
          </p:cNvPr>
          <p:cNvSpPr txBox="1"/>
          <p:nvPr/>
        </p:nvSpPr>
        <p:spPr>
          <a:xfrm>
            <a:off x="8371643" y="4107103"/>
            <a:ext cx="3281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Intensities after passing through samples with different attenuation coefficients and thicknesses.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Olivo, A and Castelli, E.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(2014)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phase contrast imaging: From synchrotrons to conventional sources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Rivista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Cimento,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74B586-B62D-DDDB-62D3-E8DB03CDF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1A08EF3-11A7-EB32-23AB-73CE2D1A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AAA6-4C92-4F5E-81AB-1724F7719D3E}" type="datetime1">
              <a:rPr lang="en-US" smtClean="0"/>
              <a:t>10/2/2023</a:t>
            </a:fld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ADE5CB-AA74-F9B6-8699-21B08EE1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29</a:t>
            </a:fld>
            <a:endParaRPr lang="es-CO"/>
          </a:p>
        </p:txBody>
      </p:sp>
      <p:pic>
        <p:nvPicPr>
          <p:cNvPr id="11" name="Picture 2" descr="Universidad de los Andes | d-a-ch Colombia">
            <a:extLst>
              <a:ext uri="{FF2B5EF4-FFF2-40B4-BE49-F238E27FC236}">
                <a16:creationId xmlns:a16="http://schemas.microsoft.com/office/drawing/2014/main" id="{867B1A16-0360-3882-0F73-C5DEE034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0EED4F0-A6DC-9C46-892D-F60BA97E72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2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786" y="544310"/>
            <a:ext cx="4138427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67699" y="2629921"/>
            <a:ext cx="6341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holds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1895 - Wilhelm Röntgen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acurrate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diagnoses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X-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been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bring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substantial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892A7D-1A0C-404B-B5D2-226A2C84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920" y="1797734"/>
            <a:ext cx="2762250" cy="36957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551A96F-7ECD-4301-929A-7BB2807A5D80}"/>
              </a:ext>
            </a:extLst>
          </p:cNvPr>
          <p:cNvSpPr txBox="1"/>
          <p:nvPr/>
        </p:nvSpPr>
        <p:spPr>
          <a:xfrm>
            <a:off x="8197421" y="5493434"/>
            <a:ext cx="3569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Wilhelm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Röntgen’s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wife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Röntgen</a:t>
            </a:r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(1896) </a:t>
            </a:r>
            <a:r>
              <a:rPr lang="es-CO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C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new </a:t>
            </a:r>
            <a:r>
              <a:rPr lang="es-CO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es-C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rays</a:t>
            </a:r>
            <a:r>
              <a:rPr lang="es-C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111, No. 59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3313B6-E80D-7E79-3378-74BCED60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60D667-C25F-3E57-644D-3BCEF919B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B849-EBE3-4CE1-BF43-D23497BF5A6F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85C4B62C-B79C-FA94-8231-0FE0BD186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963BFDA6-1F76-2181-6A99-4679C3554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CEBC41E6-7DA8-7B5E-3050-29124F9EEA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30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231" y="460248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2141469"/>
            <a:ext cx="1067558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14CF08-017F-4613-B8C0-16D13E2498F0}"/>
              </a:ext>
            </a:extLst>
          </p:cNvPr>
          <p:cNvSpPr txBox="1"/>
          <p:nvPr/>
        </p:nvSpPr>
        <p:spPr>
          <a:xfrm>
            <a:off x="5650642" y="5321291"/>
            <a:ext cx="60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4. 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XRPCi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(a)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(b)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s-CO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Endrizzi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(2017)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phase contrast imaging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Nuclear Inst. and Methods in Physics Research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878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22BDF0-0BAA-4B47-AB27-DB3A084F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77" y="4398463"/>
            <a:ext cx="4812442" cy="19823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3A8D80-6C29-401F-9425-D20ABE1A6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592" y="3217157"/>
            <a:ext cx="2016403" cy="86891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A254DC8-17D5-4466-918C-C106B06E9E86}"/>
              </a:ext>
            </a:extLst>
          </p:cNvPr>
          <p:cNvSpPr txBox="1"/>
          <p:nvPr/>
        </p:nvSpPr>
        <p:spPr>
          <a:xfrm>
            <a:off x="4153718" y="342900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(27)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8B7D16-C0FC-4CDD-8610-D00AC3B86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938" y="3351451"/>
            <a:ext cx="2445060" cy="60032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6A8D9B-4B70-4417-85C2-AB3F82C02C2B}"/>
              </a:ext>
            </a:extLst>
          </p:cNvPr>
          <p:cNvSpPr txBox="1"/>
          <p:nvPr/>
        </p:nvSpPr>
        <p:spPr>
          <a:xfrm>
            <a:off x="8075384" y="342017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(28)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15996A91-7DCF-D470-5199-BE4EE985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68D1FC25-5E66-B1AA-2001-BADE649E7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2BFBA-270F-4A48-B8F9-CCDB53967571}" type="datetime1">
              <a:rPr lang="en-US" smtClean="0"/>
              <a:t>10/2/2023</a:t>
            </a:fld>
            <a:endParaRPr lang="es-CO"/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DF3C973E-7F04-EFA2-222E-F79D413E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30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518457DC-738D-2416-DD4A-D5080C7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25B94F39-551B-5F44-A883-5EA5D202F7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33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McXtrace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software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36408" y="1907035"/>
            <a:ext cx="948135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simulator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Monte-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carlo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qualitative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A87028-6310-4B4F-A9A3-6F1734929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11" y="3423888"/>
            <a:ext cx="7743825" cy="2462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C83908B-2B5F-4190-B375-C07600CA0E86}"/>
              </a:ext>
            </a:extLst>
          </p:cNvPr>
          <p:cNvSpPr txBox="1"/>
          <p:nvPr/>
        </p:nvSpPr>
        <p:spPr>
          <a:xfrm>
            <a:off x="2532911" y="6079351"/>
            <a:ext cx="976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6. </a:t>
            </a:r>
            <a:r>
              <a:rPr lang="es-CO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McXtrace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https://www.mcxtrace.org/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12B1B1-2845-959A-D441-6270A09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D1A886C3-5591-A3E6-3CC4-6938F8EE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5BFC-6483-45E6-9716-DEDF2D3F0444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CE27228F-5546-767D-E9AB-DE68394F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31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393F0361-9ACE-6A7B-4757-2D34B917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A73F8CF-CB4A-39D6-8DE3-61515D4469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17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71920" y="1859340"/>
            <a:ext cx="948135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since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Snigrev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 [34].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polychromatic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synchrotron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X-Ray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[36,37].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256B30-535B-4F1D-8C7A-A6946E8E0C1E}"/>
              </a:ext>
            </a:extLst>
          </p:cNvPr>
          <p:cNvSpPr txBox="1"/>
          <p:nvPr/>
        </p:nvSpPr>
        <p:spPr>
          <a:xfrm>
            <a:off x="5712595" y="3308636"/>
            <a:ext cx="526445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Holotomographies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[38]. </a:t>
            </a:r>
          </a:p>
          <a:p>
            <a:pPr marL="342900" indent="-342900">
              <a:buFont typeface="+mj-lt"/>
              <a:buAutoNum type="arabicPeriod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Tomographies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[39].</a:t>
            </a:r>
          </a:p>
          <a:p>
            <a:pPr marL="342900" indent="-342900">
              <a:buFont typeface="+mj-lt"/>
              <a:buAutoNum type="arabicPeriod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Coronary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[44].</a:t>
            </a:r>
          </a:p>
          <a:p>
            <a:pPr marL="342900" indent="-342900">
              <a:buFont typeface="+mj-lt"/>
              <a:buAutoNum type="arabicPeriod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Collagen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[46].</a:t>
            </a:r>
          </a:p>
          <a:p>
            <a:pPr marL="342900" indent="-342900">
              <a:buFont typeface="+mj-lt"/>
              <a:buAutoNum type="arabicPeriod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Rodent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[50].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15C52A-6D54-14B4-74E5-5F2A3916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413EFE4C-356F-BCE1-32D2-F2206694D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6E795-7A79-4307-B497-BE1308376006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9682FE08-70C4-D5ED-FCC4-E1495AFC0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32</a:t>
            </a:fld>
            <a:endParaRPr lang="es-CO"/>
          </a:p>
        </p:txBody>
      </p:sp>
      <p:pic>
        <p:nvPicPr>
          <p:cNvPr id="6" name="Picture 2" descr="Universidad de los Andes | d-a-ch Colombia">
            <a:extLst>
              <a:ext uri="{FF2B5EF4-FFF2-40B4-BE49-F238E27FC236}">
                <a16:creationId xmlns:a16="http://schemas.microsoft.com/office/drawing/2014/main" id="{E81E4C2B-76CE-B1C5-0E6A-6A0B2B0D5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4BA78E3D-DB10-768F-AB45-7427B31A6E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43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0405" y="39057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XPCi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00898" y="1802166"/>
            <a:ext cx="94813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5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carrying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XPCi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are: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E4F42-F73D-4DBC-9510-3E6A8DC9C171}"/>
              </a:ext>
            </a:extLst>
          </p:cNvPr>
          <p:cNvSpPr txBox="1"/>
          <p:nvPr/>
        </p:nvSpPr>
        <p:spPr>
          <a:xfrm>
            <a:off x="2292566" y="2432653"/>
            <a:ext cx="5592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(free-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In line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Analyzer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Diffraction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Enhanced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Grating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C610CF-9F6B-4CA9-A2EC-10C2A9E0D4A6}"/>
              </a:ext>
            </a:extLst>
          </p:cNvPr>
          <p:cNvSpPr txBox="1"/>
          <p:nvPr/>
        </p:nvSpPr>
        <p:spPr>
          <a:xfrm>
            <a:off x="838200" y="5448408"/>
            <a:ext cx="837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Illumination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5EF185FC-E15D-6485-7F2A-EB0A6987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08071AAE-90F0-F4D1-7EE1-5B0067B5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CDC5-0E1B-44AC-A83D-B2B56C56F906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888C4031-F161-874D-8671-2E433C94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33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1D9CB6AA-5A0F-1763-F9DE-EEBEC7A9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91072DE1-30D3-F422-4F36-469125B07A2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293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354" y="-51345"/>
            <a:ext cx="6471289" cy="9124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Bibliografía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FC446-25F6-41AD-9DF3-1EA139FB41E3}"/>
              </a:ext>
            </a:extLst>
          </p:cNvPr>
          <p:cNvSpPr txBox="1"/>
          <p:nvPr/>
        </p:nvSpPr>
        <p:spPr>
          <a:xfrm>
            <a:off x="758208" y="2052693"/>
            <a:ext cx="1067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b="1" dirty="0">
              <a:highlight>
                <a:srgbClr val="FFFF00"/>
              </a:highligh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4D3034-0265-4442-87A5-CAC38186B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124"/>
            <a:ext cx="3952756" cy="58013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7C3411-4F63-44EA-BB2C-8A859B54E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431" y="920124"/>
            <a:ext cx="3635842" cy="58603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8548962-5EF5-4C23-99FD-4D1759F87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948" y="920124"/>
            <a:ext cx="4226806" cy="5937876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1B6084-13CA-9F78-68D4-79921C07B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C25E9EB2-1F6E-BF1B-DA02-9C2BDC9B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53FB-0A2F-47B9-9228-7FCC9053EBE6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93F78A60-A6B7-4725-B799-A34FD876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649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354" y="-51345"/>
            <a:ext cx="6471289" cy="9124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Bibliografía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FC446-25F6-41AD-9DF3-1EA139FB41E3}"/>
              </a:ext>
            </a:extLst>
          </p:cNvPr>
          <p:cNvSpPr txBox="1"/>
          <p:nvPr/>
        </p:nvSpPr>
        <p:spPr>
          <a:xfrm>
            <a:off x="758208" y="2052693"/>
            <a:ext cx="1067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b="1" dirty="0">
              <a:highlight>
                <a:srgbClr val="FFFF00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A204F8-3BAC-4A46-8ECB-9DAE2FAB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4" y="859510"/>
            <a:ext cx="3927029" cy="598156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F1121D-A02E-4E14-B286-5F7FD51A0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656" y="881354"/>
            <a:ext cx="3782292" cy="59378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5108C9E-63AC-43DF-B0DE-7BA57B287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250" y="636823"/>
            <a:ext cx="3927030" cy="6301907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E06F13-4D62-5DD2-3EF4-21687CAA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7A1B4-EA31-8F7A-4564-0C04562D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26E3-8E7E-427E-B797-3570A5BCAE1D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5DCBE78-BD23-ADC4-4284-DF19FFE3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9794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354" y="-51345"/>
            <a:ext cx="6471289" cy="9124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Bibliografía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FC446-25F6-41AD-9DF3-1EA139FB41E3}"/>
              </a:ext>
            </a:extLst>
          </p:cNvPr>
          <p:cNvSpPr txBox="1"/>
          <p:nvPr/>
        </p:nvSpPr>
        <p:spPr>
          <a:xfrm>
            <a:off x="758208" y="2052693"/>
            <a:ext cx="10675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b="1" dirty="0">
              <a:highlight>
                <a:srgbClr val="FFFF00"/>
              </a:highligh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E68AC9-26F9-4F45-84F1-7E02EAD4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5" y="877480"/>
            <a:ext cx="3998941" cy="584594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36D4B3-D4CF-44BA-85AD-F0FA2917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490" y="1902062"/>
            <a:ext cx="4495800" cy="2924175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372428-6761-ACFA-2E42-70EC9774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47DFE34-429D-0BD3-461B-43976389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B3D2-6A33-480B-9627-B16F8ABA9381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3775A710-E7C6-E67D-29D7-4CBB10E5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364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542" y="492752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900898" y="2132592"/>
            <a:ext cx="653858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performed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9A05ED3C-F828-49C2-AD92-C0D0368BF8D2}"/>
              </a:ext>
            </a:extLst>
          </p:cNvPr>
          <p:cNvSpPr txBox="1"/>
          <p:nvPr/>
        </p:nvSpPr>
        <p:spPr>
          <a:xfrm>
            <a:off x="1774181" y="3530089"/>
            <a:ext cx="5784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(21)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288EA9-FB09-47AF-8FDA-0F157511B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200" y="3400539"/>
            <a:ext cx="3405800" cy="69460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783E14-BE79-4FD4-B1F4-775F85A1C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200" y="4194695"/>
            <a:ext cx="2047875" cy="7143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FDF55F5-45D4-41D7-8458-E33B0ECDADE7}"/>
              </a:ext>
            </a:extLst>
          </p:cNvPr>
          <p:cNvSpPr txBox="1"/>
          <p:nvPr/>
        </p:nvSpPr>
        <p:spPr>
          <a:xfrm>
            <a:off x="1750428" y="4367216"/>
            <a:ext cx="602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(22)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89DF71A-4B6A-421C-A107-6A1A50B7E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200" y="5158238"/>
            <a:ext cx="4486275" cy="8001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B26131D8-D2C8-4FF2-8B4E-BCFDD87E8358}"/>
              </a:ext>
            </a:extLst>
          </p:cNvPr>
          <p:cNvSpPr txBox="1"/>
          <p:nvPr/>
        </p:nvSpPr>
        <p:spPr>
          <a:xfrm>
            <a:off x="1741967" y="5312007"/>
            <a:ext cx="6021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(23)</a:t>
            </a: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77FAAD-CC71-FADE-831F-992101B3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F8401C3D-0D7C-7AE9-B4C3-BC7366FC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ADF86-9F58-4B9D-A8C5-A497E22996B3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8D788514-57BE-3F45-6046-812966AC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37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8B1D6B68-7EDE-0CFB-CE68-783AF369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51785EA-0D95-BB12-368B-B31D099650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822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542" y="492752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A577FAAD-CC71-FADE-831F-992101B3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F8401C3D-0D7C-7AE9-B4C3-BC7366FC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8783-CA9A-4EE0-9CF7-5932F23F9171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8D788514-57BE-3F45-6046-812966ACC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38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8B1D6B68-7EDE-0CFB-CE68-783AF369F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A51785EA-0D95-BB12-368B-B31D0996508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3BB05C-C204-4361-AF7A-EE4CF1CAB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011" y="1286486"/>
            <a:ext cx="8625258" cy="49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34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579823" y="1521705"/>
            <a:ext cx="9481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Punctual</a:t>
            </a:r>
            <a:r>
              <a:rPr lang="es-CO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X-Ray </a:t>
            </a:r>
            <a:r>
              <a:rPr lang="es-CO" sz="1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endParaRPr lang="es-CO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Detector: Pixel Matrix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concentric</a:t>
            </a: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cylinders</a:t>
            </a: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3B6A43-D8BA-411F-B589-B4784DBEA771}"/>
              </a:ext>
            </a:extLst>
          </p:cNvPr>
          <p:cNvSpPr txBox="1"/>
          <p:nvPr/>
        </p:nvSpPr>
        <p:spPr>
          <a:xfrm>
            <a:off x="4608510" y="6048573"/>
            <a:ext cx="3244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11. </a:t>
            </a:r>
            <a:r>
              <a:rPr lang="es-CO" sz="1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Simulated</a:t>
            </a:r>
            <a:r>
              <a:rPr lang="es-CO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set up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D98E196-E56C-4E26-98CA-313806869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067" y="2690706"/>
            <a:ext cx="5311251" cy="3414376"/>
          </a:xfrm>
          <a:prstGeom prst="rect">
            <a:avLst/>
          </a:prstGeom>
        </p:spPr>
      </p:pic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FCE3B5-317C-7DE2-B21A-900526DB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  <a:endParaRPr lang="es-CO" dirty="0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32B12CD1-7E43-64C1-7521-9AF94DBC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333F-F732-4290-A29A-D4037515BC8E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2457E54-E010-B610-D144-73CCBCAE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39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16DD3AC2-E9EE-5ADB-6FEF-2B95B741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157A23DA-9279-5718-07BC-A84494241C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refractive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900898" y="2132592"/>
            <a:ext cx="106755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oscillators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induces a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forced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oscillation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Refractive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deduced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5A2-34F3-4175-8F4E-383952C7E2EF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031C048-A816-4F2A-9077-7C716722E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114" y="5036182"/>
            <a:ext cx="4813777" cy="838114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57BDF83-60C7-49CF-B8E3-189020F7DB32}"/>
              </a:ext>
            </a:extLst>
          </p:cNvPr>
          <p:cNvSpPr txBox="1"/>
          <p:nvPr/>
        </p:nvSpPr>
        <p:spPr>
          <a:xfrm>
            <a:off x="1280950" y="5219161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(2)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3DFA5294-BE4F-4676-B4C0-6AEDE30BF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5219161"/>
            <a:ext cx="1771650" cy="49359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73CF0A8-6D34-4157-B8D6-958C6191AC5A}"/>
              </a:ext>
            </a:extLst>
          </p:cNvPr>
          <p:cNvSpPr txBox="1"/>
          <p:nvPr/>
        </p:nvSpPr>
        <p:spPr>
          <a:xfrm>
            <a:off x="7587231" y="528129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(3)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B9C8B9A-B650-4B5F-A9B7-D87134131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6965" y="3401971"/>
            <a:ext cx="2647119" cy="46288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FFDC686-0890-414B-ADB7-5CF81EF480C1}"/>
              </a:ext>
            </a:extLst>
          </p:cNvPr>
          <p:cNvSpPr txBox="1"/>
          <p:nvPr/>
        </p:nvSpPr>
        <p:spPr>
          <a:xfrm>
            <a:off x="1280950" y="338870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152054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542" y="242226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Resultados Computacionales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579823" y="1779447"/>
            <a:ext cx="94813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Muestra: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Tubo de PMMA de diversos diámetros externos, lleno de sangre, 60 cm de la fuente</a:t>
            </a:r>
          </a:p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Puntual, 30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keV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con espectro, cubre ancho del detector</a:t>
            </a:r>
          </a:p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Detector: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256 x 256 píxeles, 55 µm de lado, 1.80 m de la fuente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B75A9C-DFC7-4701-9262-3C8B7A420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60" y="2757595"/>
            <a:ext cx="4909679" cy="34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60BDA1-A4E7-C1E9-C601-06FB9137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84AA7DF2-BD1C-8E1E-9D21-FA9D442A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83F4-02C5-4AE5-A1A1-2C998ECB71A2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175B3C-57E8-B249-1728-727DDA521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8376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Estado del Arte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805647" y="1460418"/>
            <a:ext cx="9481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en general:</a:t>
            </a: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5D06FC-AB32-42D0-9F4B-543E84125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991" y="1990725"/>
            <a:ext cx="5368734" cy="13490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2DFBEB-DB9B-4FE0-A264-A093D8AC7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7" y="3708791"/>
            <a:ext cx="3677822" cy="30126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51A723F-45AE-4E09-B0F9-3A646E826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025" y="3713136"/>
            <a:ext cx="4046951" cy="3023024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5977A6-449E-5DB1-B6BE-F7BD1ADE3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D9A4C7F4-AC50-E3E8-1E58-1BBED886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AB92A-DDC0-4937-8F60-CC915F118B6F}" type="datetime1">
              <a:rPr lang="en-US" smtClean="0"/>
              <a:t>10/2/2023</a:t>
            </a:fld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370E0FD-C86D-1FE2-C21E-3A8B596F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232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Estado del Arte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805647" y="1460418"/>
            <a:ext cx="94813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PCi</a:t>
            </a: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venas y arterias</a:t>
            </a:r>
            <a:r>
              <a:rPr lang="es-C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D79BCC-C1B1-4DE2-BDB6-3ABC15853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47" y="2542759"/>
            <a:ext cx="5131445" cy="88624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AF69EDF-D260-422A-995C-B4C34614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949" y="2309516"/>
            <a:ext cx="3999851" cy="3909907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D7A7308-5D14-4017-B18B-328506D64915}"/>
              </a:ext>
            </a:extLst>
          </p:cNvPr>
          <p:cNvSpPr txBox="1"/>
          <p:nvPr/>
        </p:nvSpPr>
        <p:spPr>
          <a:xfrm>
            <a:off x="831541" y="4264469"/>
            <a:ext cx="5264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Arterias de 8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Ausencia de agentes de contraste.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74065B17-A93B-486E-03A7-7D31D26B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862AAAC9-2836-82A1-A931-9C37742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F066-68D2-4869-8104-651ABC7A9D51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BBB5D223-B216-D790-10ED-A5B438E7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42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380ADAD9-F4AC-F5D7-70F8-B3DD05C3D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F5BBA74F-B89B-0293-AF45-4C592BC6B0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679" y="337193"/>
            <a:ext cx="1878291" cy="70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53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231" y="453875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kern="12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Creación de Imágenes por rayos X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900898" y="2159225"/>
            <a:ext cx="10675583" cy="966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Creación de imágenes por contraste de fase 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Dos interpretaciones matemáticas para el contraste de fase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Frentes de onda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BAB928-A85C-49FB-98CE-126761D54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4" y="3725734"/>
            <a:ext cx="2743199" cy="275444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29021B9A-F1D3-4040-8112-38DCB721E2CF}"/>
              </a:ext>
            </a:extLst>
          </p:cNvPr>
          <p:cNvSpPr txBox="1"/>
          <p:nvPr/>
        </p:nvSpPr>
        <p:spPr>
          <a:xfrm>
            <a:off x="4964558" y="4791549"/>
            <a:ext cx="6076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5. 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Frentes de onda que atraviesan una muestra con un factor δ menor al del medio que lo rodea.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Imagen tomada de: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Olivo, A and Castelli, E.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(2014)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X-ray phase contrast imaging: From synchrotrons to conventional sources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Rivista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Nuovo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Cimento,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912C838-F5B8-4D21-1A0F-07E64560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14F65-A01C-CBE5-2F78-A017C459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F0EA5-3745-415E-852E-260DCEADC3D5}" type="datetime1">
              <a:rPr lang="en-US" smtClean="0"/>
              <a:t>10/2/2023</a:t>
            </a:fld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73A565-B4EB-2EC8-9F7A-9F9FAC70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8974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9231" y="437726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kern="12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Creación de Imágenes por rayos X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900898" y="2159225"/>
            <a:ext cx="10675583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Creación de imágenes por contraste de fase 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Dos interpretaciones matemáticas para el contraste de fase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2.   Rayos perpendiculares a frentes de onda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021B9A-F1D3-4040-8112-38DCB721E2CF}"/>
              </a:ext>
            </a:extLst>
          </p:cNvPr>
          <p:cNvSpPr txBox="1"/>
          <p:nvPr/>
        </p:nvSpPr>
        <p:spPr>
          <a:xfrm>
            <a:off x="3605165" y="5207047"/>
            <a:ext cx="6076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6. 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Representación de como los cambios en los frentes de onda pueden ser interpretados como cambios en la direcci</a:t>
            </a:r>
            <a:r>
              <a:rPr lang="es-ES" sz="1200" dirty="0">
                <a:latin typeface="Arial" panose="020B0604020202020204" pitchFamily="34" charset="0"/>
              </a:rPr>
              <a:t>ó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n de propagaci</a:t>
            </a:r>
            <a:r>
              <a:rPr lang="es-ES" sz="1200" dirty="0">
                <a:latin typeface="Arial" panose="020B0604020202020204" pitchFamily="34" charset="0"/>
              </a:rPr>
              <a:t>ó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n de los rayos X.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Imagen tomada de: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Olivo, A and Castelli, E.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(2014)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X-ray phase contrast imaging: From synchrotrons to conventional sources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Rivista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Nuovo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Cimento,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ED1B98-3F09-4D40-BC5D-13483A93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51" y="3868093"/>
            <a:ext cx="2560561" cy="23529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9E71AE3-4F7D-462B-B85B-BD8BEF5F9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536" y="3591572"/>
            <a:ext cx="2047875" cy="10287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5F1E690-6991-4510-99DD-D82973FCFC77}"/>
              </a:ext>
            </a:extLst>
          </p:cNvPr>
          <p:cNvSpPr txBox="1"/>
          <p:nvPr/>
        </p:nvSpPr>
        <p:spPr>
          <a:xfrm>
            <a:off x="5536231" y="392125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(14)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BC3B00-0638-84C0-3955-808E11C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0D95CCD-9B5E-E46D-806E-750691F2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90B49-FE8A-4440-931D-BCFF7C0BF9F5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8D54BB-F27E-8AF3-C7B8-20AD17C8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1036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6542" y="550225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Interferometría en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PCi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00898" y="1866135"/>
            <a:ext cx="94813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Propuesto por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Bonse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y Hart (1965)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 basa en la interferencia de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rX</a:t>
            </a: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Una muestra causa distorsiones en el frente de onda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Cambios de intensidades se interpretan como cambios en la fase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A2D3A6-9852-4BB0-8F9F-F280260EDD1E}"/>
              </a:ext>
            </a:extLst>
          </p:cNvPr>
          <p:cNvSpPr txBox="1"/>
          <p:nvPr/>
        </p:nvSpPr>
        <p:spPr>
          <a:xfrm>
            <a:off x="5182794" y="5233680"/>
            <a:ext cx="6076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7. 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Efecto de una muestra sobre los frentes de onda en uno de los brazos de un interfer</a:t>
            </a:r>
            <a:r>
              <a:rPr lang="es-ES" sz="1200" dirty="0">
                <a:latin typeface="Arial" panose="020B0604020202020204" pitchFamily="34" charset="0"/>
              </a:rPr>
              <a:t>ó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metro de rayos X.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Imagen tomada de: 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Olivo, A and Castelli, E.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(2014)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X-ray phase contrast imaging: From synchrotrons to conventional sources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Rivista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Nuovo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Cimento,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37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1DD3BC1-A1BF-4878-AAF3-5A582D537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53609"/>
            <a:ext cx="4219592" cy="2567866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5BC266-97F6-4237-F07C-96A64CC5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587C5F49-C768-5AAD-605D-8E9397772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C4EF-10FE-41E6-89DF-CEA79105D38C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0A508D-4459-D7CA-7F9C-A9BED2B75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3398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115" y="501649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Interferometría en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PCi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00898" y="1782395"/>
            <a:ext cx="94813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Su uso se masificó en años 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Momose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et al son promotores de esta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Ha tenido amplio desarrollo: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D85652-9A02-4BE4-9AAE-DBC28EFA7710}"/>
              </a:ext>
            </a:extLst>
          </p:cNvPr>
          <p:cNvSpPr txBox="1"/>
          <p:nvPr/>
        </p:nvSpPr>
        <p:spPr>
          <a:xfrm>
            <a:off x="6000566" y="2909866"/>
            <a:ext cx="59480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en compuestos orgánicos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en seres vivos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en cerebros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Efectividad de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para sangre humana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Lesiones cancerígenas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Tejidos Blandos</a:t>
            </a:r>
          </a:p>
          <a:p>
            <a:pPr marL="342900" indent="-342900">
              <a:buFont typeface="+mj-lt"/>
              <a:buAutoNum type="arabicPeriod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Cáncer de mama</a:t>
            </a:r>
          </a:p>
        </p:txBody>
      </p:sp>
      <p:pic>
        <p:nvPicPr>
          <p:cNvPr id="2050" name="Picture 2" descr="Atsushi MOMOSE · Professor · Doctor of Engineering · Tohoku University,  Sendai · Tohokudai · Institute of Multidisciplinary Research for Advanced  Materials (IMRAM) - Page 3">
            <a:extLst>
              <a:ext uri="{FF2B5EF4-FFF2-40B4-BE49-F238E27FC236}">
                <a16:creationId xmlns:a16="http://schemas.microsoft.com/office/drawing/2014/main" id="{8E513E63-3C79-4BA4-A6F6-252FEDD2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342" y="3505004"/>
            <a:ext cx="2600417" cy="260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0EA9FBC-1ABF-4969-991E-8D8C334F43F6}"/>
              </a:ext>
            </a:extLst>
          </p:cNvPr>
          <p:cNvSpPr txBox="1"/>
          <p:nvPr/>
        </p:nvSpPr>
        <p:spPr>
          <a:xfrm>
            <a:off x="1136342" y="6141213"/>
            <a:ext cx="6076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8.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Atsushi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Momose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EA0902-1968-9201-FEC8-8BDCFCB6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AE329E-D008-A521-65C8-A1C7A36F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B4964-A915-42A3-949D-EC466D644150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6BB2D4BD-AE1B-E410-A1BA-9ADF84DA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9811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Analyzer</a:t>
            </a:r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Based</a:t>
            </a:r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PCi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00898" y="1866135"/>
            <a:ext cx="9481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Montaje más sofisticado y complejo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Uso de filtros angulares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A2D3A6-9852-4BB0-8F9F-F280260EDD1E}"/>
              </a:ext>
            </a:extLst>
          </p:cNvPr>
          <p:cNvSpPr txBox="1"/>
          <p:nvPr/>
        </p:nvSpPr>
        <p:spPr>
          <a:xfrm>
            <a:off x="5918782" y="4998944"/>
            <a:ext cx="60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10.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Representaci</a:t>
            </a:r>
            <a:r>
              <a:rPr lang="es-CO" sz="1200" dirty="0">
                <a:latin typeface="Arial" panose="020B0604020202020204" pitchFamily="34" charset="0"/>
              </a:rPr>
              <a:t>ó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n esquem</a:t>
            </a:r>
            <a:r>
              <a:rPr lang="es-CO" sz="1200" dirty="0">
                <a:latin typeface="Arial" panose="020B0604020202020204" pitchFamily="34" charset="0"/>
              </a:rPr>
              <a:t>á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tica del método de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Analyzer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based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imaging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Imagen tomada de: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M.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Endrizzi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(2017)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X-ray phase contrast imaging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Nuclear Inst. and Methods in Physics Research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878.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F7A2297-D541-4308-B6AC-C105BF53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36" y="3203767"/>
            <a:ext cx="4980837" cy="3012091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C9995E-F67B-1563-954D-8F7980F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6606B538-1917-62EF-42AC-86E92D17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FAA1-3DF6-4303-BEFE-948BDEDE227F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975E67F-288E-8A84-CFD9-600C21A61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43597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Grating</a:t>
            </a:r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Based</a:t>
            </a:r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PCi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00897" y="1859056"/>
            <a:ext cx="9481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Uso de rejillas que impiden el paso de cierta porción de fotones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Refracción de la muestra representa cambios en la intensidad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A2D3A6-9852-4BB0-8F9F-F280260EDD1E}"/>
              </a:ext>
            </a:extLst>
          </p:cNvPr>
          <p:cNvSpPr txBox="1"/>
          <p:nvPr/>
        </p:nvSpPr>
        <p:spPr>
          <a:xfrm>
            <a:off x="5918782" y="4998944"/>
            <a:ext cx="60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11.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Representaci</a:t>
            </a:r>
            <a:r>
              <a:rPr lang="es-CO" sz="1200" dirty="0">
                <a:latin typeface="Arial" panose="020B0604020202020204" pitchFamily="34" charset="0"/>
              </a:rPr>
              <a:t>ó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n esquem</a:t>
            </a:r>
            <a:r>
              <a:rPr lang="es-CO" sz="1200" dirty="0">
                <a:latin typeface="Arial" panose="020B0604020202020204" pitchFamily="34" charset="0"/>
              </a:rPr>
              <a:t>á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tica del método de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Grating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Based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imaging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Imagen tomada de: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A.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Momose</a:t>
            </a:r>
            <a:r>
              <a:rPr lang="es-ES" sz="1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(2005)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Recent   advances   in   x-ray   phase   imaging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apanese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Journal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of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Applied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Physics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44.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6CB99B-F2BB-4EF7-94A5-A456B45C6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24" y="3026673"/>
            <a:ext cx="4567748" cy="3616874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1848E8-EDDA-486A-8AA2-D4BEFE66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F3E788-7D48-4161-CB92-0E6AC014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BFC-0D86-4B2D-8869-2D912E26F8BD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669B88C-49F1-EA85-2217-85E574AC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62632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Edge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Illumination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00897" y="1859056"/>
            <a:ext cx="9481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Uso de máscaras en detectores y previos a la muestra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Sin muestra, se quiere que detectores cuente 50% de fotones que atraviesan la primera muestra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A2D3A6-9852-4BB0-8F9F-F280260EDD1E}"/>
              </a:ext>
            </a:extLst>
          </p:cNvPr>
          <p:cNvSpPr txBox="1"/>
          <p:nvPr/>
        </p:nvSpPr>
        <p:spPr>
          <a:xfrm>
            <a:off x="5918782" y="4998944"/>
            <a:ext cx="60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12.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Principio del método Edge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Illumination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Imagen tomada de: 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M.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Endrizzi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(2017)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X-ray phase contrast imaging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Nuclear Inst. and Methods in Physics Research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878.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82810DF-819E-4055-A649-474141286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52" y="2965142"/>
            <a:ext cx="2777904" cy="339120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36772C0-CE3E-8BA8-9B5E-13B936BF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4F4E39B4-59E0-6123-24D4-2945F8C8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63D73-07C2-494F-AE89-EA9683B92A19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581B253-B3AE-778F-0CB8-9C894E572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49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638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1769696"/>
            <a:ext cx="1067558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 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waves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material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Helmholtz’s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CEA26A-A0D0-4233-9801-5CF352A56A88}"/>
              </a:ext>
            </a:extLst>
          </p:cNvPr>
          <p:cNvSpPr txBox="1"/>
          <p:nvPr/>
        </p:nvSpPr>
        <p:spPr>
          <a:xfrm>
            <a:off x="2916708" y="539129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(5)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675C0-5CE7-49B5-9F81-F5C11E64AF12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5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E12E5C-BC8D-4BA0-ADAD-5A4395713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824" y="5303597"/>
            <a:ext cx="3289249" cy="4570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9529B9-438D-43CC-AA62-9560AE00DB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824" y="2502692"/>
            <a:ext cx="3028025" cy="4132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D73AB4B-3ED1-4D71-8682-8EBD4C99B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9824" y="3778480"/>
            <a:ext cx="3884504" cy="55684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8BD39B1-8631-4548-BA82-3E61958EAE8B}"/>
              </a:ext>
            </a:extLst>
          </p:cNvPr>
          <p:cNvSpPr txBox="1"/>
          <p:nvPr/>
        </p:nvSpPr>
        <p:spPr>
          <a:xfrm>
            <a:off x="2916708" y="391592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(4)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98A159C-6DC3-4E9B-A4C0-1D9D0DA8CDBD}"/>
              </a:ext>
            </a:extLst>
          </p:cNvPr>
          <p:cNvSpPr txBox="1"/>
          <p:nvPr/>
        </p:nvSpPr>
        <p:spPr>
          <a:xfrm>
            <a:off x="2916708" y="257274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199109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Edge </a:t>
            </a:r>
            <a:r>
              <a:rPr lang="es-CO" sz="66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Illumination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900897" y="1859056"/>
            <a:ext cx="9481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 muestra, la refracción induce cambios de intensidad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Cambios de fase se miden gracias a cambios en intensidad</a:t>
            </a: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A2D3A6-9852-4BB0-8F9F-F280260EDD1E}"/>
              </a:ext>
            </a:extLst>
          </p:cNvPr>
          <p:cNvSpPr txBox="1"/>
          <p:nvPr/>
        </p:nvSpPr>
        <p:spPr>
          <a:xfrm>
            <a:off x="5918782" y="4998944"/>
            <a:ext cx="60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13.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Representaci</a:t>
            </a:r>
            <a:r>
              <a:rPr lang="es-CO" sz="1200" dirty="0">
                <a:latin typeface="Arial" panose="020B0604020202020204" pitchFamily="34" charset="0"/>
              </a:rPr>
              <a:t>ó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n esquem</a:t>
            </a:r>
            <a:r>
              <a:rPr lang="es-CO" sz="1200" dirty="0">
                <a:latin typeface="Arial" panose="020B0604020202020204" pitchFamily="34" charset="0"/>
              </a:rPr>
              <a:t>á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tica del método de Edge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Illumination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Imagen tomada de: 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M.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Endrizzi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(2017)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X-ray phase contrast imaging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0" i="0" dirty="0">
                <a:effectLst/>
                <a:latin typeface="Arial" panose="020B0604020202020204" pitchFamily="34" charset="0"/>
              </a:rPr>
              <a:t>Nuclear Inst. and Methods in Physics Research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878.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A7F7E33-D8C2-4D77-B049-720669160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93" y="3136328"/>
            <a:ext cx="4457700" cy="3305175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CC909-1A52-DCFB-7367-943EA6D4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1225ED-5D57-AED7-DF81-13B05E33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675E-31FA-4CD8-8FB0-2EF7A36E33FA}" type="datetime1">
              <a:rPr lang="en-US" smtClean="0"/>
              <a:t>10/2/2023</a:t>
            </a:fld>
            <a:endParaRPr lang="es-CO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8BFE0088-A47B-2B8A-6DE8-66193E9C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50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550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Estado del Arte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805647" y="1460418"/>
            <a:ext cx="9481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en general:</a:t>
            </a: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09358-5CAA-441A-9B13-33A13A254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93" y="2170389"/>
            <a:ext cx="5333714" cy="19714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6D3737C-CAD3-4307-A40E-FCE70B04B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2" y="4460051"/>
            <a:ext cx="4900253" cy="187506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1E8DE3D-D8BB-4E1D-A4F7-CDF4227C1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955" y="3908212"/>
            <a:ext cx="4323957" cy="2630700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BBDB4D-2754-BD28-3559-CDF5473D1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623FD331-32C7-E6FA-28B9-BC99E518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F2CA-3F50-4FF5-9655-3DA0E4412354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A76B7C-92CA-1EC4-F610-01017CF1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51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489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Estado del Arte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805647" y="1460418"/>
            <a:ext cx="9481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en general:</a:t>
            </a: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7DF6DB-0B84-47A0-B646-9D47AEE1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01" y="1571906"/>
            <a:ext cx="5564597" cy="16305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9D2A59-4F7D-4D4A-8729-46912975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31" y="3944090"/>
            <a:ext cx="4245889" cy="26840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0B90423-38D4-4987-B361-640DA50E5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4869" y="3480558"/>
            <a:ext cx="3278782" cy="332334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48D7BB-3CD4-F469-9CF5-ABF83B72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CDF0D6B-83A8-0C45-4E09-AF4468A5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5DE5-44AE-4ED4-90C6-733A2C814DCA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6DB3F7-7D69-7072-6AE5-4DE2385B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52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0853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381850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Estado del Arte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805647" y="1460418"/>
            <a:ext cx="9481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 en general:</a:t>
            </a: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08B0177-4A4C-426E-8DA7-9D8B1AA2D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39" y="3273006"/>
            <a:ext cx="4819825" cy="16664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546125-B43E-46C3-AA16-D46E2AD90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629" y="1377626"/>
            <a:ext cx="3965621" cy="5161286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C4F60A-BF01-7169-D5A1-BC6FEEA0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89E2082A-5ABE-0DFD-D833-2DC2D694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93985-CA01-47A8-B441-AF3A9EBB1ABF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82DFDF-96A0-9149-5361-BAAC7B54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53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57093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3284" y="408483"/>
            <a:ext cx="8038916" cy="89229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CO" sz="6600" b="1" dirty="0">
                <a:latin typeface="Aldhabi" panose="01000000000000000000" pitchFamily="2" charset="-78"/>
                <a:cs typeface="Aldhabi" panose="01000000000000000000" pitchFamily="2" charset="-78"/>
              </a:rPr>
              <a:t>Montaje Experimental</a:t>
            </a:r>
            <a:endParaRPr lang="en-US" sz="6600" b="1" kern="12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F9D00BE-AC3F-4788-B37F-67762B7F1EC1}"/>
              </a:ext>
            </a:extLst>
          </p:cNvPr>
          <p:cNvSpPr txBox="1"/>
          <p:nvPr/>
        </p:nvSpPr>
        <p:spPr>
          <a:xfrm>
            <a:off x="838200" y="1755734"/>
            <a:ext cx="9481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0" i="0" dirty="0">
                <a:effectLst/>
                <a:latin typeface="Arial" panose="020B0604020202020204" pitchFamily="34" charset="0"/>
              </a:rPr>
              <a:t>Hamamatsu L6622-01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E510933-F297-4417-A74E-42256F212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81387"/>
            <a:ext cx="5391150" cy="30575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7148B7-CF8D-4168-982A-811CD74CD235}"/>
              </a:ext>
            </a:extLst>
          </p:cNvPr>
          <p:cNvSpPr txBox="1"/>
          <p:nvPr/>
        </p:nvSpPr>
        <p:spPr>
          <a:xfrm>
            <a:off x="6543918" y="5892581"/>
            <a:ext cx="4501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15. 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Fuente de rayos X 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Hamamatsu L6622-01. Imagen tomada del </a:t>
            </a:r>
            <a:r>
              <a:rPr lang="es-CO" sz="1200" b="0" i="0" dirty="0" err="1">
                <a:effectLst/>
                <a:latin typeface="Arial" panose="020B0604020202020204" pitchFamily="34" charset="0"/>
              </a:rPr>
              <a:t>datasheet</a:t>
            </a:r>
            <a:r>
              <a:rPr lang="es-CO" sz="1200" b="0" i="0" dirty="0">
                <a:effectLst/>
                <a:latin typeface="Arial" panose="020B0604020202020204" pitchFamily="34" charset="0"/>
              </a:rPr>
              <a:t> de este mismo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A35BE6-FC08-48BD-A6C2-E0B65E3F4969}"/>
              </a:ext>
            </a:extLst>
          </p:cNvPr>
          <p:cNvSpPr txBox="1"/>
          <p:nvPr/>
        </p:nvSpPr>
        <p:spPr>
          <a:xfrm>
            <a:off x="7235302" y="2241456"/>
            <a:ext cx="4501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Punto focal de 10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Ventana de Be 200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Target de Tungsteno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20-130 kV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0-250 µA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3 mSv/h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754AC1-B0B9-3F5C-1803-613C8DBB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1A005A-1C60-458E-91CE-70FD271F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E330-2DCB-4A40-80A0-01E449103516}" type="datetime1">
              <a:rPr lang="en-US" smtClean="0"/>
              <a:t>10/2/2023</a:t>
            </a:fld>
            <a:endParaRPr lang="es-CO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EC9BC991-1881-CA46-7A54-6E9043A8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54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4054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864" y="612559"/>
            <a:ext cx="8634272" cy="960687"/>
          </a:xfrm>
        </p:spPr>
        <p:txBody>
          <a:bodyPr>
            <a:noAutofit/>
          </a:bodyPr>
          <a:lstStyle/>
          <a:p>
            <a:r>
              <a:rPr lang="es-CO" sz="6600" b="1" dirty="0">
                <a:latin typeface="Aldhabi" panose="020B0604020202020204" pitchFamily="2" charset="-78"/>
                <a:cs typeface="Aldhabi" panose="020B0604020202020204" pitchFamily="2" charset="-78"/>
              </a:rPr>
              <a:t>Preparación de Muestras</a:t>
            </a:r>
          </a:p>
        </p:txBody>
      </p:sp>
      <p:pic>
        <p:nvPicPr>
          <p:cNvPr id="4" name="Imagen 3" descr="Banca de madera&#10;&#10;Descripción generada automáticamente con confianza baja">
            <a:extLst>
              <a:ext uri="{FF2B5EF4-FFF2-40B4-BE49-F238E27FC236}">
                <a16:creationId xmlns:a16="http://schemas.microsoft.com/office/drawing/2014/main" id="{255574D3-528F-47D3-9058-7B3C13F50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57500"/>
            <a:ext cx="5655733" cy="3181350"/>
          </a:xfrm>
          <a:prstGeom prst="rect">
            <a:avLst/>
          </a:prstGeom>
        </p:spPr>
      </p:pic>
      <p:pic>
        <p:nvPicPr>
          <p:cNvPr id="9" name="Imagen 8" descr="Imagen que contiene tabla, interior, computer, pequeño&#10;&#10;Descripción generada automáticamente">
            <a:extLst>
              <a:ext uri="{FF2B5EF4-FFF2-40B4-BE49-F238E27FC236}">
                <a16:creationId xmlns:a16="http://schemas.microsoft.com/office/drawing/2014/main" id="{0B060B18-35AF-4C6A-9489-1266AA5A40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57500"/>
            <a:ext cx="5655733" cy="3181350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13E9F3-9A03-BE7A-72B5-2EC2ADDE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BD5514B6-650D-E1CE-5050-6E9A6AB6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DB62E-0BA7-447A-804E-2F407BD304F8}" type="datetime1">
              <a:rPr lang="en-US" smtClean="0"/>
              <a:t>10/2/2023</a:t>
            </a:fld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DD7A88-F0D2-207E-8C6E-28F89809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55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17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1311243"/>
            <a:ext cx="106755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/>
              <a:t>VI Uniandes </a:t>
            </a:r>
            <a:r>
              <a:rPr lang="es-CO" dirty="0" err="1"/>
              <a:t>Particle</a:t>
            </a:r>
            <a:r>
              <a:rPr lang="es-CO" dirty="0"/>
              <a:t> Detector </a:t>
            </a:r>
            <a:r>
              <a:rPr lang="es-CO" dirty="0" err="1"/>
              <a:t>School</a:t>
            </a:r>
            <a:endParaRPr lang="es-CO" dirty="0"/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57E1-F5B8-4555-BF05-CB9BB3BD17CD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6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BDD7D17-5EA5-4E2C-909D-9C854248B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53" y="2278730"/>
            <a:ext cx="6544608" cy="68656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7DA0FC6-5487-4F6B-A30A-A8C8F4CCD376}"/>
              </a:ext>
            </a:extLst>
          </p:cNvPr>
          <p:cNvSpPr txBox="1"/>
          <p:nvPr/>
        </p:nvSpPr>
        <p:spPr>
          <a:xfrm>
            <a:off x="1257208" y="241129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(6)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A42A69F-B6FA-431A-A31D-CFC520CFA91F}"/>
              </a:ext>
            </a:extLst>
          </p:cNvPr>
          <p:cNvSpPr txBox="1"/>
          <p:nvPr/>
        </p:nvSpPr>
        <p:spPr>
          <a:xfrm>
            <a:off x="2297150" y="5546757"/>
            <a:ext cx="693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Schematic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propagation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throughout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convention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regarding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C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s-CO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s-CO" sz="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CE9A72A-214F-4103-AC7B-9FCC41A8B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748" y="3569975"/>
            <a:ext cx="6544609" cy="1918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1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1375" y="469393"/>
            <a:ext cx="8038916" cy="89229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900896" y="1790242"/>
            <a:ext cx="106755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X-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depicted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intensity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Beer-Lambert’s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CEA26A-A0D0-4233-9801-5CF352A56A88}"/>
              </a:ext>
            </a:extLst>
          </p:cNvPr>
          <p:cNvSpPr txBox="1"/>
          <p:nvPr/>
        </p:nvSpPr>
        <p:spPr>
          <a:xfrm>
            <a:off x="3151793" y="342720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(7)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FED3C37B-CF6A-3653-ACC9-FBD72E15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A76F19BC-5764-C3C7-2EC0-4DB1208A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CFEB7-6E4D-4D9C-A899-23DF2545445F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24DBAFB-6293-9AE5-BA88-52FDE120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7</a:t>
            </a:fld>
            <a:endParaRPr lang="es-CO"/>
          </a:p>
        </p:txBody>
      </p:sp>
      <p:pic>
        <p:nvPicPr>
          <p:cNvPr id="12" name="Picture 2" descr="Universidad de los Andes | d-a-ch Colombia">
            <a:extLst>
              <a:ext uri="{FF2B5EF4-FFF2-40B4-BE49-F238E27FC236}">
                <a16:creationId xmlns:a16="http://schemas.microsoft.com/office/drawing/2014/main" id="{58D00CAA-696C-E613-6686-5FC68EA9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EA933A23-7586-4B52-0402-43B111B06B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7DA0FC6-5487-4F6B-A30A-A8C8F4CCD376}"/>
              </a:ext>
            </a:extLst>
          </p:cNvPr>
          <p:cNvSpPr txBox="1"/>
          <p:nvPr/>
        </p:nvSpPr>
        <p:spPr>
          <a:xfrm>
            <a:off x="3151793" y="486368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(8)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FBCB5D-F71D-4821-99AB-2149C6A57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172661"/>
            <a:ext cx="1987121" cy="43141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98D2653-63FF-4DA5-8F06-DFBEF4411C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816" y="4222537"/>
            <a:ext cx="1751722" cy="17795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34240A3-8E0E-4E6B-BDA5-390D66FCF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425" y="3397600"/>
            <a:ext cx="4244175" cy="5767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686581-BA37-4CDD-9E5E-0D9A3779E8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425" y="4824285"/>
            <a:ext cx="4351447" cy="40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04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065" y="559356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3731" y="2011010"/>
            <a:ext cx="10675583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shifts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defined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as:</a:t>
            </a: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CEA26A-A0D0-4233-9801-5CF352A56A88}"/>
              </a:ext>
            </a:extLst>
          </p:cNvPr>
          <p:cNvSpPr txBox="1"/>
          <p:nvPr/>
        </p:nvSpPr>
        <p:spPr>
          <a:xfrm>
            <a:off x="2952282" y="302592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(9)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AF7E0B-2614-4088-B651-961F0DE12D84}"/>
              </a:ext>
            </a:extLst>
          </p:cNvPr>
          <p:cNvSpPr txBox="1"/>
          <p:nvPr/>
        </p:nvSpPr>
        <p:spPr>
          <a:xfrm>
            <a:off x="2952282" y="463428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(10)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5B18FBAC-B8FE-8886-13A5-F718DAFA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8C313C6C-F30F-AA88-212F-14650CF9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06835-E631-4F97-A82C-9B1667BF3799}" type="datetime1">
              <a:rPr lang="en-US" smtClean="0"/>
              <a:t>10/2/2023</a:t>
            </a:fld>
            <a:endParaRPr lang="es-CO"/>
          </a:p>
        </p:txBody>
      </p:sp>
      <p:sp>
        <p:nvSpPr>
          <p:cNvPr id="13" name="Marcador de número de diapositiva 12">
            <a:extLst>
              <a:ext uri="{FF2B5EF4-FFF2-40B4-BE49-F238E27FC236}">
                <a16:creationId xmlns:a16="http://schemas.microsoft.com/office/drawing/2014/main" id="{34755328-2D04-C737-F23E-A421AD6B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8</a:t>
            </a:fld>
            <a:endParaRPr lang="es-CO"/>
          </a:p>
        </p:txBody>
      </p:sp>
      <p:pic>
        <p:nvPicPr>
          <p:cNvPr id="14" name="Picture 2" descr="Universidad de los Andes | d-a-ch Colombia">
            <a:extLst>
              <a:ext uri="{FF2B5EF4-FFF2-40B4-BE49-F238E27FC236}">
                <a16:creationId xmlns:a16="http://schemas.microsoft.com/office/drawing/2014/main" id="{5023E643-D83B-CC73-C418-1AD0642F1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45749EF0-18DA-D874-33F3-2B99AABA27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38F0923-F822-44EE-A162-88D50A956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809" y="2890877"/>
            <a:ext cx="6095353" cy="6394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EB98952-6BFE-40AF-AB89-977C54A8B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09" y="4554061"/>
            <a:ext cx="2286971" cy="4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54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4194B-EE84-4E49-93BE-8A88F50A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845" y="538384"/>
            <a:ext cx="8038916" cy="8922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r>
              <a:rPr lang="es-C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fundaments</a:t>
            </a:r>
            <a:endPara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4D7A70-00A4-4346-813E-9496DD2040A8}"/>
              </a:ext>
            </a:extLst>
          </p:cNvPr>
          <p:cNvSpPr txBox="1"/>
          <p:nvPr/>
        </p:nvSpPr>
        <p:spPr>
          <a:xfrm>
            <a:off x="838200" y="1919838"/>
            <a:ext cx="1067558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ray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s-CO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  <a:endParaRPr lang="es-CO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Henceforth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propagated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wave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</a:t>
            </a:r>
            <a:r>
              <a:rPr lang="es-C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3278EB5-B13F-4047-8242-3FD6F0DDB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0" y="3433541"/>
            <a:ext cx="4695825" cy="2886075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4514CF08-017F-4613-B8C0-16D13E2498F0}"/>
              </a:ext>
            </a:extLst>
          </p:cNvPr>
          <p:cNvSpPr txBox="1"/>
          <p:nvPr/>
        </p:nvSpPr>
        <p:spPr>
          <a:xfrm>
            <a:off x="5660532" y="5279454"/>
            <a:ext cx="60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 </a:t>
            </a:r>
            <a:r>
              <a:rPr lang="el-G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s-E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coffiecients</a:t>
            </a:r>
            <a:r>
              <a:rPr lang="es-ES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s-CO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s-CO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s-CO" sz="1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1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PMMA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Olivo, A and Castelli, E. 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(2014)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phase contrast imaging: From synchrotrons to conventional sources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Rivista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Nuovo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Cimento, </a:t>
            </a:r>
            <a:r>
              <a:rPr lang="es-CO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es-CO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BDADB69-0F34-4D0A-AA31-EC08208295D7}"/>
              </a:ext>
            </a:extLst>
          </p:cNvPr>
          <p:cNvSpPr txBox="1"/>
          <p:nvPr/>
        </p:nvSpPr>
        <p:spPr>
          <a:xfrm>
            <a:off x="4121017" y="2944386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(11)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9F9F99-D669-EC0C-94FA-ECF8D3BBC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VI Uniandes Particle Detector School</a:t>
            </a:r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AE167EFA-E928-7335-8EA7-C9DE94B3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A9B1-753D-43DC-8695-2DAF1FA12EEA}" type="datetime1">
              <a:rPr lang="en-US" smtClean="0"/>
              <a:t>10/2/2023</a:t>
            </a:fld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8F9D0559-87F9-2CD0-F49D-FD3E8BD3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2607-6080-4684-B149-C650BAFC4818}" type="slidenum">
              <a:rPr lang="es-CO" smtClean="0"/>
              <a:t>9</a:t>
            </a:fld>
            <a:endParaRPr lang="es-CO"/>
          </a:p>
        </p:txBody>
      </p:sp>
      <p:pic>
        <p:nvPicPr>
          <p:cNvPr id="5" name="Picture 2" descr="Universidad de los Andes | d-a-ch Colombia">
            <a:extLst>
              <a:ext uri="{FF2B5EF4-FFF2-40B4-BE49-F238E27FC236}">
                <a16:creationId xmlns:a16="http://schemas.microsoft.com/office/drawing/2014/main" id="{7C72E99F-3486-9EE3-4810-B62992AF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28152" cy="138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4E9D545F-0F23-87E9-471F-88EF7239EB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69" y="472415"/>
            <a:ext cx="1878291" cy="7070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C3849B7-F633-466A-A840-640F33FC6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008" y="2875848"/>
            <a:ext cx="5553630" cy="54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7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10827</TotalTime>
  <Words>2452</Words>
  <Application>Microsoft Office PowerPoint</Application>
  <PresentationFormat>Panorámica</PresentationFormat>
  <Paragraphs>920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Aldhabi</vt:lpstr>
      <vt:lpstr>Arial</vt:lpstr>
      <vt:lpstr>Calibri</vt:lpstr>
      <vt:lpstr>Calibri Light</vt:lpstr>
      <vt:lpstr>Times New Roman</vt:lpstr>
      <vt:lpstr>Office Theme</vt:lpstr>
      <vt:lpstr>Feasibility of X-ray phase contrast imaging for angiography</vt:lpstr>
      <vt:lpstr>Objectives</vt:lpstr>
      <vt:lpstr>Introduction</vt:lpstr>
      <vt:lpstr>Complex nature of refractive index</vt:lpstr>
      <vt:lpstr>X-ray imaging fundaments</vt:lpstr>
      <vt:lpstr>X-ray imaging fundaments</vt:lpstr>
      <vt:lpstr>X-ray imaging fundaments</vt:lpstr>
      <vt:lpstr>X-ray imaging fundaments</vt:lpstr>
      <vt:lpstr>X-ray imaging fundaments</vt:lpstr>
      <vt:lpstr>Propagation based imaging</vt:lpstr>
      <vt:lpstr>Paganin phase retrieval algorithm</vt:lpstr>
      <vt:lpstr>Paganin phase retrieval algorithm</vt:lpstr>
      <vt:lpstr>Experimental setup</vt:lpstr>
      <vt:lpstr>Experimental setup</vt:lpstr>
      <vt:lpstr>Samples</vt:lpstr>
      <vt:lpstr>Experimental results</vt:lpstr>
      <vt:lpstr>Experimental results</vt:lpstr>
      <vt:lpstr>Experimental results</vt:lpstr>
      <vt:lpstr>Experimental results</vt:lpstr>
      <vt:lpstr>Conclusions</vt:lpstr>
      <vt:lpstr>Bibliography</vt:lpstr>
      <vt:lpstr>Thanks for your attention</vt:lpstr>
      <vt:lpstr>BACK-UP</vt:lpstr>
      <vt:lpstr>Complex nature of refractive index</vt:lpstr>
      <vt:lpstr>Complex nature of refractive index</vt:lpstr>
      <vt:lpstr>Complex nature of refractive index</vt:lpstr>
      <vt:lpstr>Complex nature of refractive index</vt:lpstr>
      <vt:lpstr>Complex nature of refractive index</vt:lpstr>
      <vt:lpstr>X-ray imaging fundaments</vt:lpstr>
      <vt:lpstr>X-ray imaging fundaments</vt:lpstr>
      <vt:lpstr>McXtrace software</vt:lpstr>
      <vt:lpstr>Propagation based imaging</vt:lpstr>
      <vt:lpstr>XPCi Methods</vt:lpstr>
      <vt:lpstr>Bibliografía</vt:lpstr>
      <vt:lpstr>Bibliografía</vt:lpstr>
      <vt:lpstr>Bibliografía</vt:lpstr>
      <vt:lpstr>X-ray imaging fundaments</vt:lpstr>
      <vt:lpstr>Other results</vt:lpstr>
      <vt:lpstr>Simulated setup</vt:lpstr>
      <vt:lpstr>Resultados Computacionales</vt:lpstr>
      <vt:lpstr>Estado del Arte</vt:lpstr>
      <vt:lpstr>Estado del Arte</vt:lpstr>
      <vt:lpstr>Creación de Imágenes por rayos X</vt:lpstr>
      <vt:lpstr>Creación de Imágenes por rayos X</vt:lpstr>
      <vt:lpstr>Interferometría en PCi</vt:lpstr>
      <vt:lpstr>Interferometría en PCi</vt:lpstr>
      <vt:lpstr>Analyzer Based PCi</vt:lpstr>
      <vt:lpstr>Grating Based PCi</vt:lpstr>
      <vt:lpstr>Edge Illumination</vt:lpstr>
      <vt:lpstr>Edge Illumination</vt:lpstr>
      <vt:lpstr>Estado del Arte</vt:lpstr>
      <vt:lpstr>Estado del Arte</vt:lpstr>
      <vt:lpstr>Estado del Arte</vt:lpstr>
      <vt:lpstr>Montaje Experimental</vt:lpstr>
      <vt:lpstr>Preparación de Muestras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Avances: Visualización de Venas y Arterias por Contraste de Fase de Rayos X usando simulaciones MC</dc:title>
  <dc:creator>Camilo Andrés Rueda Pérez</dc:creator>
  <cp:lastModifiedBy>Carlos Avila Bernal</cp:lastModifiedBy>
  <cp:revision>72</cp:revision>
  <dcterms:created xsi:type="dcterms:W3CDTF">2021-03-16T03:33:26Z</dcterms:created>
  <dcterms:modified xsi:type="dcterms:W3CDTF">2023-10-02T18:50:46Z</dcterms:modified>
</cp:coreProperties>
</file>