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8" r:id="rId4"/>
  </p:sldMasterIdLst>
  <p:notesMasterIdLst>
    <p:notesMasterId r:id="rId55"/>
  </p:notesMasterIdLst>
  <p:sldIdLst>
    <p:sldId id="449" r:id="rId5"/>
    <p:sldId id="546" r:id="rId6"/>
    <p:sldId id="547" r:id="rId7"/>
    <p:sldId id="505" r:id="rId8"/>
    <p:sldId id="549" r:id="rId9"/>
    <p:sldId id="548" r:id="rId10"/>
    <p:sldId id="502" r:id="rId11"/>
    <p:sldId id="561" r:id="rId12"/>
    <p:sldId id="550" r:id="rId13"/>
    <p:sldId id="529" r:id="rId14"/>
    <p:sldId id="531" r:id="rId15"/>
    <p:sldId id="562" r:id="rId16"/>
    <p:sldId id="532" r:id="rId17"/>
    <p:sldId id="533" r:id="rId18"/>
    <p:sldId id="551" r:id="rId19"/>
    <p:sldId id="534" r:id="rId20"/>
    <p:sldId id="536" r:id="rId21"/>
    <p:sldId id="552" r:id="rId22"/>
    <p:sldId id="526" r:id="rId23"/>
    <p:sldId id="553" r:id="rId24"/>
    <p:sldId id="554" r:id="rId25"/>
    <p:sldId id="516" r:id="rId26"/>
    <p:sldId id="557" r:id="rId27"/>
    <p:sldId id="540" r:id="rId28"/>
    <p:sldId id="558" r:id="rId29"/>
    <p:sldId id="460" r:id="rId30"/>
    <p:sldId id="563" r:id="rId31"/>
    <p:sldId id="527" r:id="rId32"/>
    <p:sldId id="528" r:id="rId33"/>
    <p:sldId id="262" r:id="rId34"/>
    <p:sldId id="464" r:id="rId35"/>
    <p:sldId id="508" r:id="rId36"/>
    <p:sldId id="560" r:id="rId37"/>
    <p:sldId id="514" r:id="rId38"/>
    <p:sldId id="530" r:id="rId39"/>
    <p:sldId id="468" r:id="rId40"/>
    <p:sldId id="535" r:id="rId41"/>
    <p:sldId id="537" r:id="rId42"/>
    <p:sldId id="479" r:id="rId43"/>
    <p:sldId id="480" r:id="rId44"/>
    <p:sldId id="490" r:id="rId45"/>
    <p:sldId id="473" r:id="rId46"/>
    <p:sldId id="484" r:id="rId47"/>
    <p:sldId id="487" r:id="rId48"/>
    <p:sldId id="525" r:id="rId49"/>
    <p:sldId id="555" r:id="rId50"/>
    <p:sldId id="556" r:id="rId51"/>
    <p:sldId id="522" r:id="rId52"/>
    <p:sldId id="524" r:id="rId53"/>
    <p:sldId id="517" r:id="rId54"/>
  </p:sldIdLst>
  <p:sldSz cx="9144000" cy="6858000" type="screen4x3"/>
  <p:notesSz cx="6858000" cy="91440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663300"/>
    <a:srgbClr val="808000"/>
    <a:srgbClr val="006600"/>
    <a:srgbClr val="A4BFC3"/>
    <a:srgbClr val="F0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4" autoAdjust="0"/>
    <p:restoredTop sz="89174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812" y="90"/>
      </p:cViewPr>
      <p:guideLst>
        <p:guide orient="horz" pos="2478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92304-C423-6A44-98E5-6EC8DC3CCB13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69961-CF49-B14D-8740-F21F44CB2ECE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6846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All</a:t>
            </a:r>
            <a:r>
              <a:rPr lang="es-CO" dirty="0"/>
              <a:t> at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1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45960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24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688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7A92-2216-F17D-102D-F1C37E256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17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401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39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4C903-4C90-EF93-0DDC-3D1FDEC3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668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812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96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7BD6-25C6-E370-4A2E-010D958A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67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6429078A-AFDE-4F04-9E4D-CF5B37A99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Simulations</a:t>
            </a:r>
            <a:r>
              <a:rPr lang="es-CO" dirty="0"/>
              <a:t> in 4x4x1 </a:t>
            </a:r>
            <a:r>
              <a:rPr lang="es-CO" dirty="0" err="1"/>
              <a:t>supercell</a:t>
            </a:r>
            <a:r>
              <a:rPr lang="es-CO" dirty="0"/>
              <a:t> (96 </a:t>
            </a:r>
            <a:r>
              <a:rPr lang="es-CO" dirty="0" err="1"/>
              <a:t>atoms</a:t>
            </a:r>
            <a:r>
              <a:rPr lang="es-CO" dirty="0"/>
              <a:t>)</a:t>
            </a:r>
          </a:p>
          <a:p>
            <a:r>
              <a:rPr lang="es-CO" dirty="0" err="1"/>
              <a:t>Magnetic</a:t>
            </a:r>
            <a:r>
              <a:rPr lang="es-CO" dirty="0"/>
              <a:t> momento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order</a:t>
            </a:r>
            <a:r>
              <a:rPr lang="es-CO" dirty="0"/>
              <a:t> 0.1 </a:t>
            </a:r>
            <a:r>
              <a:rPr lang="es-CO" dirty="0" err="1"/>
              <a:t>uB</a:t>
            </a:r>
            <a:r>
              <a:rPr lang="es-CO" dirty="0"/>
              <a:t>/</a:t>
            </a:r>
            <a:r>
              <a:rPr lang="es-CO" dirty="0" err="1"/>
              <a:t>unit</a:t>
            </a:r>
            <a:r>
              <a:rPr lang="es-CO" dirty="0"/>
              <a:t> </a:t>
            </a:r>
            <a:r>
              <a:rPr lang="es-CO" dirty="0" err="1"/>
              <a:t>cell</a:t>
            </a:r>
            <a:endParaRPr lang="es-CO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9872-1B1B-17A4-254C-92D24BBA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31E7A-A983-E00A-20A4-AAA13B5BD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C8A4F-1B03-B440-04B5-2E28F22E3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23426-52EF-AC1B-57DC-66EF503F8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2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869849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7BF9-6F61-7C10-2361-CCF10037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686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F2329-AFBC-E5CE-EC14-07C37391C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045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ABE2860-6499-459B-9FA8-6A9448D8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D33-PPLN=19 pm/V</a:t>
            </a:r>
          </a:p>
        </p:txBody>
      </p:sp>
    </p:spTree>
    <p:extLst>
      <p:ext uri="{BB962C8B-B14F-4D97-AF65-F5344CB8AC3E}">
        <p14:creationId xmlns:p14="http://schemas.microsoft.com/office/powerpoint/2010/main" val="2182777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0386-CAE5-9A10-924A-944E6CED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93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58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171E1-B8D6-00D0-727F-431C959C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925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26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56635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BF6F4-34E4-BAD8-73C9-AC2BB5364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9D48FF3-790B-4456-D752-486E81E0C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F7C8649-929E-397A-EE26-189986A51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All</a:t>
            </a:r>
            <a:r>
              <a:rPr lang="es-CO" dirty="0"/>
              <a:t> at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C29732-49F2-A2DC-6A9B-4A6E7F83F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27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234956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1E012C26-2302-71AE-0B18-D2C4988F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15052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6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BD9A-BE56-CB57-DF56-670AB0720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71852-DC3E-B455-5192-89505523A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064DB-E811-7ED5-A346-C1D9FC340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B2268-44C2-DBFF-3EFA-9A46F68AB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3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69987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9961-CF49-B14D-8740-F21F44CB2ECE}" type="slidenum">
              <a:rPr lang="en-CO" smtClean="0"/>
              <a:t>30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863424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3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8E26E34-F8CA-439B-9B8F-EF0DB1BD1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Sig-zag</a:t>
            </a:r>
            <a:r>
              <a:rPr lang="es-CO" dirty="0"/>
              <a:t> </a:t>
            </a:r>
            <a:r>
              <a:rPr lang="es-CO" dirty="0" err="1"/>
              <a:t>Edges</a:t>
            </a:r>
            <a:r>
              <a:rPr lang="es-CO" dirty="0"/>
              <a:t> and </a:t>
            </a:r>
            <a:r>
              <a:rPr lang="es-CO" dirty="0" err="1"/>
              <a:t>terminations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different</a:t>
            </a:r>
            <a:r>
              <a:rPr lang="es-CO" dirty="0">
                <a:sym typeface="Wingdings" panose="05000000000000000000" pitchFamily="2" charset="2"/>
              </a:rPr>
              <a:t> spin </a:t>
            </a:r>
            <a:r>
              <a:rPr lang="es-CO" dirty="0" err="1">
                <a:sym typeface="Wingdings" panose="05000000000000000000" pitchFamily="2" charset="2"/>
              </a:rPr>
              <a:t>densities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depending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on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termination</a:t>
            </a:r>
            <a:r>
              <a:rPr lang="es-CO" dirty="0">
                <a:sym typeface="Wingdings" panose="05000000000000000000" pitchFamily="2" charset="2"/>
              </a:rPr>
              <a:t>, </a:t>
            </a:r>
            <a:r>
              <a:rPr lang="es-CO" dirty="0" err="1">
                <a:sym typeface="Wingdings" panose="05000000000000000000" pitchFamily="2" charset="2"/>
              </a:rPr>
              <a:t>moments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localized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around</a:t>
            </a:r>
            <a:r>
              <a:rPr lang="es-CO" dirty="0">
                <a:sym typeface="Wingdings" panose="05000000000000000000" pitchFamily="2" charset="2"/>
              </a:rPr>
              <a:t> Se-p </a:t>
            </a:r>
            <a:r>
              <a:rPr lang="es-CO" dirty="0" err="1">
                <a:sym typeface="Wingdings" panose="05000000000000000000" pitchFamily="2" charset="2"/>
              </a:rPr>
              <a:t>orbitals</a:t>
            </a:r>
            <a:endParaRPr lang="es-CO" dirty="0">
              <a:sym typeface="Wingdings" panose="05000000000000000000" pitchFamily="2" charset="2"/>
            </a:endParaRPr>
          </a:p>
          <a:p>
            <a:r>
              <a:rPr lang="es-CO" dirty="0" err="1">
                <a:sym typeface="Wingdings" panose="05000000000000000000" pitchFamily="2" charset="2"/>
              </a:rPr>
              <a:t>Proton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irradiation</a:t>
            </a:r>
            <a:r>
              <a:rPr lang="es-CO" dirty="0">
                <a:sym typeface="Wingdings" panose="05000000000000000000" pitchFamily="2" charset="2"/>
              </a:rPr>
              <a:t>  spin </a:t>
            </a:r>
            <a:r>
              <a:rPr lang="es-CO" dirty="0" err="1">
                <a:sym typeface="Wingdings" panose="05000000000000000000" pitchFamily="2" charset="2"/>
              </a:rPr>
              <a:t>density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localized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around</a:t>
            </a:r>
            <a:r>
              <a:rPr lang="es-CO" dirty="0">
                <a:sym typeface="Wingdings" panose="05000000000000000000" pitchFamily="2" charset="2"/>
              </a:rPr>
              <a:t> Mo </a:t>
            </a:r>
            <a:r>
              <a:rPr lang="es-CO" dirty="0" err="1">
                <a:sym typeface="Wingdings" panose="05000000000000000000" pitchFamily="2" charset="2"/>
              </a:rPr>
              <a:t>atoms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next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to</a:t>
            </a:r>
            <a:r>
              <a:rPr lang="es-CO" dirty="0">
                <a:sym typeface="Wingdings" panose="05000000000000000000" pitchFamily="2" charset="2"/>
              </a:rPr>
              <a:t> MoS2 </a:t>
            </a:r>
            <a:r>
              <a:rPr lang="es-CO" dirty="0" err="1">
                <a:sym typeface="Wingdings" panose="05000000000000000000" pitchFamily="2" charset="2"/>
              </a:rPr>
              <a:t>vacancies</a:t>
            </a:r>
            <a:endParaRPr lang="es-CO" dirty="0">
              <a:sym typeface="Wingdings" panose="05000000000000000000" pitchFamily="2" charset="2"/>
            </a:endParaRPr>
          </a:p>
          <a:p>
            <a:r>
              <a:rPr lang="es-CO" dirty="0">
                <a:sym typeface="Wingdings" panose="05000000000000000000" pitchFamily="2" charset="2"/>
              </a:rPr>
              <a:t>1T </a:t>
            </a:r>
            <a:r>
              <a:rPr lang="es-CO" dirty="0" err="1">
                <a:sym typeface="Wingdings" panose="05000000000000000000" pitchFamily="2" charset="2"/>
              </a:rPr>
              <a:t>incorporation</a:t>
            </a:r>
            <a:r>
              <a:rPr lang="es-CO" dirty="0">
                <a:sym typeface="Wingdings" panose="05000000000000000000" pitchFamily="2" charset="2"/>
              </a:rPr>
              <a:t>: S </a:t>
            </a:r>
            <a:r>
              <a:rPr lang="es-CO" dirty="0" err="1">
                <a:sym typeface="Wingdings" panose="05000000000000000000" pitchFamily="2" charset="2"/>
              </a:rPr>
              <a:t>vacancies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trigger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transformation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from</a:t>
            </a:r>
            <a:r>
              <a:rPr lang="es-CO" dirty="0">
                <a:sym typeface="Wingdings" panose="05000000000000000000" pitchFamily="2" charset="2"/>
              </a:rPr>
              <a:t> trigonal </a:t>
            </a:r>
            <a:r>
              <a:rPr lang="es-CO" dirty="0" err="1">
                <a:sym typeface="Wingdings" panose="05000000000000000000" pitchFamily="2" charset="2"/>
              </a:rPr>
              <a:t>prismatic</a:t>
            </a:r>
            <a:r>
              <a:rPr lang="es-CO" dirty="0">
                <a:sym typeface="Wingdings" panose="05000000000000000000" pitchFamily="2" charset="2"/>
              </a:rPr>
              <a:t> 2H </a:t>
            </a:r>
            <a:r>
              <a:rPr lang="es-CO" dirty="0" err="1">
                <a:sym typeface="Wingdings" panose="05000000000000000000" pitchFamily="2" charset="2"/>
              </a:rPr>
              <a:t>to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octahedral</a:t>
            </a:r>
            <a:r>
              <a:rPr lang="es-CO" dirty="0">
                <a:sym typeface="Wingdings" panose="05000000000000000000" pitchFamily="2" charset="2"/>
              </a:rPr>
              <a:t> 1T </a:t>
            </a:r>
            <a:r>
              <a:rPr lang="es-CO" dirty="0" err="1">
                <a:sym typeface="Wingdings" panose="05000000000000000000" pitchFamily="2" charset="2"/>
              </a:rPr>
              <a:t>phase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locally</a:t>
            </a:r>
            <a:r>
              <a:rPr lang="es-CO" dirty="0">
                <a:sym typeface="Wingdings" panose="05000000000000000000" pitchFamily="2" charset="2"/>
              </a:rPr>
              <a:t>, </a:t>
            </a:r>
            <a:r>
              <a:rPr lang="es-CO" dirty="0" err="1">
                <a:sym typeface="Wingdings" panose="05000000000000000000" pitchFamily="2" charset="2"/>
              </a:rPr>
              <a:t>introducing</a:t>
            </a:r>
            <a:r>
              <a:rPr lang="es-CO" dirty="0">
                <a:sym typeface="Wingdings" panose="05000000000000000000" pitchFamily="2" charset="2"/>
              </a:rPr>
              <a:t> Mo 4d </a:t>
            </a:r>
            <a:r>
              <a:rPr lang="es-CO" dirty="0" err="1">
                <a:sym typeface="Wingdings" panose="05000000000000000000" pitchFamily="2" charset="2"/>
              </a:rPr>
              <a:t>states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within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the</a:t>
            </a:r>
            <a:r>
              <a:rPr lang="es-CO" dirty="0">
                <a:sym typeface="Wingdings" panose="05000000000000000000" pitchFamily="2" charset="2"/>
              </a:rPr>
              <a:t> gap. Ferro </a:t>
            </a:r>
            <a:r>
              <a:rPr lang="es-CO" dirty="0" err="1">
                <a:sym typeface="Wingdings" panose="05000000000000000000" pitchFamily="2" charset="2"/>
              </a:rPr>
              <a:t>through</a:t>
            </a:r>
            <a:r>
              <a:rPr lang="es-CO" dirty="0">
                <a:sym typeface="Wingdings" panose="05000000000000000000" pitchFamily="2" charset="2"/>
              </a:rPr>
              <a:t> Exchange </a:t>
            </a:r>
            <a:r>
              <a:rPr lang="es-CO" dirty="0" err="1">
                <a:sym typeface="Wingdings" panose="05000000000000000000" pitchFamily="2" charset="2"/>
              </a:rPr>
              <a:t>between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vacancy</a:t>
            </a:r>
            <a:r>
              <a:rPr lang="es-CO" dirty="0">
                <a:sym typeface="Wingdings" panose="05000000000000000000" pitchFamily="2" charset="2"/>
              </a:rPr>
              <a:t> and Mo 4d </a:t>
            </a:r>
            <a:r>
              <a:rPr lang="es-CO" dirty="0" err="1">
                <a:sym typeface="Wingdings" panose="05000000000000000000" pitchFamily="2" charset="2"/>
              </a:rPr>
              <a:t>states</a:t>
            </a:r>
            <a:r>
              <a:rPr lang="es-CO" dirty="0">
                <a:sym typeface="Wingdings" panose="05000000000000000000" pitchFamily="2" charset="2"/>
              </a:rPr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752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F4562-8DA6-AB95-DF45-5FB792E4E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EF23AE59-059D-E627-9883-8FBA53B35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Ss-pmf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switching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spectroscopy</a:t>
            </a:r>
            <a:r>
              <a:rPr lang="es-CO" dirty="0">
                <a:sym typeface="Wingdings" panose="05000000000000000000" pitchFamily="2" charset="2"/>
              </a:rPr>
              <a:t> PFM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7797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7FCC1F72-6DCB-4799-AE34-1CE67E54C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Ss-pmf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switching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spectroscopy</a:t>
            </a:r>
            <a:r>
              <a:rPr lang="es-CO" dirty="0">
                <a:sym typeface="Wingdings" panose="05000000000000000000" pitchFamily="2" charset="2"/>
              </a:rPr>
              <a:t> PFM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1868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0809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917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303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335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4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93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237513E7-0097-4570-8960-E2F7D1F8E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Agregar líneas de </a:t>
            </a:r>
            <a:r>
              <a:rPr lang="es-CO" dirty="0" err="1"/>
              <a:t>raman</a:t>
            </a:r>
            <a:r>
              <a:rPr lang="es-CO" dirty="0"/>
              <a:t> para fase WTe2</a:t>
            </a:r>
          </a:p>
        </p:txBody>
      </p:sp>
    </p:spTree>
    <p:extLst>
      <p:ext uri="{BB962C8B-B14F-4D97-AF65-F5344CB8AC3E}">
        <p14:creationId xmlns:p14="http://schemas.microsoft.com/office/powerpoint/2010/main" val="31242478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6429078A-AFDE-4F04-9E4D-CF5B37A99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Simulations</a:t>
            </a:r>
            <a:r>
              <a:rPr lang="es-CO" dirty="0"/>
              <a:t> in 4x4x1 </a:t>
            </a:r>
            <a:r>
              <a:rPr lang="es-CO" dirty="0" err="1"/>
              <a:t>supercell</a:t>
            </a:r>
            <a:r>
              <a:rPr lang="es-CO" dirty="0"/>
              <a:t> (96 </a:t>
            </a:r>
            <a:r>
              <a:rPr lang="es-CO" dirty="0" err="1"/>
              <a:t>atoms</a:t>
            </a:r>
            <a:r>
              <a:rPr lang="es-CO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2372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00EEAB1-38E1-4A51-AC2E-C9933095C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671578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00EEAB1-38E1-4A51-AC2E-C9933095C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39803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00EEAB1-38E1-4A51-AC2E-C9933095C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Te </a:t>
            </a:r>
            <a:r>
              <a:rPr lang="es-CO" dirty="0" err="1"/>
              <a:t>promotes</a:t>
            </a:r>
            <a:r>
              <a:rPr lang="es-CO" dirty="0"/>
              <a:t> </a:t>
            </a:r>
            <a:r>
              <a:rPr lang="es-CO" dirty="0" err="1"/>
              <a:t>vacancies</a:t>
            </a:r>
            <a:r>
              <a:rPr lang="es-CO" dirty="0"/>
              <a:t>: </a:t>
            </a:r>
            <a:r>
              <a:rPr lang="es-CO" dirty="0" err="1"/>
              <a:t>Lower</a:t>
            </a:r>
            <a:r>
              <a:rPr lang="es-CO" dirty="0"/>
              <a:t> </a:t>
            </a:r>
            <a:r>
              <a:rPr lang="es-CO" dirty="0" err="1"/>
              <a:t>electronegativity</a:t>
            </a:r>
            <a:r>
              <a:rPr lang="es-CO" dirty="0"/>
              <a:t> </a:t>
            </a:r>
            <a:r>
              <a:rPr lang="es-CO" dirty="0" err="1"/>
              <a:t>difference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Te-M bond </a:t>
            </a:r>
            <a:r>
              <a:rPr lang="es-CO" dirty="0" err="1"/>
              <a:t>formation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weaker</a:t>
            </a:r>
            <a:r>
              <a:rPr lang="es-CO" dirty="0">
                <a:sym typeface="Wingdings" panose="05000000000000000000" pitchFamily="2" charset="2"/>
              </a:rPr>
              <a:t> bond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3855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00EEAB1-38E1-4A51-AC2E-C9933095C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Masa de las muestras?</a:t>
            </a:r>
          </a:p>
        </p:txBody>
      </p:sp>
    </p:spTree>
    <p:extLst>
      <p:ext uri="{BB962C8B-B14F-4D97-AF65-F5344CB8AC3E}">
        <p14:creationId xmlns:p14="http://schemas.microsoft.com/office/powerpoint/2010/main" val="34877600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25B5-46E6-EB99-AE44-57666552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EA8148E0-8BF8-A265-C695-DD3D6DC81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Ti </a:t>
            </a:r>
            <a:r>
              <a:rPr lang="es-CO" dirty="0" err="1"/>
              <a:t>covered</a:t>
            </a:r>
            <a:r>
              <a:rPr lang="es-CO" dirty="0"/>
              <a:t> </a:t>
            </a:r>
            <a:r>
              <a:rPr lang="es-CO" dirty="0" err="1"/>
              <a:t>silicon</a:t>
            </a:r>
            <a:r>
              <a:rPr lang="es-CO" dirty="0"/>
              <a:t> </a:t>
            </a:r>
            <a:r>
              <a:rPr lang="es-CO" dirty="0" err="1"/>
              <a:t>tips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PFM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43195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12186-63F4-BB84-9D76-4B80C2A57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4D78A410-4052-ED6B-10F1-EAD7C975B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D33-PPLN=19 pm/V</a:t>
            </a:r>
          </a:p>
        </p:txBody>
      </p:sp>
    </p:spTree>
    <p:extLst>
      <p:ext uri="{BB962C8B-B14F-4D97-AF65-F5344CB8AC3E}">
        <p14:creationId xmlns:p14="http://schemas.microsoft.com/office/powerpoint/2010/main" val="854576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4088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39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EF160-DAEA-00F9-06A9-00E9AF53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994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3ABE2860-6499-459B-9FA8-6A9448D8D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D33-PPLN=19 pm/V</a:t>
            </a:r>
          </a:p>
        </p:txBody>
      </p:sp>
    </p:spTree>
    <p:extLst>
      <p:ext uri="{BB962C8B-B14F-4D97-AF65-F5344CB8AC3E}">
        <p14:creationId xmlns:p14="http://schemas.microsoft.com/office/powerpoint/2010/main" val="239541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36BDA-2637-1A4F-6B2F-5DC2A358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89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7FCC1F72-6DCB-4799-AE34-1CE67E54C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Ss-pmf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switching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spectroscopy</a:t>
            </a:r>
            <a:r>
              <a:rPr lang="es-CO" dirty="0">
                <a:sym typeface="Wingdings" panose="05000000000000000000" pitchFamily="2" charset="2"/>
              </a:rPr>
              <a:t> PFM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794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0E03-41F9-B05A-FFBF-33A4F9ACC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6EC7D989-36B5-090F-B5B6-B5186BF88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err="1"/>
              <a:t>Ss-pmf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switching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spectroscopy</a:t>
            </a:r>
            <a:r>
              <a:rPr lang="es-CO" dirty="0">
                <a:sym typeface="Wingdings" panose="05000000000000000000" pitchFamily="2" charset="2"/>
              </a:rPr>
              <a:t> PFM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5789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B09E7-7BDF-26F6-6C50-7BA6676A1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6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3C12-6A0A-9D4E-B07B-94C32D615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6C31B-1B6E-084C-96D6-41A756C8E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D02C-4AE7-8E47-9EDE-EA7DE340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787C-56BA-4248-85E5-4CD0FC3F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5F015-82EC-F947-B8EA-72657F97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1745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9454-E1A3-4344-926F-474703B4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894B4-AEF8-3A49-B8F2-25B926773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1CF1C-8C8A-7347-81A0-69279CF8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3DD44-1882-3342-AC53-2B8542D2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F4E07-7BC9-B941-A430-3104CF1F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77546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A26F4-FA19-C242-BB4A-A874388DD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935FB-054E-6941-9BBB-F7EA979B8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0DE2-DE3C-444C-B42B-1A95C5C4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3B2E7-506E-A743-9BA0-6EBC96DF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1CF2-AFA1-3148-9846-AFEA3C46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28182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8E99-930A-3046-BA26-E4FBFB46C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D9F1-9448-AB49-B12F-6539532B7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6AD27-3881-994A-952E-036EED57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61634-DF5A-C64B-8936-AD2491C4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9F167-DA12-1742-9423-D43AC8C6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01567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F1E6-8308-B749-A3A9-4CA83770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F5D91-E9AE-C040-8058-79639FD51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FE397-7BF9-794F-8BE8-F62F1FC5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2F0-F422-EB4F-A5CE-30AAF358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07EC9-C10B-F84E-BC00-B297CA3D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4455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7ED65-AB0D-0446-BFDC-85E806F0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D524C-1CD7-4243-B9C5-F6A7BF139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2FEEE-1420-3543-A81F-F03C1BD5E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CA01C-A253-C74B-8193-82DBB19B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205D4-5268-3949-A73E-B42F91087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BC5DF-A4DB-9F47-B425-CB056FD2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45974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8799-E5C0-744B-9215-89FB6817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146C1-17C7-3A4B-BF0C-0B6376BEF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F1E6C-4615-1F49-B3A9-FCC4E43C3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6FA57-D841-9E40-A54F-F1836CDAE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1AB9ED-3C0C-3043-93C7-AA5BE6D59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3BEF64-D2C9-7848-A720-41FEB8CD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6C496-E80A-B440-830F-CF21963F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E30F9-B604-BA4D-896A-12A45509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55436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81265-CDEB-EC46-9F92-E11AD968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1CF7-49B5-784D-80FC-C3D3F0AA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B15F9-7D28-B94B-BD56-5682FE35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CC818-65AB-D040-9538-2285695C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78936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C4D0A2-8876-424E-90E8-FE2A72F1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B0F5A-9655-7A48-B6FB-F92BCDA4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3E6B7-BD75-9F4C-926F-74421206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4281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5499-7B5A-2C46-80BA-1269854A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30172-10EB-D645-A923-794851AE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28169-EEE9-C640-8906-C5B4C9053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D08E3-CF29-D24B-BD54-56674FDF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3660C-29B1-E24B-8849-847D275A2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DCA61-FED1-E94A-95CF-D549FE54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9761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F5E1-E14D-AF4D-A2BA-9AEEE3BE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3E1F19-07E8-194D-9A7E-6EC97F533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3CE91-2943-6646-BEBE-565D68752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C7C-0C11-5048-A6BA-D1359CB9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B7D7B-FE9F-2C45-B9DF-95B53969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877DB-6BF5-7642-A1C8-09BD9CBD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0775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8E43F-7C49-F34F-8A0A-2AB8454C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4DF00-1180-7349-9D7E-B7710BB62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6DB4C-13E4-8948-B0B0-05DA85BF7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03C06-80F8-F040-9C2B-4ECDD08FF4BD}" type="datetimeFigureOut">
              <a:rPr lang="en-CO" smtClean="0"/>
              <a:t>04/15/2026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DA2BF-7EFC-F14D-9E1D-82F184F14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2CEEF-8569-BE4E-80A0-89424BECC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19EF8-7E1B-7346-84BF-9A88E5B3EC68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60586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em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30.png"/><Relationship Id="rId4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52.png"/><Relationship Id="rId5" Type="http://schemas.openxmlformats.org/officeDocument/2006/relationships/image" Target="../media/image10.emf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42.png"/><Relationship Id="rId3" Type="http://schemas.openxmlformats.org/officeDocument/2006/relationships/image" Target="../media/image35.png"/><Relationship Id="rId12" Type="http://schemas.openxmlformats.org/officeDocument/2006/relationships/image" Target="../media/image5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54.png"/><Relationship Id="rId5" Type="http://schemas.microsoft.com/office/2007/relationships/hdphoto" Target="../media/hdphoto1.wdp"/><Relationship Id="rId15" Type="http://schemas.openxmlformats.org/officeDocument/2006/relationships/image" Target="../media/image58.png"/><Relationship Id="rId10" Type="http://schemas.openxmlformats.org/officeDocument/2006/relationships/image" Target="../media/image530.png"/><Relationship Id="rId19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520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9.jpeg"/><Relationship Id="rId5" Type="http://schemas.openxmlformats.org/officeDocument/2006/relationships/image" Target="../media/image10.emf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emf"/><Relationship Id="rId10" Type="http://schemas.openxmlformats.org/officeDocument/2006/relationships/image" Target="../media/image64.jpe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7.emf"/><Relationship Id="rId5" Type="http://schemas.openxmlformats.org/officeDocument/2006/relationships/image" Target="../media/image10.emf"/><Relationship Id="rId10" Type="http://schemas.openxmlformats.org/officeDocument/2006/relationships/image" Target="../media/image66.emf"/><Relationship Id="rId4" Type="http://schemas.microsoft.com/office/2007/relationships/hdphoto" Target="../media/hdphoto1.wdp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9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76.svg"/><Relationship Id="rId3" Type="http://schemas.openxmlformats.org/officeDocument/2006/relationships/image" Target="../media/image9.png"/><Relationship Id="rId21" Type="http://schemas.openxmlformats.org/officeDocument/2006/relationships/image" Target="../media/image7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4.pn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0.emf"/><Relationship Id="rId10" Type="http://schemas.openxmlformats.org/officeDocument/2006/relationships/image" Target="../media/image118.png"/><Relationship Id="rId19" Type="http://schemas.openxmlformats.org/officeDocument/2006/relationships/image" Target="../media/image77.png"/><Relationship Id="rId4" Type="http://schemas.microsoft.com/office/2007/relationships/hdphoto" Target="../media/hdphoto1.wdp"/><Relationship Id="rId9" Type="http://schemas.openxmlformats.org/officeDocument/2006/relationships/image" Target="../media/image117.png"/><Relationship Id="rId22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78.svg"/><Relationship Id="rId3" Type="http://schemas.openxmlformats.org/officeDocument/2006/relationships/image" Target="../media/image81.png"/><Relationship Id="rId21" Type="http://schemas.openxmlformats.org/officeDocument/2006/relationships/image" Target="../media/image82.emf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4.pn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18.png"/><Relationship Id="rId5" Type="http://schemas.microsoft.com/office/2007/relationships/hdphoto" Target="../media/hdphoto1.wdp"/><Relationship Id="rId10" Type="http://schemas.openxmlformats.org/officeDocument/2006/relationships/image" Target="../media/image117.png"/><Relationship Id="rId19" Type="http://schemas.openxmlformats.org/officeDocument/2006/relationships/image" Target="../media/image79.png"/><Relationship Id="rId4" Type="http://schemas.openxmlformats.org/officeDocument/2006/relationships/image" Target="../media/image9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.emf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2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8.png"/><Relationship Id="rId5" Type="http://schemas.openxmlformats.org/officeDocument/2006/relationships/image" Target="../media/image10.emf"/><Relationship Id="rId15" Type="http://schemas.openxmlformats.org/officeDocument/2006/relationships/image" Target="../media/image90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87.png"/><Relationship Id="rId1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em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530.png"/><Relationship Id="rId4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5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0.emf"/><Relationship Id="rId15" Type="http://schemas.openxmlformats.org/officeDocument/2006/relationships/image" Target="../media/image97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0.emf"/><Relationship Id="rId10" Type="http://schemas.openxmlformats.org/officeDocument/2006/relationships/image" Target="../media/image100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0.emf"/><Relationship Id="rId15" Type="http://schemas.openxmlformats.org/officeDocument/2006/relationships/image" Target="../media/image102.png"/><Relationship Id="rId10" Type="http://schemas.openxmlformats.org/officeDocument/2006/relationships/image" Target="../media/image100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.emf"/><Relationship Id="rId10" Type="http://schemas.openxmlformats.org/officeDocument/2006/relationships/image" Target="../media/image470.png"/><Relationship Id="rId4" Type="http://schemas.microsoft.com/office/2007/relationships/hdphoto" Target="../media/hdphoto1.wdp"/><Relationship Id="rId9" Type="http://schemas.openxmlformats.org/officeDocument/2006/relationships/image" Target="../media/image4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9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107.png"/><Relationship Id="rId5" Type="http://schemas.openxmlformats.org/officeDocument/2006/relationships/image" Target="../media/image10.emf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35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7.png"/><Relationship Id="rId5" Type="http://schemas.openxmlformats.org/officeDocument/2006/relationships/image" Target="../media/image9.png"/><Relationship Id="rId10" Type="http://schemas.openxmlformats.org/officeDocument/2006/relationships/image" Target="../media/image210.png"/><Relationship Id="rId4" Type="http://schemas.openxmlformats.org/officeDocument/2006/relationships/image" Target="../media/image110.emf"/><Relationship Id="rId9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0.emf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11.emf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230.png"/><Relationship Id="rId5" Type="http://schemas.microsoft.com/office/2007/relationships/hdphoto" Target="../media/hdphoto1.wdp"/><Relationship Id="rId10" Type="http://schemas.openxmlformats.org/officeDocument/2006/relationships/image" Target="../media/image210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2.png"/><Relationship Id="rId7" Type="http://schemas.microsoft.com/office/2007/relationships/hdphoto" Target="../media/hdphoto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2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9.png"/><Relationship Id="rId7" Type="http://schemas.openxmlformats.org/officeDocument/2006/relationships/image" Target="../media/image12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0.emf"/><Relationship Id="rId4" Type="http://schemas.microsoft.com/office/2007/relationships/hdphoto" Target="../media/hdphoto1.wdp"/><Relationship Id="rId9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2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27.emf"/><Relationship Id="rId9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28.emf"/><Relationship Id="rId7" Type="http://schemas.microsoft.com/office/2007/relationships/hdphoto" Target="../media/hdphoto1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0.emf"/><Relationship Id="rId4" Type="http://schemas.openxmlformats.org/officeDocument/2006/relationships/image" Target="../media/image129.emf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67.emf"/><Relationship Id="rId7" Type="http://schemas.openxmlformats.org/officeDocument/2006/relationships/image" Target="../media/image10.emf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35.png"/><Relationship Id="rId5" Type="http://schemas.openxmlformats.org/officeDocument/2006/relationships/image" Target="../media/image9.png"/><Relationship Id="rId10" Type="http://schemas.openxmlformats.org/officeDocument/2006/relationships/image" Target="../media/image134.png"/><Relationship Id="rId4" Type="http://schemas.openxmlformats.org/officeDocument/2006/relationships/image" Target="../media/image66.emf"/><Relationship Id="rId9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6.emf"/><Relationship Id="rId7" Type="http://schemas.openxmlformats.org/officeDocument/2006/relationships/image" Target="../media/image28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800.png"/><Relationship Id="rId5" Type="http://schemas.microsoft.com/office/2007/relationships/hdphoto" Target="../media/hdphoto1.wdp"/><Relationship Id="rId10" Type="http://schemas.openxmlformats.org/officeDocument/2006/relationships/image" Target="../media/image139.png"/><Relationship Id="rId4" Type="http://schemas.openxmlformats.org/officeDocument/2006/relationships/image" Target="../media/image9.png"/><Relationship Id="rId9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0.emf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0.emf"/><Relationship Id="rId10" Type="http://schemas.openxmlformats.org/officeDocument/2006/relationships/image" Target="../media/image142.png"/><Relationship Id="rId4" Type="http://schemas.microsoft.com/office/2007/relationships/hdphoto" Target="../media/hdphoto1.wdp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0.emf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0.emf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52.pn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AD7E69-7E20-7C49-9102-E47F42CE1952}"/>
              </a:ext>
            </a:extLst>
          </p:cNvPr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tint val="94000"/>
                  <a:lumMod val="87000"/>
                  <a:lumOff val="13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C2E21-5F00-FB40-8419-109FD1D2D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6" y="16251"/>
            <a:ext cx="9144000" cy="127947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Defect-induced </a:t>
            </a:r>
            <a:r>
              <a:rPr lang="en-US" sz="4000" b="1" dirty="0" err="1">
                <a:solidFill>
                  <a:schemeClr val="accent1"/>
                </a:solidFill>
              </a:rPr>
              <a:t>ferroic</a:t>
            </a:r>
            <a:r>
              <a:rPr lang="en-US" sz="4000" b="1" dirty="0">
                <a:solidFill>
                  <a:schemeClr val="accent1"/>
                </a:solidFill>
              </a:rPr>
              <a:t> states in solid solutions of layered van der Waals materials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581A20-1604-6E4D-B49E-05D293D068E3}"/>
              </a:ext>
            </a:extLst>
          </p:cNvPr>
          <p:cNvSpPr/>
          <p:nvPr/>
        </p:nvSpPr>
        <p:spPr>
          <a:xfrm>
            <a:off x="0" y="5179599"/>
            <a:ext cx="9144000" cy="1682885"/>
          </a:xfrm>
          <a:prstGeom prst="rect">
            <a:avLst/>
          </a:prstGeom>
          <a:solidFill>
            <a:schemeClr val="bg1">
              <a:alpha val="327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4905D-9796-234B-912E-4F7F0EBDAE1E}"/>
              </a:ext>
            </a:extLst>
          </p:cNvPr>
          <p:cNvSpPr txBox="1"/>
          <p:nvPr/>
        </p:nvSpPr>
        <p:spPr>
          <a:xfrm>
            <a:off x="1734300" y="5312829"/>
            <a:ext cx="55325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Paula Giraldo</a:t>
            </a:r>
            <a:r>
              <a:rPr lang="en-US" sz="3200" b="1" dirty="0">
                <a:solidFill>
                  <a:srgbClr val="535253"/>
                </a:solidFill>
                <a:latin typeface="Corbel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Gallo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Universidad de Los Andes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35253"/>
                </a:solidFill>
                <a:latin typeface="Corbel"/>
              </a:rPr>
              <a:t>Bogotá, Colombia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35253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35253"/>
                </a:solidFill>
                <a:latin typeface="Corbel"/>
              </a:rPr>
              <a:t>5</a:t>
            </a:r>
            <a:r>
              <a:rPr lang="en-US" baseline="30000" dirty="0">
                <a:solidFill>
                  <a:srgbClr val="535253"/>
                </a:solidFill>
                <a:latin typeface="Corbel"/>
              </a:rPr>
              <a:t>th</a:t>
            </a:r>
            <a:r>
              <a:rPr lang="en-US" dirty="0">
                <a:solidFill>
                  <a:srgbClr val="535253"/>
                </a:solidFill>
                <a:latin typeface="Corbel"/>
              </a:rPr>
              <a:t> Workshop on Statistical Physics- April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of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44FEA9-3E8C-9C48-A49F-632CEFE70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76" y="5577366"/>
            <a:ext cx="2374369" cy="855251"/>
          </a:xfrm>
          <a:prstGeom prst="rect">
            <a:avLst/>
          </a:prstGeom>
        </p:spPr>
      </p:pic>
      <p:pic>
        <p:nvPicPr>
          <p:cNvPr id="1030" name="Picture 6" descr="Programas de Posgrado y Pregrado | Universidad de los Andes">
            <a:extLst>
              <a:ext uri="{FF2B5EF4-FFF2-40B4-BE49-F238E27FC236}">
                <a16:creationId xmlns:a16="http://schemas.microsoft.com/office/drawing/2014/main" id="{2A5F7002-5ABC-41C2-9C0B-22A36DA6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0" y="5613267"/>
            <a:ext cx="2120793" cy="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B7BBC46-13AD-405C-A302-36C6132CCD5F}"/>
                  </a:ext>
                </a:extLst>
              </p:cNvPr>
              <p:cNvSpPr txBox="1"/>
              <p:nvPr/>
            </p:nvSpPr>
            <p:spPr>
              <a:xfrm>
                <a:off x="2910345" y="1299879"/>
                <a:ext cx="3478477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B7BBC46-13AD-405C-A302-36C6132CC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345" y="1299879"/>
                <a:ext cx="3478477" cy="632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2D54404-00B1-40C8-A88E-25F66A2F2279}"/>
                  </a:ext>
                </a:extLst>
              </p:cNvPr>
              <p:cNvSpPr txBox="1"/>
              <p:nvPr/>
            </p:nvSpPr>
            <p:spPr>
              <a:xfrm>
                <a:off x="334115" y="1388128"/>
                <a:ext cx="9071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2D54404-00B1-40C8-A88E-25F66A2F2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15" y="1388128"/>
                <a:ext cx="90710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C9DE55E-052B-4A4A-871C-D49D7AA01264}"/>
                  </a:ext>
                </a:extLst>
              </p:cNvPr>
              <p:cNvSpPr txBox="1"/>
              <p:nvPr/>
            </p:nvSpPr>
            <p:spPr>
              <a:xfrm>
                <a:off x="7639061" y="1376306"/>
                <a:ext cx="8942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C9DE55E-052B-4A4A-871C-D49D7AA01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61" y="1376306"/>
                <a:ext cx="89428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B2B05817-19EC-438E-8443-6A2FB2596546}"/>
              </a:ext>
            </a:extLst>
          </p:cNvPr>
          <p:cNvSpPr txBox="1"/>
          <p:nvPr/>
        </p:nvSpPr>
        <p:spPr>
          <a:xfrm>
            <a:off x="-246" y="1886744"/>
            <a:ext cx="17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err="1">
                <a:solidFill>
                  <a:srgbClr val="7030A0"/>
                </a:solidFill>
              </a:rPr>
              <a:t>Ferromagnetic</a:t>
            </a:r>
            <a:r>
              <a:rPr lang="es-CO" dirty="0">
                <a:solidFill>
                  <a:srgbClr val="7030A0"/>
                </a:solidFill>
              </a:rPr>
              <a:t> semiconductor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5AF3E2-7041-4977-B4D8-2457233BEF44}"/>
              </a:ext>
            </a:extLst>
          </p:cNvPr>
          <p:cNvSpPr txBox="1"/>
          <p:nvPr/>
        </p:nvSpPr>
        <p:spPr>
          <a:xfrm>
            <a:off x="7506716" y="1887504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00B050"/>
                </a:solidFill>
              </a:rPr>
              <a:t>Ferroelectric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dirty="0">
                <a:solidFill>
                  <a:srgbClr val="00B050"/>
                </a:solidFill>
              </a:rPr>
              <a:t>semimetal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F1532536-A437-40AC-9FDA-A86F3539AD3F}"/>
              </a:ext>
            </a:extLst>
          </p:cNvPr>
          <p:cNvCxnSpPr>
            <a:cxnSpLocks/>
          </p:cNvCxnSpPr>
          <p:nvPr/>
        </p:nvCxnSpPr>
        <p:spPr>
          <a:xfrm>
            <a:off x="1289711" y="1634350"/>
            <a:ext cx="1773646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A7A3C89-ED15-4D64-8D00-01C3E9383DA6}"/>
              </a:ext>
            </a:extLst>
          </p:cNvPr>
          <p:cNvCxnSpPr>
            <a:cxnSpLocks/>
          </p:cNvCxnSpPr>
          <p:nvPr/>
        </p:nvCxnSpPr>
        <p:spPr>
          <a:xfrm flipH="1">
            <a:off x="6086444" y="1622528"/>
            <a:ext cx="157438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77850A7-161D-4384-A0BD-40C071047779}"/>
              </a:ext>
            </a:extLst>
          </p:cNvPr>
          <p:cNvSpPr txBox="1"/>
          <p:nvPr/>
        </p:nvSpPr>
        <p:spPr>
          <a:xfrm>
            <a:off x="3243356" y="1816890"/>
            <a:ext cx="279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>
                <a:solidFill>
                  <a:srgbClr val="7030A0"/>
                </a:solidFill>
              </a:rPr>
              <a:t>M</a:t>
            </a:r>
            <a:r>
              <a:rPr lang="es-CO" b="1" dirty="0" err="1">
                <a:solidFill>
                  <a:schemeClr val="tx2"/>
                </a:solidFill>
              </a:rPr>
              <a:t>u</a:t>
            </a:r>
            <a:r>
              <a:rPr lang="es-CO" b="1" dirty="0" err="1">
                <a:solidFill>
                  <a:srgbClr val="00B0F0"/>
                </a:solidFill>
              </a:rPr>
              <a:t>l</a:t>
            </a:r>
            <a:r>
              <a:rPr lang="es-CO" b="1" dirty="0" err="1">
                <a:solidFill>
                  <a:srgbClr val="C00000"/>
                </a:solidFill>
              </a:rPr>
              <a:t>t</a:t>
            </a:r>
            <a:r>
              <a:rPr lang="es-CO" b="1" dirty="0" err="1">
                <a:solidFill>
                  <a:srgbClr val="CC9900"/>
                </a:solidFill>
              </a:rPr>
              <a:t>i</a:t>
            </a:r>
            <a:r>
              <a:rPr lang="es-CO" b="1" dirty="0" err="1">
                <a:solidFill>
                  <a:srgbClr val="663300"/>
                </a:solidFill>
              </a:rPr>
              <a:t>f</a:t>
            </a:r>
            <a:r>
              <a:rPr lang="es-CO" b="1" dirty="0" err="1"/>
              <a:t>e</a:t>
            </a:r>
            <a:r>
              <a:rPr lang="es-CO" b="1" dirty="0" err="1">
                <a:solidFill>
                  <a:srgbClr val="FFC000"/>
                </a:solidFill>
              </a:rPr>
              <a:t>rr</a:t>
            </a:r>
            <a:r>
              <a:rPr lang="es-CO" b="1" dirty="0" err="1">
                <a:solidFill>
                  <a:srgbClr val="00B0F0"/>
                </a:solidFill>
              </a:rPr>
              <a:t>o</a:t>
            </a:r>
            <a:r>
              <a:rPr lang="es-CO" b="1" dirty="0" err="1">
                <a:solidFill>
                  <a:srgbClr val="92D050"/>
                </a:solidFill>
              </a:rPr>
              <a:t>i</a:t>
            </a:r>
            <a:r>
              <a:rPr lang="es-CO" b="1" dirty="0" err="1">
                <a:solidFill>
                  <a:srgbClr val="00B050"/>
                </a:solidFill>
              </a:rPr>
              <a:t>c</a:t>
            </a:r>
            <a:r>
              <a:rPr lang="es-CO" b="1" dirty="0"/>
              <a:t> semiconductor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8CD1E07-7871-0DC9-1196-927143DD8113}"/>
              </a:ext>
            </a:extLst>
          </p:cNvPr>
          <p:cNvSpPr txBox="1"/>
          <p:nvPr/>
        </p:nvSpPr>
        <p:spPr>
          <a:xfrm>
            <a:off x="45217" y="4938098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1BA697E-3272-B701-B70A-D4395F015350}"/>
              </a:ext>
            </a:extLst>
          </p:cNvPr>
          <p:cNvSpPr txBox="1"/>
          <p:nvPr/>
        </p:nvSpPr>
        <p:spPr>
          <a:xfrm>
            <a:off x="-100966" y="4679334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A8D3639-319E-EC45-D4FE-85BDCEC4DD89}"/>
              </a:ext>
            </a:extLst>
          </p:cNvPr>
          <p:cNvGrpSpPr/>
          <p:nvPr/>
        </p:nvGrpSpPr>
        <p:grpSpPr>
          <a:xfrm>
            <a:off x="682362" y="2866678"/>
            <a:ext cx="2790122" cy="494863"/>
            <a:chOff x="616945" y="3174675"/>
            <a:chExt cx="2790122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E89438D1-F711-7E44-95EB-36159BECA1AC}"/>
                    </a:ext>
                  </a:extLst>
                </p:cNvPr>
                <p:cNvSpPr txBox="1"/>
                <p:nvPr/>
              </p:nvSpPr>
              <p:spPr>
                <a:xfrm>
                  <a:off x="2274321" y="317709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E89438D1-F711-7E44-95EB-36159BECA1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321" y="3177095"/>
                  <a:ext cx="1132746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1BCBE1EA-D6C4-4FE0-DE4A-AA633B7098A1}"/>
                    </a:ext>
                  </a:extLst>
                </p:cNvPr>
                <p:cNvSpPr txBox="1"/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lecha: a la derecha 24">
              <a:extLst>
                <a:ext uri="{FF2B5EF4-FFF2-40B4-BE49-F238E27FC236}">
                  <a16:creationId xmlns:a16="http://schemas.microsoft.com/office/drawing/2014/main" id="{B415932E-5673-1BA9-B4E3-28A5009031F0}"/>
                </a:ext>
              </a:extLst>
            </p:cNvPr>
            <p:cNvSpPr/>
            <p:nvPr/>
          </p:nvSpPr>
          <p:spPr>
            <a:xfrm>
              <a:off x="1722406" y="3326957"/>
              <a:ext cx="54512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43DAC4F-ED99-942F-87A6-E9802C3B03AB}"/>
              </a:ext>
            </a:extLst>
          </p:cNvPr>
          <p:cNvGrpSpPr/>
          <p:nvPr/>
        </p:nvGrpSpPr>
        <p:grpSpPr>
          <a:xfrm>
            <a:off x="883282" y="3596598"/>
            <a:ext cx="2617315" cy="494863"/>
            <a:chOff x="636996" y="3904595"/>
            <a:chExt cx="2617315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95B0BF64-51FD-C339-519B-246F06EB6888}"/>
                    </a:ext>
                  </a:extLst>
                </p:cNvPr>
                <p:cNvSpPr txBox="1"/>
                <p:nvPr/>
              </p:nvSpPr>
              <p:spPr>
                <a:xfrm>
                  <a:off x="2121565" y="390701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95B0BF64-51FD-C339-519B-246F06EB6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1565" y="3907015"/>
                  <a:ext cx="1132746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9B71D1A1-5C3E-BF22-F3FE-28237FD12EA8}"/>
                    </a:ext>
                  </a:extLst>
                </p:cNvPr>
                <p:cNvSpPr txBox="1"/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DE1C3ECF-831A-D185-8A04-860BF43C8C41}"/>
                </a:ext>
              </a:extLst>
            </p:cNvPr>
            <p:cNvSpPr/>
            <p:nvPr/>
          </p:nvSpPr>
          <p:spPr>
            <a:xfrm>
              <a:off x="1526665" y="4072610"/>
              <a:ext cx="559115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185F587A-7D9B-E2A2-548E-B6D5819BA72B}"/>
              </a:ext>
            </a:extLst>
          </p:cNvPr>
          <p:cNvGrpSpPr/>
          <p:nvPr/>
        </p:nvGrpSpPr>
        <p:grpSpPr>
          <a:xfrm>
            <a:off x="3749285" y="2157346"/>
            <a:ext cx="3676014" cy="3064940"/>
            <a:chOff x="5395037" y="2621995"/>
            <a:chExt cx="3165390" cy="2704898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53E77338-BD2E-C1C3-2AC7-2F77EBD8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95037" y="2621995"/>
              <a:ext cx="3165390" cy="2567054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0A998E29-E9A9-28B7-4BC3-3F98E02C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69968" y="5039828"/>
              <a:ext cx="569093" cy="287065"/>
            </a:xfrm>
            <a:prstGeom prst="rect">
              <a:avLst/>
            </a:prstGeom>
          </p:spPr>
        </p:pic>
      </p:grp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84CAD65-2BE6-59F7-724B-4511CEF3E2D8}"/>
              </a:ext>
            </a:extLst>
          </p:cNvPr>
          <p:cNvSpPr/>
          <p:nvPr/>
        </p:nvSpPr>
        <p:spPr>
          <a:xfrm>
            <a:off x="652218" y="2816438"/>
            <a:ext cx="2894851" cy="598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4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  <p:bldP spid="15" grpId="0"/>
      <p:bldP spid="6" grpId="0"/>
      <p:bldP spid="17" grpId="0"/>
      <p:bldP spid="38" grpId="0"/>
      <p:bldP spid="5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Single </a:t>
            </a:r>
            <a:r>
              <a:rPr lang="es-CO" sz="4000" b="1" dirty="0" err="1">
                <a:solidFill>
                  <a:schemeClr val="accent1"/>
                </a:solidFill>
              </a:rPr>
              <a:t>crystal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growth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4373C2C-3E97-4B4C-9AEA-5F11F0B83836}"/>
              </a:ext>
            </a:extLst>
          </p:cNvPr>
          <p:cNvGrpSpPr/>
          <p:nvPr/>
        </p:nvGrpSpPr>
        <p:grpSpPr>
          <a:xfrm>
            <a:off x="651554" y="4549982"/>
            <a:ext cx="2126851" cy="1693109"/>
            <a:chOff x="1376207" y="2670371"/>
            <a:chExt cx="2126851" cy="1693109"/>
          </a:xfrm>
        </p:grpSpPr>
        <p:pic>
          <p:nvPicPr>
            <p:cNvPr id="11" name="Imagen 10" descr="Dibujo animado de un animal&#10;&#10;Descripción generada automáticamente con confianza baja">
              <a:extLst>
                <a:ext uri="{FF2B5EF4-FFF2-40B4-BE49-F238E27FC236}">
                  <a16:creationId xmlns:a16="http://schemas.microsoft.com/office/drawing/2014/main" id="{85E8C22B-9955-4619-B29B-C73BAC88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207" y="2670371"/>
              <a:ext cx="2126851" cy="1650092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086B79-1CCE-4D12-A86D-0B0D58FB05F6}"/>
                </a:ext>
              </a:extLst>
            </p:cNvPr>
            <p:cNvCxnSpPr>
              <a:cxnSpLocks/>
            </p:cNvCxnSpPr>
            <p:nvPr/>
          </p:nvCxnSpPr>
          <p:spPr>
            <a:xfrm>
              <a:off x="1596887" y="4363480"/>
              <a:ext cx="70899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0EE50B5-6DFF-4EBF-BBF3-C968BDF6E9F6}"/>
                </a:ext>
              </a:extLst>
            </p:cNvPr>
            <p:cNvSpPr txBox="1"/>
            <p:nvPr/>
          </p:nvSpPr>
          <p:spPr>
            <a:xfrm>
              <a:off x="1596887" y="4009945"/>
              <a:ext cx="551513" cy="284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latin typeface="Times" panose="02020603050405020304" pitchFamily="18" charset="0"/>
                  <a:cs typeface="Times" panose="02020603050405020304" pitchFamily="18" charset="0"/>
                </a:rPr>
                <a:t>1 mm</a:t>
              </a:r>
              <a:endParaRPr lang="es-CO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3A3547-5D0E-4791-A663-BA7E5DC77B57}"/>
              </a:ext>
            </a:extLst>
          </p:cNvPr>
          <p:cNvSpPr txBox="1"/>
          <p:nvPr/>
        </p:nvSpPr>
        <p:spPr>
          <a:xfrm>
            <a:off x="-43647" y="2569573"/>
            <a:ext cx="41985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chemeClr val="accent1"/>
                </a:solidFill>
                <a:cs typeface="Times" panose="02020603050405020304" pitchFamily="18" charset="0"/>
              </a:rPr>
              <a:t>Solid </a:t>
            </a:r>
            <a:r>
              <a:rPr lang="es-CO" sz="2400" dirty="0" err="1">
                <a:solidFill>
                  <a:schemeClr val="accent1"/>
                </a:solidFill>
                <a:cs typeface="Times" panose="02020603050405020304" pitchFamily="18" charset="0"/>
              </a:rPr>
              <a:t>solution</a:t>
            </a:r>
            <a:r>
              <a:rPr lang="es-CO" sz="2400" dirty="0">
                <a:solidFill>
                  <a:schemeClr val="accent1"/>
                </a:solidFill>
                <a:cs typeface="Times" panose="02020603050405020304" pitchFamily="18" charset="0"/>
              </a:rPr>
              <a:t> </a:t>
            </a:r>
            <a:r>
              <a:rPr lang="es-MX" sz="2400" dirty="0">
                <a:solidFill>
                  <a:schemeClr val="accent1"/>
                </a:solidFill>
                <a:cs typeface="Times" panose="02020603050405020304" pitchFamily="18" charset="0"/>
              </a:rPr>
              <a:t>single crystals</a:t>
            </a:r>
            <a:endParaRPr lang="es-CO" sz="2400" dirty="0">
              <a:solidFill>
                <a:schemeClr val="accent1"/>
              </a:solidFill>
              <a:cs typeface="Times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3B2465C-6A11-472C-8836-69E5B45993DE}"/>
              </a:ext>
            </a:extLst>
          </p:cNvPr>
          <p:cNvSpPr txBox="1"/>
          <p:nvPr/>
        </p:nvSpPr>
        <p:spPr>
          <a:xfrm>
            <a:off x="283820" y="3133980"/>
            <a:ext cx="421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cs typeface="Times" panose="02020603050405020304" pitchFamily="18" charset="0"/>
              </a:rPr>
              <a:t>Synthesis</a:t>
            </a:r>
            <a:r>
              <a:rPr lang="es-MX" sz="2400" dirty="0">
                <a:cs typeface="Times" panose="02020603050405020304" pitchFamily="18" charset="0"/>
              </a:rPr>
              <a:t> </a:t>
            </a:r>
            <a:r>
              <a:rPr lang="es-MX" sz="2400" dirty="0" err="1">
                <a:cs typeface="Times" panose="02020603050405020304" pitchFamily="18" charset="0"/>
              </a:rPr>
              <a:t>by</a:t>
            </a:r>
            <a:r>
              <a:rPr lang="es-MX" sz="2400" dirty="0">
                <a:cs typeface="Times" panose="02020603050405020304" pitchFamily="18" charset="0"/>
              </a:rPr>
              <a:t> </a:t>
            </a:r>
            <a:r>
              <a:rPr lang="es-MX" sz="2400" dirty="0" err="1">
                <a:cs typeface="Times" panose="02020603050405020304" pitchFamily="18" charset="0"/>
              </a:rPr>
              <a:t>chemical</a:t>
            </a:r>
            <a:r>
              <a:rPr lang="es-MX" sz="2400" dirty="0">
                <a:cs typeface="Times" panose="02020603050405020304" pitchFamily="18" charset="0"/>
              </a:rPr>
              <a:t> vapor </a:t>
            </a:r>
            <a:r>
              <a:rPr lang="es-MX" sz="2400" dirty="0" err="1">
                <a:cs typeface="Times" panose="02020603050405020304" pitchFamily="18" charset="0"/>
              </a:rPr>
              <a:t>transport</a:t>
            </a:r>
            <a:endParaRPr lang="es-CO" sz="2400" dirty="0"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5114602" y="2466957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02" y="2466957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n 19">
            <a:extLst>
              <a:ext uri="{FF2B5EF4-FFF2-40B4-BE49-F238E27FC236}">
                <a16:creationId xmlns:a16="http://schemas.microsoft.com/office/drawing/2014/main" id="{6D951A64-A8D8-409C-8602-7D239BEBC2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542"/>
          <a:stretch/>
        </p:blipFill>
        <p:spPr>
          <a:xfrm>
            <a:off x="4431397" y="3575503"/>
            <a:ext cx="4287895" cy="3270276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B145F77-B6C4-493A-973D-F4D22A0AE718}"/>
              </a:ext>
            </a:extLst>
          </p:cNvPr>
          <p:cNvCxnSpPr>
            <a:cxnSpLocks/>
          </p:cNvCxnSpPr>
          <p:nvPr/>
        </p:nvCxnSpPr>
        <p:spPr>
          <a:xfrm>
            <a:off x="6686213" y="2958102"/>
            <a:ext cx="122597" cy="240233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D684AF-9802-4D6E-B808-3B055CF9CF9E}"/>
              </a:ext>
            </a:extLst>
          </p:cNvPr>
          <p:cNvSpPr txBox="1"/>
          <p:nvPr/>
        </p:nvSpPr>
        <p:spPr>
          <a:xfrm>
            <a:off x="7674322" y="5150321"/>
            <a:ext cx="1357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Chalcogen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vacancies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&gt;0)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0A85D45-94D5-42A1-AC45-12217B6D3FEF}"/>
              </a:ext>
            </a:extLst>
          </p:cNvPr>
          <p:cNvSpPr/>
          <p:nvPr/>
        </p:nvSpPr>
        <p:spPr>
          <a:xfrm>
            <a:off x="4046045" y="2686542"/>
            <a:ext cx="453957" cy="278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D7CD4AAB-32A5-4629-8310-B509FEEF7DDD}"/>
              </a:ext>
            </a:extLst>
          </p:cNvPr>
          <p:cNvGrpSpPr/>
          <p:nvPr/>
        </p:nvGrpSpPr>
        <p:grpSpPr>
          <a:xfrm>
            <a:off x="1906780" y="3528900"/>
            <a:ext cx="2072776" cy="883803"/>
            <a:chOff x="2046928" y="2831942"/>
            <a:chExt cx="2072776" cy="883803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FEE3CBB-9010-4EC9-BC0C-6268EA6A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46928" y="2831942"/>
              <a:ext cx="2072776" cy="883803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4EB119D5-EA88-4038-9977-D024BBAAB95A}"/>
                </a:ext>
              </a:extLst>
            </p:cNvPr>
            <p:cNvSpPr/>
            <p:nvPr/>
          </p:nvSpPr>
          <p:spPr>
            <a:xfrm>
              <a:off x="3856383" y="3487577"/>
              <a:ext cx="178904" cy="14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1CA77A50-D7D5-48C3-B65B-2B8E58118039}"/>
                </a:ext>
              </a:extLst>
            </p:cNvPr>
            <p:cNvSpPr/>
            <p:nvPr/>
          </p:nvSpPr>
          <p:spPr>
            <a:xfrm>
              <a:off x="2203188" y="3515983"/>
              <a:ext cx="178904" cy="14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ABF367-53BA-440D-8E31-85EFC7922B1B}"/>
              </a:ext>
            </a:extLst>
          </p:cNvPr>
          <p:cNvSpPr txBox="1"/>
          <p:nvPr/>
        </p:nvSpPr>
        <p:spPr>
          <a:xfrm>
            <a:off x="3952245" y="236741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XRF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AF8902B-F3D5-8F11-8AF7-51B894C363C4}"/>
              </a:ext>
            </a:extLst>
          </p:cNvPr>
          <p:cNvCxnSpPr>
            <a:cxnSpLocks/>
          </p:cNvCxnSpPr>
          <p:nvPr/>
        </p:nvCxnSpPr>
        <p:spPr>
          <a:xfrm>
            <a:off x="5932096" y="2992568"/>
            <a:ext cx="355449" cy="99245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A96C6482-A16B-B6A4-FA26-B628432D9F88}"/>
              </a:ext>
            </a:extLst>
          </p:cNvPr>
          <p:cNvCxnSpPr>
            <a:cxnSpLocks/>
          </p:cNvCxnSpPr>
          <p:nvPr/>
        </p:nvCxnSpPr>
        <p:spPr>
          <a:xfrm>
            <a:off x="5420930" y="2939711"/>
            <a:ext cx="50296" cy="128575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CBB4BB3-F542-E547-56DA-F96B513FF725}"/>
              </a:ext>
            </a:extLst>
          </p:cNvPr>
          <p:cNvSpPr txBox="1"/>
          <p:nvPr/>
        </p:nvSpPr>
        <p:spPr>
          <a:xfrm>
            <a:off x="2939125" y="1794331"/>
            <a:ext cx="358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Solid </a:t>
            </a:r>
            <a:r>
              <a:rPr lang="es-CO" sz="2400" dirty="0" err="1"/>
              <a:t>solution</a:t>
            </a:r>
            <a:endParaRPr lang="es-C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16E9510-1A58-EE39-D48F-58A451834E32}"/>
                  </a:ext>
                </a:extLst>
              </p:cNvPr>
              <p:cNvSpPr txBox="1"/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16E9510-1A58-EE39-D48F-58A451834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E5076EE-5854-A230-EB88-43C0DC93DA31}"/>
                  </a:ext>
                </a:extLst>
              </p:cNvPr>
              <p:cNvSpPr txBox="1"/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E5076EE-5854-A230-EB88-43C0DC93D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7DFD6CA9-331F-CAB3-5786-BAFDD5B746C1}"/>
                  </a:ext>
                </a:extLst>
              </p:cNvPr>
              <p:cNvSpPr txBox="1"/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7DFD6CA9-331F-CAB3-5786-BAFDD5B74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>
            <a:extLst>
              <a:ext uri="{FF2B5EF4-FFF2-40B4-BE49-F238E27FC236}">
                <a16:creationId xmlns:a16="http://schemas.microsoft.com/office/drawing/2014/main" id="{8C9D51A5-05C9-D91F-1644-25C7ADD876B3}"/>
              </a:ext>
            </a:extLst>
          </p:cNvPr>
          <p:cNvSpPr txBox="1"/>
          <p:nvPr/>
        </p:nvSpPr>
        <p:spPr>
          <a:xfrm>
            <a:off x="132102" y="1895905"/>
            <a:ext cx="17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7030A0"/>
                </a:solidFill>
              </a:rPr>
              <a:t>(ferro)</a:t>
            </a:r>
            <a:r>
              <a:rPr lang="es-CO" dirty="0" err="1">
                <a:solidFill>
                  <a:srgbClr val="7030A0"/>
                </a:solidFill>
              </a:rPr>
              <a:t>magnetic</a:t>
            </a:r>
            <a:r>
              <a:rPr lang="es-CO" dirty="0">
                <a:solidFill>
                  <a:srgbClr val="7030A0"/>
                </a:solidFill>
              </a:rPr>
              <a:t> semiconductor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2446780-9CDF-F5D6-921E-50218B217AB5}"/>
              </a:ext>
            </a:extLst>
          </p:cNvPr>
          <p:cNvSpPr txBox="1"/>
          <p:nvPr/>
        </p:nvSpPr>
        <p:spPr>
          <a:xfrm>
            <a:off x="7639064" y="1896665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00B050"/>
                </a:solidFill>
              </a:rPr>
              <a:t>Ferroelectric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dirty="0">
                <a:solidFill>
                  <a:srgbClr val="00B050"/>
                </a:solidFill>
              </a:rPr>
              <a:t>semimetal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9EE9FE16-E72C-B516-C890-7CB3BDDD5F3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363568" y="1633349"/>
            <a:ext cx="1961011" cy="1016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66D5E9D0-6AFC-3F7F-99E3-1AB19FA36551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9590" y="1631689"/>
            <a:ext cx="173181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5940317-4628-5DC7-FC93-F7F67B4DE0AE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F0055C6-A26E-B420-FD49-4079935C99E6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C021196-B3AB-158F-7149-F49C244D6582}"/>
              </a:ext>
            </a:extLst>
          </p:cNvPr>
          <p:cNvSpPr txBox="1"/>
          <p:nvPr/>
        </p:nvSpPr>
        <p:spPr>
          <a:xfrm>
            <a:off x="4003936" y="5210641"/>
            <a:ext cx="1357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chemeClr val="accent1">
                    <a:lumMod val="75000"/>
                  </a:schemeClr>
                </a:solidFill>
              </a:rPr>
              <a:t>Chalcogen</a:t>
            </a:r>
            <a:r>
              <a:rPr lang="es-C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O" dirty="0" err="1">
                <a:solidFill>
                  <a:schemeClr val="accent1">
                    <a:lumMod val="75000"/>
                  </a:schemeClr>
                </a:solidFill>
              </a:rPr>
              <a:t>interstitial</a:t>
            </a:r>
            <a:r>
              <a:rPr lang="es-CO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</a:rPr>
              <a:t>δ</a:t>
            </a:r>
            <a:r>
              <a:rPr lang="es-CO" sz="2400" b="1" dirty="0">
                <a:solidFill>
                  <a:schemeClr val="accent1">
                    <a:lumMod val="75000"/>
                  </a:schemeClr>
                </a:solidFill>
              </a:rPr>
              <a:t>&lt;0)</a:t>
            </a:r>
            <a:endParaRPr lang="es-CO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Flecha: hacia abajo 35">
            <a:extLst>
              <a:ext uri="{FF2B5EF4-FFF2-40B4-BE49-F238E27FC236}">
                <a16:creationId xmlns:a16="http://schemas.microsoft.com/office/drawing/2014/main" id="{A6261EE9-FCB4-F2D2-4095-4C5A8BB85C53}"/>
              </a:ext>
            </a:extLst>
          </p:cNvPr>
          <p:cNvSpPr/>
          <p:nvPr/>
        </p:nvSpPr>
        <p:spPr>
          <a:xfrm rot="551375">
            <a:off x="7616273" y="3055934"/>
            <a:ext cx="161962" cy="233906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81E56EC2-EAE5-8A67-64AC-B6EDEDC720D2}"/>
              </a:ext>
            </a:extLst>
          </p:cNvPr>
          <p:cNvSpPr/>
          <p:nvPr/>
        </p:nvSpPr>
        <p:spPr>
          <a:xfrm>
            <a:off x="5772988" y="5099588"/>
            <a:ext cx="250682" cy="26085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Flecha: hacia abajo 42">
            <a:extLst>
              <a:ext uri="{FF2B5EF4-FFF2-40B4-BE49-F238E27FC236}">
                <a16:creationId xmlns:a16="http://schemas.microsoft.com/office/drawing/2014/main" id="{51FE35ED-971B-0B9F-75F8-02187A153EAD}"/>
              </a:ext>
            </a:extLst>
          </p:cNvPr>
          <p:cNvSpPr/>
          <p:nvPr/>
        </p:nvSpPr>
        <p:spPr>
          <a:xfrm rot="2464913">
            <a:off x="6788768" y="2765786"/>
            <a:ext cx="144045" cy="2606243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4" name="Abrir llave 43">
            <a:extLst>
              <a:ext uri="{FF2B5EF4-FFF2-40B4-BE49-F238E27FC236}">
                <a16:creationId xmlns:a16="http://schemas.microsoft.com/office/drawing/2014/main" id="{8A78EA03-8FBC-D3D8-7EE6-4DB2715FE5A6}"/>
              </a:ext>
            </a:extLst>
          </p:cNvPr>
          <p:cNvSpPr/>
          <p:nvPr/>
        </p:nvSpPr>
        <p:spPr>
          <a:xfrm>
            <a:off x="3895139" y="5098492"/>
            <a:ext cx="343695" cy="1127812"/>
          </a:xfrm>
          <a:prstGeom prst="leftBrace">
            <a:avLst>
              <a:gd name="adj1" fmla="val 4926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4AEC598-7C6C-E4E0-459B-2CB656866765}"/>
              </a:ext>
            </a:extLst>
          </p:cNvPr>
          <p:cNvSpPr txBox="1"/>
          <p:nvPr/>
        </p:nvSpPr>
        <p:spPr>
          <a:xfrm>
            <a:off x="2778405" y="5294063"/>
            <a:ext cx="1138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dirty="0" err="1"/>
              <a:t>Lowest</a:t>
            </a:r>
            <a:r>
              <a:rPr lang="es-CO" sz="1600" dirty="0"/>
              <a:t> </a:t>
            </a:r>
            <a:r>
              <a:rPr lang="es-CO" sz="1600" dirty="0" err="1"/>
              <a:t>formation</a:t>
            </a:r>
            <a:r>
              <a:rPr lang="es-CO" sz="1600" dirty="0"/>
              <a:t> </a:t>
            </a:r>
            <a:r>
              <a:rPr lang="es-CO" sz="1600" dirty="0" err="1"/>
              <a:t>energy</a:t>
            </a:r>
            <a:endParaRPr lang="es-CO" sz="1600" dirty="0"/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26E13B30-7912-0229-6D8A-1A473FEFFAEB}"/>
              </a:ext>
            </a:extLst>
          </p:cNvPr>
          <p:cNvSpPr/>
          <p:nvPr/>
        </p:nvSpPr>
        <p:spPr>
          <a:xfrm flipH="1">
            <a:off x="8787784" y="5072262"/>
            <a:ext cx="343695" cy="1127812"/>
          </a:xfrm>
          <a:prstGeom prst="leftBrace">
            <a:avLst>
              <a:gd name="adj1" fmla="val 4926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31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4" grpId="0" animBg="1"/>
      <p:bldP spid="48" grpId="0"/>
      <p:bldP spid="34" grpId="0"/>
      <p:bldP spid="36" grpId="0" animBg="1"/>
      <p:bldP spid="42" grpId="0" animBg="1"/>
      <p:bldP spid="43" grpId="0" animBg="1"/>
      <p:bldP spid="44" grpId="0" animBg="1"/>
      <p:bldP spid="45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B8C189-924A-A1EA-991A-E077DE765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42"/>
          <a:stretch/>
        </p:blipFill>
        <p:spPr>
          <a:xfrm>
            <a:off x="4431397" y="3575503"/>
            <a:ext cx="4287895" cy="32702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Single </a:t>
            </a:r>
            <a:r>
              <a:rPr lang="es-CO" sz="4000" b="1" dirty="0" err="1">
                <a:solidFill>
                  <a:schemeClr val="accent1"/>
                </a:solidFill>
              </a:rPr>
              <a:t>crystal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growth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C08001EF-1A6A-2C23-A9B3-314F1231E32F}"/>
              </a:ext>
            </a:extLst>
          </p:cNvPr>
          <p:cNvGrpSpPr/>
          <p:nvPr/>
        </p:nvGrpSpPr>
        <p:grpSpPr>
          <a:xfrm>
            <a:off x="616945" y="3174675"/>
            <a:ext cx="3563843" cy="494863"/>
            <a:chOff x="616945" y="3174675"/>
            <a:chExt cx="3563843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9205A89-B8DC-3777-005B-159271F6AC95}"/>
                    </a:ext>
                  </a:extLst>
                </p:cNvPr>
                <p:cNvSpPr txBox="1"/>
                <p:nvPr/>
              </p:nvSpPr>
              <p:spPr>
                <a:xfrm>
                  <a:off x="3048042" y="317709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9205A89-B8DC-3777-005B-159271F6A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42" y="3177095"/>
                  <a:ext cx="1132746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/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BD42C596-150B-70F5-E9F0-D7E74DF822B6}"/>
                </a:ext>
              </a:extLst>
            </p:cNvPr>
            <p:cNvSpPr/>
            <p:nvPr/>
          </p:nvSpPr>
          <p:spPr>
            <a:xfrm>
              <a:off x="1983662" y="3326957"/>
              <a:ext cx="89371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1B0512A2-BA82-F025-0821-E5259E744E74}"/>
              </a:ext>
            </a:extLst>
          </p:cNvPr>
          <p:cNvGrpSpPr/>
          <p:nvPr/>
        </p:nvGrpSpPr>
        <p:grpSpPr>
          <a:xfrm>
            <a:off x="636996" y="3904595"/>
            <a:ext cx="3551811" cy="494863"/>
            <a:chOff x="636996" y="3904595"/>
            <a:chExt cx="3551811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F3BD7C67-84FB-B720-67EB-CCBE353BE4DC}"/>
                    </a:ext>
                  </a:extLst>
                </p:cNvPr>
                <p:cNvSpPr txBox="1"/>
                <p:nvPr/>
              </p:nvSpPr>
              <p:spPr>
                <a:xfrm>
                  <a:off x="3056061" y="390701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F3BD7C67-84FB-B720-67EB-CCBE353BE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061" y="3907015"/>
                  <a:ext cx="1132746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/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5E1C072E-8068-C47B-D69D-C1D85DE07D97}"/>
                </a:ext>
              </a:extLst>
            </p:cNvPr>
            <p:cNvSpPr/>
            <p:nvPr/>
          </p:nvSpPr>
          <p:spPr>
            <a:xfrm>
              <a:off x="1991681" y="4056877"/>
              <a:ext cx="89371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F8BE075-0779-6266-B12A-8115AD932993}"/>
              </a:ext>
            </a:extLst>
          </p:cNvPr>
          <p:cNvGrpSpPr/>
          <p:nvPr/>
        </p:nvGrpSpPr>
        <p:grpSpPr>
          <a:xfrm>
            <a:off x="552771" y="4686642"/>
            <a:ext cx="3827027" cy="1236815"/>
            <a:chOff x="552771" y="4686642"/>
            <a:chExt cx="3827027" cy="1236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D0688D32-67F9-B4E7-8367-791481905602}"/>
                    </a:ext>
                  </a:extLst>
                </p:cNvPr>
                <p:cNvSpPr txBox="1"/>
                <p:nvPr/>
              </p:nvSpPr>
              <p:spPr>
                <a:xfrm>
                  <a:off x="3068090" y="4689062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D0688D32-67F9-B4E7-8367-79148190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090" y="4689062"/>
                  <a:ext cx="1303690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5CEFDE56-5193-F568-A565-71E0A2B0A70B}"/>
                    </a:ext>
                  </a:extLst>
                </p:cNvPr>
                <p:cNvSpPr txBox="1"/>
                <p:nvPr/>
              </p:nvSpPr>
              <p:spPr>
                <a:xfrm>
                  <a:off x="552771" y="4686642"/>
                  <a:ext cx="12636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5CEFDE56-5193-F568-A565-71E0A2B0A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771" y="4686642"/>
                  <a:ext cx="1263616" cy="49244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9E0EF7D8-E399-0395-B690-8EF8B9B893CE}"/>
                </a:ext>
              </a:extLst>
            </p:cNvPr>
            <p:cNvSpPr/>
            <p:nvPr/>
          </p:nvSpPr>
          <p:spPr>
            <a:xfrm>
              <a:off x="2015742" y="4838924"/>
              <a:ext cx="89371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5771C000-97D7-3B33-8EA7-3F551495C216}"/>
                    </a:ext>
                  </a:extLst>
                </p:cNvPr>
                <p:cNvSpPr txBox="1"/>
                <p:nvPr/>
              </p:nvSpPr>
              <p:spPr>
                <a:xfrm>
                  <a:off x="3076108" y="5431014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5771C000-97D7-3B33-8EA7-3F551495C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6108" y="5431014"/>
                  <a:ext cx="1303690" cy="4924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EDA502-B602-740C-BE67-509329006D61}"/>
                    </a:ext>
                  </a:extLst>
                </p:cNvPr>
                <p:cNvSpPr txBox="1"/>
                <p:nvPr/>
              </p:nvSpPr>
              <p:spPr>
                <a:xfrm>
                  <a:off x="560789" y="5428594"/>
                  <a:ext cx="10632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EDA502-B602-740C-BE67-509329006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89" y="5428594"/>
                  <a:ext cx="1063240" cy="4924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41CC93DC-7B0E-B6BE-D84B-51B1A427479B}"/>
                </a:ext>
              </a:extLst>
            </p:cNvPr>
            <p:cNvSpPr/>
            <p:nvPr/>
          </p:nvSpPr>
          <p:spPr>
            <a:xfrm>
              <a:off x="2023760" y="5580876"/>
              <a:ext cx="89371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7D318F45-3D6B-0DE5-F950-B95019125108}"/>
              </a:ext>
            </a:extLst>
          </p:cNvPr>
          <p:cNvGrpSpPr/>
          <p:nvPr/>
        </p:nvGrpSpPr>
        <p:grpSpPr>
          <a:xfrm>
            <a:off x="240382" y="2286000"/>
            <a:ext cx="4326792" cy="3904020"/>
            <a:chOff x="240382" y="2286000"/>
            <a:chExt cx="4326792" cy="3904020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728BBBB-DC40-D26E-8F5E-E98F4CBEBC1D}"/>
                </a:ext>
              </a:extLst>
            </p:cNvPr>
            <p:cNvSpPr txBox="1"/>
            <p:nvPr/>
          </p:nvSpPr>
          <p:spPr>
            <a:xfrm>
              <a:off x="298871" y="2381077"/>
              <a:ext cx="1792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solidFill>
                    <a:srgbClr val="7030A0"/>
                  </a:solidFill>
                </a:rPr>
                <a:t>(ferro)</a:t>
              </a:r>
              <a:r>
                <a:rPr lang="es-CO" dirty="0" err="1">
                  <a:solidFill>
                    <a:srgbClr val="7030A0"/>
                  </a:solidFill>
                </a:rPr>
                <a:t>magnetic</a:t>
              </a:r>
              <a:r>
                <a:rPr lang="es-CO" dirty="0">
                  <a:solidFill>
                    <a:srgbClr val="7030A0"/>
                  </a:solidFill>
                </a:rPr>
                <a:t> semiconductor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2E286B2-1B0E-D77E-B1C7-47D8B3C5CD8C}"/>
                </a:ext>
              </a:extLst>
            </p:cNvPr>
            <p:cNvSpPr txBox="1"/>
            <p:nvPr/>
          </p:nvSpPr>
          <p:spPr>
            <a:xfrm>
              <a:off x="2847369" y="2378990"/>
              <a:ext cx="1370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dirty="0" err="1">
                  <a:solidFill>
                    <a:srgbClr val="00B050"/>
                  </a:solidFill>
                </a:rPr>
                <a:t>Ferroelectric</a:t>
              </a:r>
              <a:endParaRPr lang="es-CO" dirty="0">
                <a:solidFill>
                  <a:srgbClr val="00B050"/>
                </a:solidFill>
              </a:endParaRPr>
            </a:p>
            <a:p>
              <a:pPr algn="ctr"/>
              <a:r>
                <a:rPr lang="es-CO" dirty="0">
                  <a:solidFill>
                    <a:srgbClr val="00B050"/>
                  </a:solidFill>
                </a:rPr>
                <a:t>semimetal</a:t>
              </a:r>
            </a:p>
          </p:txBody>
        </p:sp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1449EB7A-35B6-D7A5-8EB7-A1FD1B81F020}"/>
                </a:ext>
              </a:extLst>
            </p:cNvPr>
            <p:cNvSpPr/>
            <p:nvPr/>
          </p:nvSpPr>
          <p:spPr>
            <a:xfrm>
              <a:off x="240382" y="2286000"/>
              <a:ext cx="4326792" cy="3904020"/>
            </a:xfrm>
            <a:prstGeom prst="roundRect">
              <a:avLst>
                <a:gd name="adj" fmla="val 5005"/>
              </a:avLst>
            </a:prstGeom>
            <a:noFill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C2088E10-42B6-BEE7-30F3-31DBBD759FEE}"/>
              </a:ext>
            </a:extLst>
          </p:cNvPr>
          <p:cNvSpPr/>
          <p:nvPr/>
        </p:nvSpPr>
        <p:spPr>
          <a:xfrm>
            <a:off x="552771" y="3027409"/>
            <a:ext cx="3664781" cy="760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D5EBD95-2DCB-77C6-1EEB-EC5A197AD650}"/>
              </a:ext>
            </a:extLst>
          </p:cNvPr>
          <p:cNvSpPr/>
          <p:nvPr/>
        </p:nvSpPr>
        <p:spPr>
          <a:xfrm>
            <a:off x="560791" y="3829514"/>
            <a:ext cx="3664781" cy="760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3576A9E-A030-CEB7-42B8-694EEDA3B2BC}"/>
                  </a:ext>
                </a:extLst>
              </p:cNvPr>
              <p:cNvSpPr txBox="1"/>
              <p:nvPr/>
            </p:nvSpPr>
            <p:spPr>
              <a:xfrm>
                <a:off x="5114602" y="2466957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03576A9E-A030-CEB7-42B8-694EEDA3B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602" y="2466957"/>
                <a:ext cx="3146149" cy="63216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044C0E17-764C-FB85-25D8-28C17337B76A}"/>
              </a:ext>
            </a:extLst>
          </p:cNvPr>
          <p:cNvCxnSpPr>
            <a:cxnSpLocks/>
          </p:cNvCxnSpPr>
          <p:nvPr/>
        </p:nvCxnSpPr>
        <p:spPr>
          <a:xfrm>
            <a:off x="6686213" y="2958102"/>
            <a:ext cx="122597" cy="240233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2771667-8315-36AC-2080-AC53C466D282}"/>
              </a:ext>
            </a:extLst>
          </p:cNvPr>
          <p:cNvCxnSpPr>
            <a:cxnSpLocks/>
          </p:cNvCxnSpPr>
          <p:nvPr/>
        </p:nvCxnSpPr>
        <p:spPr>
          <a:xfrm>
            <a:off x="5932096" y="2992568"/>
            <a:ext cx="355449" cy="99245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8CC0408-CBD9-2487-4968-3A568449E1EB}"/>
              </a:ext>
            </a:extLst>
          </p:cNvPr>
          <p:cNvCxnSpPr>
            <a:cxnSpLocks/>
          </p:cNvCxnSpPr>
          <p:nvPr/>
        </p:nvCxnSpPr>
        <p:spPr>
          <a:xfrm>
            <a:off x="5420930" y="2939711"/>
            <a:ext cx="50296" cy="1285755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25727F5B-F944-4C68-7806-57606E01956F}"/>
              </a:ext>
            </a:extLst>
          </p:cNvPr>
          <p:cNvSpPr/>
          <p:nvPr/>
        </p:nvSpPr>
        <p:spPr>
          <a:xfrm rot="551375">
            <a:off x="7616273" y="3055934"/>
            <a:ext cx="161962" cy="233906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Flecha: hacia abajo 32">
            <a:extLst>
              <a:ext uri="{FF2B5EF4-FFF2-40B4-BE49-F238E27FC236}">
                <a16:creationId xmlns:a16="http://schemas.microsoft.com/office/drawing/2014/main" id="{02E6CDED-BCEF-3B7A-0012-F0849F1755A5}"/>
              </a:ext>
            </a:extLst>
          </p:cNvPr>
          <p:cNvSpPr/>
          <p:nvPr/>
        </p:nvSpPr>
        <p:spPr>
          <a:xfrm rot="2464913">
            <a:off x="6788768" y="2765786"/>
            <a:ext cx="144045" cy="2606243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8C16AAE-181F-D3F2-4446-78E473A391A4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BC60614-C08D-A788-2134-9548BB1CCB88}"/>
              </a:ext>
            </a:extLst>
          </p:cNvPr>
          <p:cNvSpPr txBox="1"/>
          <p:nvPr/>
        </p:nvSpPr>
        <p:spPr>
          <a:xfrm>
            <a:off x="-132774" y="6365082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093F285-7784-6A31-3D88-81CF9971FD25}"/>
              </a:ext>
            </a:extLst>
          </p:cNvPr>
          <p:cNvSpPr txBox="1"/>
          <p:nvPr/>
        </p:nvSpPr>
        <p:spPr>
          <a:xfrm>
            <a:off x="2939125" y="1794331"/>
            <a:ext cx="358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Solid </a:t>
            </a:r>
            <a:r>
              <a:rPr lang="es-CO" sz="2400" dirty="0" err="1"/>
              <a:t>solution</a:t>
            </a:r>
            <a:endParaRPr lang="es-C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F29BDF0E-B2AC-C1A9-5B95-6F8BD5CADD9E}"/>
                  </a:ext>
                </a:extLst>
              </p:cNvPr>
              <p:cNvSpPr txBox="1"/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F29BDF0E-B2AC-C1A9-5B95-6F8BD5CAD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185EAD5C-5FB9-282F-B302-79D62E6BDE81}"/>
                  </a:ext>
                </a:extLst>
              </p:cNvPr>
              <p:cNvSpPr txBox="1"/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185EAD5C-5FB9-282F-B302-79D62E6BD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25C12314-D0A5-7E0B-0829-F4C8E5435B30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1363568" y="1633349"/>
            <a:ext cx="1961011" cy="1016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3674D004-03B8-20EE-DD73-5A29AE4BF231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6039590" y="1631689"/>
            <a:ext cx="173181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53FCCD43-C1A9-9170-75EA-E7807D9779C5}"/>
                  </a:ext>
                </a:extLst>
              </p:cNvPr>
              <p:cNvSpPr txBox="1"/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53FCCD43-C1A9-9170-75EA-E7807D977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lipse 3">
            <a:extLst>
              <a:ext uri="{FF2B5EF4-FFF2-40B4-BE49-F238E27FC236}">
                <a16:creationId xmlns:a16="http://schemas.microsoft.com/office/drawing/2014/main" id="{A1352A07-4ECC-7443-8343-BF0819E5EE99}"/>
              </a:ext>
            </a:extLst>
          </p:cNvPr>
          <p:cNvSpPr/>
          <p:nvPr/>
        </p:nvSpPr>
        <p:spPr>
          <a:xfrm>
            <a:off x="5772988" y="5099588"/>
            <a:ext cx="250682" cy="26085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3AE3C1A-D2DE-0EFE-A3A3-BB3E6F8FE186}"/>
              </a:ext>
            </a:extLst>
          </p:cNvPr>
          <p:cNvSpPr txBox="1"/>
          <p:nvPr/>
        </p:nvSpPr>
        <p:spPr>
          <a:xfrm>
            <a:off x="5633822" y="6592137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Ramón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Támara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(2026)</a:t>
            </a:r>
          </a:p>
        </p:txBody>
      </p:sp>
    </p:spTree>
    <p:extLst>
      <p:ext uri="{BB962C8B-B14F-4D97-AF65-F5344CB8AC3E}">
        <p14:creationId xmlns:p14="http://schemas.microsoft.com/office/powerpoint/2010/main" val="247360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21C41-1131-4506-FF4B-B3BF32253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A669ED-AFBF-C611-1802-25A68AC2C39C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B563CC4-A7EE-0C42-1ED4-97CBCDD9A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E881C-A233-DC76-E4EB-05BC9B6B3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5DCCDE5-51CA-61E8-F560-E305D29AAB93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0D9FE9B-2331-95FB-B09B-EAE39BFBBBE0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6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id="{2D324B4D-23FD-A349-46A9-86AD430DC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378" y="2015307"/>
            <a:ext cx="5888791" cy="456187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25E46D7-AF47-7039-E99A-CBFB0812FCCD}"/>
              </a:ext>
            </a:extLst>
          </p:cNvPr>
          <p:cNvSpPr/>
          <p:nvPr/>
        </p:nvSpPr>
        <p:spPr>
          <a:xfrm>
            <a:off x="1438442" y="2001196"/>
            <a:ext cx="529705" cy="1042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8C605CB-1090-9819-57E8-1731E972FF95}"/>
              </a:ext>
            </a:extLst>
          </p:cNvPr>
          <p:cNvSpPr/>
          <p:nvPr/>
        </p:nvSpPr>
        <p:spPr>
          <a:xfrm rot="5400000">
            <a:off x="6645678" y="5817831"/>
            <a:ext cx="529705" cy="1042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F13F07-5582-1A1D-C55A-FB6394EE9385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41A01-EBA0-8810-9795-B4856B89B2C9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E76F2E-59AA-BAA1-24DD-C2893E9C4733}"/>
              </a:ext>
            </a:extLst>
          </p:cNvPr>
          <p:cNvSpPr/>
          <p:nvPr/>
        </p:nvSpPr>
        <p:spPr>
          <a:xfrm>
            <a:off x="2411604" y="2230734"/>
            <a:ext cx="4551904" cy="347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">
                <a:extLst>
                  <a:ext uri="{FF2B5EF4-FFF2-40B4-BE49-F238E27FC236}">
                    <a16:creationId xmlns:a16="http://schemas.microsoft.com/office/drawing/2014/main" id="{29206B10-1875-2B7C-48B9-7251F0F406C9}"/>
                  </a:ext>
                </a:extLst>
              </p:cNvPr>
              <p:cNvSpPr txBox="1"/>
              <p:nvPr/>
            </p:nvSpPr>
            <p:spPr>
              <a:xfrm>
                <a:off x="3785435" y="2429219"/>
                <a:ext cx="2160672" cy="722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s-E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CO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  <m:r>
                      <a:rPr lang="es-E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s-ES" sz="2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CO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  <m:r>
                      <a:rPr lang="es-E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O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1">
                <a:extLst>
                  <a:ext uri="{FF2B5EF4-FFF2-40B4-BE49-F238E27FC236}">
                    <a16:creationId xmlns:a16="http://schemas.microsoft.com/office/drawing/2014/main" id="{29206B10-1875-2B7C-48B9-7251F0F4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435" y="2429219"/>
                <a:ext cx="2160672" cy="722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00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6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id="{96809320-B318-68B3-3FF1-3AEA55C5E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378" y="2015307"/>
            <a:ext cx="5888791" cy="4561876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25822D6-B646-00F3-6CDE-1FB1C235F439}"/>
              </a:ext>
            </a:extLst>
          </p:cNvPr>
          <p:cNvCxnSpPr/>
          <p:nvPr/>
        </p:nvCxnSpPr>
        <p:spPr>
          <a:xfrm>
            <a:off x="2622884" y="2526632"/>
            <a:ext cx="4126832" cy="3019926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78BC1B8-22F8-D490-9C2C-F0AAF1495B68}"/>
              </a:ext>
            </a:extLst>
          </p:cNvPr>
          <p:cNvSpPr txBox="1"/>
          <p:nvPr/>
        </p:nvSpPr>
        <p:spPr>
          <a:xfrm>
            <a:off x="2918293" y="2098609"/>
            <a:ext cx="65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1AAD5-D5E3-EA30-2365-0A6FB02C8AC8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DBB6E7-7796-27E8-977F-184AD784FE0A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A8AB49B3-67CF-CF2F-A7D9-3866F5A31B03}"/>
                  </a:ext>
                </a:extLst>
              </p:cNvPr>
              <p:cNvSpPr txBox="1"/>
              <p:nvPr/>
            </p:nvSpPr>
            <p:spPr>
              <a:xfrm>
                <a:off x="3785435" y="2429219"/>
                <a:ext cx="2160672" cy="722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s-E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CO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  <m:r>
                      <a:rPr lang="es-E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s-ES" sz="2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CO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s-ES" sz="2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den>
                    </m:f>
                    <m:r>
                      <a:rPr lang="es-E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O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A8AB49B3-67CF-CF2F-A7D9-3866F5A31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435" y="2429219"/>
                <a:ext cx="2160672" cy="722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7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3387BD-EF8E-BF6E-573B-FE63CB5F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60" y="2019316"/>
            <a:ext cx="5888792" cy="4561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A6FA5887-60CA-C797-C3C5-6E5C9F8E4A87}"/>
              </a:ext>
            </a:extLst>
          </p:cNvPr>
          <p:cNvSpPr txBox="1"/>
          <p:nvPr/>
        </p:nvSpPr>
        <p:spPr>
          <a:xfrm>
            <a:off x="4494349" y="4168881"/>
            <a:ext cx="424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s-CO" sz="4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FB9983-EE6C-9891-0EFC-2E23EC52DCF6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35ABD8-BB46-52B6-9955-F261579F4B2D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13F5DD7-9101-3BA2-DF07-9C2E23FC3618}"/>
              </a:ext>
            </a:extLst>
          </p:cNvPr>
          <p:cNvCxnSpPr/>
          <p:nvPr/>
        </p:nvCxnSpPr>
        <p:spPr>
          <a:xfrm>
            <a:off x="2361363" y="2361363"/>
            <a:ext cx="4672483" cy="3416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0F4FA26-980A-3253-797C-7DA9A4D17AB3}"/>
              </a:ext>
            </a:extLst>
          </p:cNvPr>
          <p:cNvCxnSpPr>
            <a:cxnSpLocks/>
          </p:cNvCxnSpPr>
          <p:nvPr/>
        </p:nvCxnSpPr>
        <p:spPr>
          <a:xfrm flipH="1">
            <a:off x="3826042" y="3650565"/>
            <a:ext cx="1320457" cy="161073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1636C-370C-F78B-147C-9ACDC912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BA548408-5397-F87E-B291-7FA5086D452A}"/>
              </a:ext>
            </a:extLst>
          </p:cNvPr>
          <p:cNvGrpSpPr/>
          <p:nvPr/>
        </p:nvGrpSpPr>
        <p:grpSpPr>
          <a:xfrm>
            <a:off x="1748413" y="1909187"/>
            <a:ext cx="5285431" cy="3868615"/>
            <a:chOff x="1748413" y="1909187"/>
            <a:chExt cx="5285431" cy="3868615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D727E17E-57A8-1AD3-8CA9-AB4746618848}"/>
                </a:ext>
              </a:extLst>
            </p:cNvPr>
            <p:cNvGrpSpPr/>
            <p:nvPr/>
          </p:nvGrpSpPr>
          <p:grpSpPr>
            <a:xfrm>
              <a:off x="1748413" y="1909187"/>
              <a:ext cx="5285431" cy="3868615"/>
              <a:chOff x="1748413" y="1909187"/>
              <a:chExt cx="5285431" cy="3868615"/>
            </a:xfrm>
          </p:grpSpPr>
          <p:sp>
            <p:nvSpPr>
              <p:cNvPr id="17" name="Triángulo rectángulo 16">
                <a:extLst>
                  <a:ext uri="{FF2B5EF4-FFF2-40B4-BE49-F238E27FC236}">
                    <a16:creationId xmlns:a16="http://schemas.microsoft.com/office/drawing/2014/main" id="{9D16AF77-6FE8-3C79-2EE4-8FB9675C5068}"/>
                  </a:ext>
                </a:extLst>
              </p:cNvPr>
              <p:cNvSpPr/>
              <p:nvPr/>
            </p:nvSpPr>
            <p:spPr>
              <a:xfrm rot="10800000">
                <a:off x="1939332" y="2060896"/>
                <a:ext cx="5094512" cy="3716906"/>
              </a:xfrm>
              <a:prstGeom prst="rtTriangle">
                <a:avLst/>
              </a:prstGeom>
              <a:pattFill prst="smConfetti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65651CD8-74E6-3C20-4B42-DFF21A81070B}"/>
                  </a:ext>
                </a:extLst>
              </p:cNvPr>
              <p:cNvSpPr/>
              <p:nvPr/>
            </p:nvSpPr>
            <p:spPr>
              <a:xfrm>
                <a:off x="1748413" y="1909187"/>
                <a:ext cx="622998" cy="6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" name="Triángulo rectángulo 1">
              <a:extLst>
                <a:ext uri="{FF2B5EF4-FFF2-40B4-BE49-F238E27FC236}">
                  <a16:creationId xmlns:a16="http://schemas.microsoft.com/office/drawing/2014/main" id="{FCFB124B-ED2F-596B-3BC7-76B9F07CC060}"/>
                </a:ext>
              </a:extLst>
            </p:cNvPr>
            <p:cNvSpPr/>
            <p:nvPr/>
          </p:nvSpPr>
          <p:spPr>
            <a:xfrm>
              <a:off x="2385976" y="2361362"/>
              <a:ext cx="4647868" cy="3414703"/>
            </a:xfrm>
            <a:prstGeom prst="rtTriangle">
              <a:avLst/>
            </a:prstGeom>
            <a:pattFill prst="dash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F2B82A9-4A18-2044-F592-47635AFE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60" y="2019316"/>
            <a:ext cx="5888792" cy="4561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F7D282-92C0-9632-3CA9-F6EB220A8A5D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CB3B8E3-161C-A330-E41E-7BFAB3029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C2971-5645-E2C3-BD19-CD728D086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84E1E39-100F-FF62-86F2-BE217B5A3731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E3F8E28-2590-D954-C667-D86271C57A07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0E770F38-2073-E901-BEDF-25532C610478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C52E42-8D21-7EE2-13AF-F8AB0F971BA3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6B1C6AD-08EF-3885-17A1-0440A740C658}"/>
              </a:ext>
            </a:extLst>
          </p:cNvPr>
          <p:cNvCxnSpPr/>
          <p:nvPr/>
        </p:nvCxnSpPr>
        <p:spPr>
          <a:xfrm>
            <a:off x="2361363" y="2361363"/>
            <a:ext cx="4672483" cy="34164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F28AC5-B996-C12D-BA6C-21BB43B22E76}"/>
              </a:ext>
            </a:extLst>
          </p:cNvPr>
          <p:cNvSpPr txBox="1"/>
          <p:nvPr/>
        </p:nvSpPr>
        <p:spPr>
          <a:xfrm>
            <a:off x="5324877" y="2198818"/>
            <a:ext cx="104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s-CO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877203-0916-4FE9-9ADC-E9283570187A}"/>
              </a:ext>
            </a:extLst>
          </p:cNvPr>
          <p:cNvSpPr txBox="1"/>
          <p:nvPr/>
        </p:nvSpPr>
        <p:spPr>
          <a:xfrm>
            <a:off x="4347555" y="2652781"/>
            <a:ext cx="259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70C0"/>
                </a:solidFill>
              </a:rPr>
              <a:t>(</a:t>
            </a:r>
            <a:r>
              <a:rPr lang="es-CO" sz="2400" b="1" dirty="0" err="1">
                <a:solidFill>
                  <a:srgbClr val="0070C0"/>
                </a:solidFill>
              </a:rPr>
              <a:t>Se,Te</a:t>
            </a:r>
            <a:r>
              <a:rPr lang="es-CO" sz="2400" b="1" dirty="0">
                <a:solidFill>
                  <a:srgbClr val="0070C0"/>
                </a:solidFill>
              </a:rPr>
              <a:t>) </a:t>
            </a:r>
            <a:r>
              <a:rPr lang="es-CO" sz="2400" b="1" dirty="0" err="1">
                <a:solidFill>
                  <a:srgbClr val="0070C0"/>
                </a:solidFill>
              </a:rPr>
              <a:t>interstitials</a:t>
            </a:r>
            <a:endParaRPr lang="es-CO" sz="2400" b="1" dirty="0">
              <a:solidFill>
                <a:srgbClr val="0070C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29DCC80-0D71-B4BD-D81A-4FADDFF97A4C}"/>
              </a:ext>
            </a:extLst>
          </p:cNvPr>
          <p:cNvSpPr txBox="1"/>
          <p:nvPr/>
        </p:nvSpPr>
        <p:spPr>
          <a:xfrm>
            <a:off x="4047189" y="4541464"/>
            <a:ext cx="104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s-CO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565D325-21E5-648D-EA73-BE48EA7F55F3}"/>
              </a:ext>
            </a:extLst>
          </p:cNvPr>
          <p:cNvSpPr txBox="1"/>
          <p:nvPr/>
        </p:nvSpPr>
        <p:spPr>
          <a:xfrm>
            <a:off x="3382913" y="5063714"/>
            <a:ext cx="259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(</a:t>
            </a:r>
            <a:r>
              <a:rPr lang="es-CO" sz="2400" b="1" dirty="0" err="1"/>
              <a:t>Se,Te</a:t>
            </a:r>
            <a:r>
              <a:rPr lang="es-CO" sz="2400" b="1" dirty="0"/>
              <a:t>) </a:t>
            </a:r>
            <a:r>
              <a:rPr lang="es-CO" sz="2400" b="1" dirty="0" err="1"/>
              <a:t>vacancies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1936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69D02FDE-F6A6-7F28-A6F5-869D4AA23026}"/>
              </a:ext>
            </a:extLst>
          </p:cNvPr>
          <p:cNvGrpSpPr/>
          <p:nvPr/>
        </p:nvGrpSpPr>
        <p:grpSpPr>
          <a:xfrm>
            <a:off x="1748413" y="1909187"/>
            <a:ext cx="5285431" cy="3868615"/>
            <a:chOff x="1748413" y="1909187"/>
            <a:chExt cx="5285431" cy="3868615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D78256A7-3F96-8136-20F6-115EC050A936}"/>
                </a:ext>
              </a:extLst>
            </p:cNvPr>
            <p:cNvGrpSpPr/>
            <p:nvPr/>
          </p:nvGrpSpPr>
          <p:grpSpPr>
            <a:xfrm>
              <a:off x="1748413" y="1909187"/>
              <a:ext cx="5285431" cy="3868615"/>
              <a:chOff x="1748413" y="1909187"/>
              <a:chExt cx="5285431" cy="3868615"/>
            </a:xfrm>
          </p:grpSpPr>
          <p:sp>
            <p:nvSpPr>
              <p:cNvPr id="13" name="Triángulo rectángulo 12">
                <a:extLst>
                  <a:ext uri="{FF2B5EF4-FFF2-40B4-BE49-F238E27FC236}">
                    <a16:creationId xmlns:a16="http://schemas.microsoft.com/office/drawing/2014/main" id="{0E3188B3-B46C-756B-109A-7DB25B7B7C3D}"/>
                  </a:ext>
                </a:extLst>
              </p:cNvPr>
              <p:cNvSpPr/>
              <p:nvPr/>
            </p:nvSpPr>
            <p:spPr>
              <a:xfrm rot="10800000">
                <a:off x="1939332" y="2060896"/>
                <a:ext cx="5094512" cy="3716906"/>
              </a:xfrm>
              <a:prstGeom prst="rtTriangle">
                <a:avLst/>
              </a:prstGeom>
              <a:pattFill prst="smConfetti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62A921C9-7F15-DBCD-097B-F123176A6835}"/>
                  </a:ext>
                </a:extLst>
              </p:cNvPr>
              <p:cNvSpPr/>
              <p:nvPr/>
            </p:nvSpPr>
            <p:spPr>
              <a:xfrm>
                <a:off x="1748413" y="1909187"/>
                <a:ext cx="622998" cy="6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2" name="Triángulo rectángulo 11">
              <a:extLst>
                <a:ext uri="{FF2B5EF4-FFF2-40B4-BE49-F238E27FC236}">
                  <a16:creationId xmlns:a16="http://schemas.microsoft.com/office/drawing/2014/main" id="{954097B6-4CAD-08E1-CDA3-AF52D19DBA98}"/>
                </a:ext>
              </a:extLst>
            </p:cNvPr>
            <p:cNvSpPr/>
            <p:nvPr/>
          </p:nvSpPr>
          <p:spPr>
            <a:xfrm>
              <a:off x="2385976" y="2361362"/>
              <a:ext cx="4647868" cy="3414703"/>
            </a:xfrm>
            <a:prstGeom prst="rtTriangle">
              <a:avLst/>
            </a:prstGeom>
            <a:pattFill prst="dash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F91DB4B7-56B3-A3F0-CA01-ABD3A1481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60" y="2025260"/>
            <a:ext cx="5888792" cy="4561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CD4A82C4-84B7-3145-5229-C2C60AF289B0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764BAE-0230-F170-3E25-FA5336F2B6C4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BBE4F4F-E980-C97C-C700-584E60625109}"/>
              </a:ext>
            </a:extLst>
          </p:cNvPr>
          <p:cNvSpPr txBox="1"/>
          <p:nvPr/>
        </p:nvSpPr>
        <p:spPr>
          <a:xfrm>
            <a:off x="5354787" y="5444107"/>
            <a:ext cx="123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vacancies</a:t>
            </a:r>
            <a:endParaRPr lang="es-CO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D7C5094-D59A-B6F2-335A-7F957C08BD62}"/>
              </a:ext>
            </a:extLst>
          </p:cNvPr>
          <p:cNvSpPr txBox="1"/>
          <p:nvPr/>
        </p:nvSpPr>
        <p:spPr>
          <a:xfrm>
            <a:off x="5713258" y="2068662"/>
            <a:ext cx="15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Interstitials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6931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B8D9AC-DC13-2B03-A40C-D4E2BC7A91AE}"/>
              </a:ext>
            </a:extLst>
          </p:cNvPr>
          <p:cNvGrpSpPr/>
          <p:nvPr/>
        </p:nvGrpSpPr>
        <p:grpSpPr>
          <a:xfrm>
            <a:off x="1748413" y="1909187"/>
            <a:ext cx="5285431" cy="3868615"/>
            <a:chOff x="1748413" y="1909187"/>
            <a:chExt cx="5285431" cy="3868615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4633AEB-1A16-D1FE-6937-BF2ABAAA2796}"/>
                </a:ext>
              </a:extLst>
            </p:cNvPr>
            <p:cNvGrpSpPr/>
            <p:nvPr/>
          </p:nvGrpSpPr>
          <p:grpSpPr>
            <a:xfrm>
              <a:off x="1748413" y="1909187"/>
              <a:ext cx="5285431" cy="3868615"/>
              <a:chOff x="1748413" y="1909187"/>
              <a:chExt cx="5285431" cy="3868615"/>
            </a:xfrm>
          </p:grpSpPr>
          <p:sp>
            <p:nvSpPr>
              <p:cNvPr id="11" name="Triángulo rectángulo 10">
                <a:extLst>
                  <a:ext uri="{FF2B5EF4-FFF2-40B4-BE49-F238E27FC236}">
                    <a16:creationId xmlns:a16="http://schemas.microsoft.com/office/drawing/2014/main" id="{6828A83A-4189-DA3C-6725-457687644E17}"/>
                  </a:ext>
                </a:extLst>
              </p:cNvPr>
              <p:cNvSpPr/>
              <p:nvPr/>
            </p:nvSpPr>
            <p:spPr>
              <a:xfrm rot="10800000">
                <a:off x="1939332" y="2060896"/>
                <a:ext cx="5094512" cy="3716906"/>
              </a:xfrm>
              <a:prstGeom prst="rtTriangle">
                <a:avLst/>
              </a:prstGeom>
              <a:pattFill prst="smConfetti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0A606DA-021C-A379-3909-8E8CBD640034}"/>
                  </a:ext>
                </a:extLst>
              </p:cNvPr>
              <p:cNvSpPr/>
              <p:nvPr/>
            </p:nvSpPr>
            <p:spPr>
              <a:xfrm>
                <a:off x="1748413" y="1909187"/>
                <a:ext cx="622998" cy="6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0" name="Triángulo rectángulo 9">
              <a:extLst>
                <a:ext uri="{FF2B5EF4-FFF2-40B4-BE49-F238E27FC236}">
                  <a16:creationId xmlns:a16="http://schemas.microsoft.com/office/drawing/2014/main" id="{FD18D26B-77CB-2332-0E46-E6E76E4C23EC}"/>
                </a:ext>
              </a:extLst>
            </p:cNvPr>
            <p:cNvSpPr/>
            <p:nvPr/>
          </p:nvSpPr>
          <p:spPr>
            <a:xfrm>
              <a:off x="2385976" y="2361362"/>
              <a:ext cx="4647868" cy="3414703"/>
            </a:xfrm>
            <a:prstGeom prst="rtTriangle">
              <a:avLst/>
            </a:prstGeom>
            <a:pattFill prst="dash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F421A5E9-4125-5CDC-C724-0EA4835C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25" b="8618"/>
          <a:stretch>
            <a:fillRect/>
          </a:stretch>
        </p:blipFill>
        <p:spPr>
          <a:xfrm>
            <a:off x="1484330" y="2001196"/>
            <a:ext cx="5718170" cy="45402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lipse 18">
            <a:extLst>
              <a:ext uri="{FF2B5EF4-FFF2-40B4-BE49-F238E27FC236}">
                <a16:creationId xmlns:a16="http://schemas.microsoft.com/office/drawing/2014/main" id="{5BDB4D0C-DF6E-D104-B363-268652029FD9}"/>
              </a:ext>
            </a:extLst>
          </p:cNvPr>
          <p:cNvSpPr/>
          <p:nvPr/>
        </p:nvSpPr>
        <p:spPr>
          <a:xfrm>
            <a:off x="1939331" y="1631228"/>
            <a:ext cx="1820349" cy="28755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FF99B7-98B3-7D3E-492E-0113DC8FA629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1D163C3-3643-10D7-67F9-74E3D76FA42E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C40CF33-E0B9-A441-8052-0D0F2223E2B5}"/>
              </a:ext>
            </a:extLst>
          </p:cNvPr>
          <p:cNvSpPr txBox="1"/>
          <p:nvPr/>
        </p:nvSpPr>
        <p:spPr>
          <a:xfrm>
            <a:off x="5526740" y="5415040"/>
            <a:ext cx="123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vacancies</a:t>
            </a:r>
            <a:endParaRPr lang="es-CO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4110CC-BD83-ECEE-E58C-FFE0CB4F89C5}"/>
              </a:ext>
            </a:extLst>
          </p:cNvPr>
          <p:cNvSpPr txBox="1"/>
          <p:nvPr/>
        </p:nvSpPr>
        <p:spPr>
          <a:xfrm>
            <a:off x="3730835" y="2005621"/>
            <a:ext cx="15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Interstitials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1843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9E8E-B92F-D283-D362-20231DC6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685681-A296-1BA5-E374-CB626841329C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3F1812B-63DB-E071-D065-0259BA42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CC8CF-7660-DA1B-745F-31AEF0078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C7B4BC5B-D3B1-2340-3710-259F8678A9AD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: </a:t>
            </a:r>
            <a:r>
              <a:rPr lang="es-CO" sz="4000" b="1" dirty="0" err="1">
                <a:solidFill>
                  <a:schemeClr val="accent1"/>
                </a:solidFill>
              </a:rPr>
              <a:t>Magnetism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822BAF-FF42-A794-B32E-BB0118DF5CCB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BBC8D6C-9EB5-7182-D73F-C30281EBB615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EFB11C9-566C-C0E2-E9B0-F13AB3F24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179" y="1548620"/>
            <a:ext cx="3272767" cy="2521460"/>
          </a:xfrm>
          <a:prstGeom prst="rect">
            <a:avLst/>
          </a:prstGeom>
        </p:spPr>
      </p:pic>
      <p:pic>
        <p:nvPicPr>
          <p:cNvPr id="22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36F263B2-768C-C6B1-F59D-ABB31CF07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8" y="1621300"/>
            <a:ext cx="2403862" cy="2003501"/>
          </a:xfrm>
          <a:prstGeom prst="rect">
            <a:avLst/>
          </a:prstGeom>
        </p:spPr>
      </p:pic>
      <p:pic>
        <p:nvPicPr>
          <p:cNvPr id="23" name="Picture 61">
            <a:extLst>
              <a:ext uri="{FF2B5EF4-FFF2-40B4-BE49-F238E27FC236}">
                <a16:creationId xmlns:a16="http://schemas.microsoft.com/office/drawing/2014/main" id="{564941BC-499E-BE26-DD3E-961F7C3AE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>
            <a:fillRect/>
          </a:stretch>
        </p:blipFill>
        <p:spPr>
          <a:xfrm>
            <a:off x="3069356" y="4359763"/>
            <a:ext cx="2414849" cy="1829306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38C36E9-9211-66D9-4443-31A95D3C56E2}"/>
              </a:ext>
            </a:extLst>
          </p:cNvPr>
          <p:cNvCxnSpPr>
            <a:cxnSpLocks/>
          </p:cNvCxnSpPr>
          <p:nvPr/>
        </p:nvCxnSpPr>
        <p:spPr>
          <a:xfrm flipH="1">
            <a:off x="1929284" y="2001830"/>
            <a:ext cx="1527345" cy="4365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798F741E-3E9B-6F85-1162-58F112CE759B}"/>
              </a:ext>
            </a:extLst>
          </p:cNvPr>
          <p:cNvCxnSpPr>
            <a:cxnSpLocks/>
          </p:cNvCxnSpPr>
          <p:nvPr/>
        </p:nvCxnSpPr>
        <p:spPr>
          <a:xfrm flipH="1">
            <a:off x="2080990" y="1919121"/>
            <a:ext cx="1325581" cy="24099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E30E4D08-79BC-29D7-0AC2-D47232E67EE9}"/>
              </a:ext>
            </a:extLst>
          </p:cNvPr>
          <p:cNvCxnSpPr>
            <a:cxnSpLocks/>
          </p:cNvCxnSpPr>
          <p:nvPr/>
        </p:nvCxnSpPr>
        <p:spPr>
          <a:xfrm>
            <a:off x="3456629" y="2804651"/>
            <a:ext cx="653147" cy="22345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n 45">
            <a:extLst>
              <a:ext uri="{FF2B5EF4-FFF2-40B4-BE49-F238E27FC236}">
                <a16:creationId xmlns:a16="http://schemas.microsoft.com/office/drawing/2014/main" id="{ACFE8775-D748-BB78-2235-E735A82D0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374" y="2174722"/>
            <a:ext cx="2281422" cy="150366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5996CC57-712E-F232-8B6F-CFDEBF128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6625" y="3935156"/>
            <a:ext cx="2260171" cy="1494859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373F0453-B100-99FA-0A9C-AA11BD9D2F5D}"/>
              </a:ext>
            </a:extLst>
          </p:cNvPr>
          <p:cNvSpPr txBox="1"/>
          <p:nvPr/>
        </p:nvSpPr>
        <p:spPr>
          <a:xfrm>
            <a:off x="6337917" y="1548620"/>
            <a:ext cx="276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/>
              <a:t>Coercive</a:t>
            </a:r>
            <a:r>
              <a:rPr lang="es-CO" b="1" dirty="0"/>
              <a:t> Field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0113A8E-D6FB-B422-1DDE-B6B3271D8898}"/>
              </a:ext>
            </a:extLst>
          </p:cNvPr>
          <p:cNvGrpSpPr/>
          <p:nvPr/>
        </p:nvGrpSpPr>
        <p:grpSpPr>
          <a:xfrm>
            <a:off x="3456629" y="5079647"/>
            <a:ext cx="2027576" cy="219685"/>
            <a:chOff x="3456629" y="5079647"/>
            <a:chExt cx="2027576" cy="219685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D2E7FB5F-6D0F-2801-A25A-A1DC6F841C3B}"/>
                </a:ext>
              </a:extLst>
            </p:cNvPr>
            <p:cNvSpPr/>
            <p:nvPr/>
          </p:nvSpPr>
          <p:spPr>
            <a:xfrm>
              <a:off x="4059534" y="5079647"/>
              <a:ext cx="160773" cy="194769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18FE1EDA-AF95-2BA2-F1E8-D5E8C38CEB7B}"/>
                </a:ext>
              </a:extLst>
            </p:cNvPr>
            <p:cNvSpPr/>
            <p:nvPr/>
          </p:nvSpPr>
          <p:spPr>
            <a:xfrm>
              <a:off x="4747955" y="5104563"/>
              <a:ext cx="160773" cy="194769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3FB2179D-9973-3646-34AF-55D5C48437D2}"/>
                </a:ext>
              </a:extLst>
            </p:cNvPr>
            <p:cNvCxnSpPr/>
            <p:nvPr/>
          </p:nvCxnSpPr>
          <p:spPr>
            <a:xfrm>
              <a:off x="3456629" y="5177031"/>
              <a:ext cx="202757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AE9AAE6-FF5A-DADC-EFB1-423D352BF745}"/>
              </a:ext>
            </a:extLst>
          </p:cNvPr>
          <p:cNvSpPr txBox="1"/>
          <p:nvPr/>
        </p:nvSpPr>
        <p:spPr>
          <a:xfrm>
            <a:off x="6506846" y="5686785"/>
            <a:ext cx="220444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Vacancies</a:t>
            </a:r>
            <a:r>
              <a:rPr lang="es-CO" dirty="0"/>
              <a:t> </a:t>
            </a:r>
            <a:r>
              <a:rPr lang="es-CO" dirty="0" err="1"/>
              <a:t>strenghten</a:t>
            </a:r>
            <a:r>
              <a:rPr lang="es-CO" dirty="0"/>
              <a:t> </a:t>
            </a:r>
            <a:r>
              <a:rPr lang="es-CO" dirty="0" err="1"/>
              <a:t>Ferromagnetism</a:t>
            </a:r>
            <a:endParaRPr lang="es-CO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B18E47C-0969-F9B4-A9D7-8B3F159A8AB3}"/>
              </a:ext>
            </a:extLst>
          </p:cNvPr>
          <p:cNvGrpSpPr/>
          <p:nvPr/>
        </p:nvGrpSpPr>
        <p:grpSpPr>
          <a:xfrm>
            <a:off x="148997" y="4329060"/>
            <a:ext cx="2403862" cy="1962487"/>
            <a:chOff x="148997" y="4329060"/>
            <a:chExt cx="2403862" cy="1962487"/>
          </a:xfrm>
        </p:grpSpPr>
        <p:pic>
          <p:nvPicPr>
            <p:cNvPr id="17" name="Picture 1" descr="A graph of a field&#10;&#10;AI-generated content may be incorrect.">
              <a:extLst>
                <a:ext uri="{FF2B5EF4-FFF2-40B4-BE49-F238E27FC236}">
                  <a16:creationId xmlns:a16="http://schemas.microsoft.com/office/drawing/2014/main" id="{98F9AB9A-378E-5A0E-6308-041E4DA1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95"/>
            <a:stretch>
              <a:fillRect/>
            </a:stretch>
          </p:blipFill>
          <p:spPr>
            <a:xfrm>
              <a:off x="148997" y="4329060"/>
              <a:ext cx="2403862" cy="1829306"/>
            </a:xfrm>
            <a:prstGeom prst="rect">
              <a:avLst/>
            </a:prstGeom>
          </p:spPr>
        </p:pic>
        <p:pic>
          <p:nvPicPr>
            <p:cNvPr id="4" name="Picture 2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31FDF51A-535F-8E76-6398-7279E009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7" t="90080" r="27399" b="2085"/>
            <a:stretch>
              <a:fillRect/>
            </a:stretch>
          </p:blipFill>
          <p:spPr>
            <a:xfrm>
              <a:off x="1144379" y="6134571"/>
              <a:ext cx="690742" cy="156976"/>
            </a:xfrm>
            <a:prstGeom prst="rect">
              <a:avLst/>
            </a:prstGeom>
          </p:spPr>
        </p:pic>
      </p:grpSp>
      <p:pic>
        <p:nvPicPr>
          <p:cNvPr id="6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803F389C-FF9E-C862-3CFC-A607A63B7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7" t="90080" r="27399" b="2085"/>
          <a:stretch>
            <a:fillRect/>
          </a:stretch>
        </p:blipFill>
        <p:spPr>
          <a:xfrm>
            <a:off x="4155192" y="6139350"/>
            <a:ext cx="690742" cy="1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r>
              <a:rPr lang="es-CO" sz="4000" b="1" dirty="0">
                <a:solidFill>
                  <a:schemeClr val="accent1"/>
                </a:solidFill>
              </a:rPr>
              <a:t> in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Possible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mechanism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0A738D-0680-E906-2365-255078D30F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47" r="25727"/>
          <a:stretch/>
        </p:blipFill>
        <p:spPr>
          <a:xfrm>
            <a:off x="3062530" y="2593361"/>
            <a:ext cx="2880627" cy="20637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602986-AFC6-54C2-49F2-19CC546B88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591"/>
          <a:stretch/>
        </p:blipFill>
        <p:spPr>
          <a:xfrm>
            <a:off x="-3782" y="2502913"/>
            <a:ext cx="3076645" cy="20637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2B5472-37A7-5B8D-A387-7D7C44682F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900"/>
          <a:stretch/>
        </p:blipFill>
        <p:spPr>
          <a:xfrm>
            <a:off x="5947030" y="2315791"/>
            <a:ext cx="2251485" cy="225082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00552BB-CAA7-2147-8906-339D00239A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548" t="10435" r="1554"/>
          <a:stretch/>
        </p:blipFill>
        <p:spPr>
          <a:xfrm>
            <a:off x="5823932" y="4945111"/>
            <a:ext cx="2416997" cy="172387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379044D-7837-8581-4367-9ED45A2668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428"/>
          <a:stretch/>
        </p:blipFill>
        <p:spPr>
          <a:xfrm>
            <a:off x="1573956" y="4726631"/>
            <a:ext cx="2112448" cy="186496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53983EA-26FF-4224-EF42-8D3C2F0175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7857"/>
          <a:stretch/>
        </p:blipFill>
        <p:spPr>
          <a:xfrm>
            <a:off x="3762763" y="4821638"/>
            <a:ext cx="2056117" cy="186496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E7580A29-A7AA-4532-77EF-D886959FF29F}"/>
              </a:ext>
            </a:extLst>
          </p:cNvPr>
          <p:cNvSpPr txBox="1"/>
          <p:nvPr/>
        </p:nvSpPr>
        <p:spPr>
          <a:xfrm>
            <a:off x="285959" y="1376563"/>
            <a:ext cx="471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DFT </a:t>
            </a:r>
            <a:r>
              <a:rPr lang="es-CO" dirty="0" err="1"/>
              <a:t>calculations</a:t>
            </a:r>
            <a:r>
              <a:rPr lang="es-CO" dirty="0"/>
              <a:t> in </a:t>
            </a:r>
            <a:r>
              <a:rPr lang="es-CO" dirty="0" err="1"/>
              <a:t>systems</a:t>
            </a:r>
            <a:r>
              <a:rPr lang="es-CO" dirty="0"/>
              <a:t> </a:t>
            </a:r>
            <a:r>
              <a:rPr lang="es-CO" dirty="0" err="1"/>
              <a:t>which</a:t>
            </a:r>
            <a:r>
              <a:rPr lang="es-CO" dirty="0"/>
              <a:t> </a:t>
            </a:r>
            <a:r>
              <a:rPr lang="es-CO" dirty="0" err="1"/>
              <a:t>closely</a:t>
            </a:r>
            <a:r>
              <a:rPr lang="es-CO" dirty="0"/>
              <a:t> resemble (x,</a:t>
            </a:r>
            <a:r>
              <a:rPr lang="el-GR" dirty="0"/>
              <a:t>δ</a:t>
            </a:r>
            <a:r>
              <a:rPr lang="es-CO" dirty="0"/>
              <a:t>) </a:t>
            </a:r>
            <a:r>
              <a:rPr lang="es-CO" dirty="0" err="1"/>
              <a:t>values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experimental </a:t>
            </a:r>
            <a:r>
              <a:rPr lang="es-CO" dirty="0" err="1"/>
              <a:t>samples</a:t>
            </a:r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81611EC-CB79-4092-DA7E-67C786111EFD}"/>
              </a:ext>
            </a:extLst>
          </p:cNvPr>
          <p:cNvSpPr txBox="1"/>
          <p:nvPr/>
        </p:nvSpPr>
        <p:spPr>
          <a:xfrm>
            <a:off x="285959" y="2148840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Realization</a:t>
            </a:r>
            <a:r>
              <a:rPr lang="es-CO" dirty="0">
                <a:solidFill>
                  <a:schemeClr val="accent1"/>
                </a:solidFill>
              </a:rPr>
              <a:t> 1: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FDD6D66-DCD5-2F0E-B506-EF26215A5E5E}"/>
              </a:ext>
            </a:extLst>
          </p:cNvPr>
          <p:cNvSpPr txBox="1"/>
          <p:nvPr/>
        </p:nvSpPr>
        <p:spPr>
          <a:xfrm>
            <a:off x="5975747" y="1568305"/>
            <a:ext cx="19233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x=10%, </a:t>
            </a:r>
            <a:r>
              <a:rPr lang="el-GR" dirty="0"/>
              <a:t>δ</a:t>
            </a:r>
            <a:r>
              <a:rPr lang="es-CO" dirty="0"/>
              <a:t>=39%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D207711-0B3C-5522-1691-977786E0E8F5}"/>
              </a:ext>
            </a:extLst>
          </p:cNvPr>
          <p:cNvSpPr txBox="1"/>
          <p:nvPr/>
        </p:nvSpPr>
        <p:spPr>
          <a:xfrm>
            <a:off x="285958" y="4783546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Realization</a:t>
            </a:r>
            <a:r>
              <a:rPr lang="es-CO" dirty="0">
                <a:solidFill>
                  <a:schemeClr val="accent1"/>
                </a:solidFill>
              </a:rPr>
              <a:t> 2: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25F2E14-3658-406F-1A6E-8AFE81B1171C}"/>
              </a:ext>
            </a:extLst>
          </p:cNvPr>
          <p:cNvSpPr/>
          <p:nvPr/>
        </p:nvSpPr>
        <p:spPr>
          <a:xfrm>
            <a:off x="158391" y="2148840"/>
            <a:ext cx="8224225" cy="2672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196D80B-358A-FA57-D281-3C44BD45C284}"/>
              </a:ext>
            </a:extLst>
          </p:cNvPr>
          <p:cNvSpPr txBox="1"/>
          <p:nvPr/>
        </p:nvSpPr>
        <p:spPr>
          <a:xfrm rot="16200000">
            <a:off x="7573530" y="3270332"/>
            <a:ext cx="225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err="1">
                <a:solidFill>
                  <a:srgbClr val="FF0000"/>
                </a:solidFill>
              </a:rPr>
              <a:t>Ferromagnetic</a:t>
            </a:r>
            <a:endParaRPr lang="es-CO" sz="2400" b="1" dirty="0">
              <a:solidFill>
                <a:srgbClr val="FF0000"/>
              </a:solidFill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59BB1B99-78E6-CCDD-8EDE-5254D7BD0874}"/>
              </a:ext>
            </a:extLst>
          </p:cNvPr>
          <p:cNvSpPr/>
          <p:nvPr/>
        </p:nvSpPr>
        <p:spPr>
          <a:xfrm>
            <a:off x="1586562" y="3639687"/>
            <a:ext cx="4310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3806B12-8F79-38B9-1743-9779A0F7D041}"/>
              </a:ext>
            </a:extLst>
          </p:cNvPr>
          <p:cNvSpPr/>
          <p:nvPr/>
        </p:nvSpPr>
        <p:spPr>
          <a:xfrm>
            <a:off x="3902201" y="3062741"/>
            <a:ext cx="76367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6AED3C5-F510-A74C-ADBF-AEBDC5549F60}"/>
              </a:ext>
            </a:extLst>
          </p:cNvPr>
          <p:cNvSpPr txBox="1"/>
          <p:nvPr/>
        </p:nvSpPr>
        <p:spPr>
          <a:xfrm rot="16200000">
            <a:off x="7557366" y="5497520"/>
            <a:ext cx="225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Non-</a:t>
            </a:r>
            <a:r>
              <a:rPr lang="es-CO" sz="2400" b="1" dirty="0" err="1"/>
              <a:t>magnetic</a:t>
            </a:r>
            <a:endParaRPr lang="es-CO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004678-598E-9FD3-3F07-12E2C09585B9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</p:spTree>
    <p:extLst>
      <p:ext uri="{BB962C8B-B14F-4D97-AF65-F5344CB8AC3E}">
        <p14:creationId xmlns:p14="http://schemas.microsoft.com/office/powerpoint/2010/main" val="21676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AF1BA-F312-FEAB-B661-F48C103D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7E83FA-A205-51DB-428F-E811D6CFF382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FC7AB97-167D-D159-4B35-53C09C7DE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EFA03-5715-09FF-9D7A-A90EC4FA93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85EB5A0C-4FB6-6C9E-F0AB-A55E050A2F54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2D - Van </a:t>
            </a:r>
            <a:r>
              <a:rPr lang="es-CO" sz="4000" b="1" dirty="0" err="1">
                <a:solidFill>
                  <a:schemeClr val="accent1"/>
                </a:solidFill>
              </a:rPr>
              <a:t>der</a:t>
            </a:r>
            <a:r>
              <a:rPr lang="es-CO" sz="4000" b="1" dirty="0">
                <a:solidFill>
                  <a:schemeClr val="accent1"/>
                </a:solidFill>
              </a:rPr>
              <a:t> Waals </a:t>
            </a:r>
            <a:r>
              <a:rPr lang="es-CO" sz="4000" b="1" dirty="0" err="1">
                <a:solidFill>
                  <a:schemeClr val="accent1"/>
                </a:solidFill>
              </a:rPr>
              <a:t>materials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6FDEC0-60E9-4182-08BE-2A459FA1DB8D}"/>
              </a:ext>
            </a:extLst>
          </p:cNvPr>
          <p:cNvSpPr txBox="1"/>
          <p:nvPr/>
        </p:nvSpPr>
        <p:spPr>
          <a:xfrm>
            <a:off x="0" y="6594097"/>
            <a:ext cx="6058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Ajayan et al., Physics Today 69, 9, 38 (2016).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2677041-B516-2B8F-FACB-7CAB038A0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94" y="1470816"/>
            <a:ext cx="4294269" cy="2799863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075382C5-EE90-4D8D-DBC2-837CAC748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841" y="1981499"/>
            <a:ext cx="2870509" cy="2346255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0BFB0BB4-3803-7189-B951-92C63A3058EA}"/>
              </a:ext>
            </a:extLst>
          </p:cNvPr>
          <p:cNvSpPr/>
          <p:nvPr/>
        </p:nvSpPr>
        <p:spPr>
          <a:xfrm>
            <a:off x="6370461" y="6562338"/>
            <a:ext cx="2785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Manzeli</a:t>
            </a:r>
            <a:r>
              <a:rPr lang="en-US" sz="1200" dirty="0"/>
              <a:t> et at., Nat. Rev. 2 (2017) 17033</a:t>
            </a:r>
            <a:endParaRPr lang="en-US" sz="1200" dirty="0">
              <a:effectLst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0E563D4-7AEE-8D04-FE1B-E4BB3FFBB0E4}"/>
              </a:ext>
            </a:extLst>
          </p:cNvPr>
          <p:cNvSpPr/>
          <p:nvPr/>
        </p:nvSpPr>
        <p:spPr>
          <a:xfrm>
            <a:off x="1876926" y="2822619"/>
            <a:ext cx="2526631" cy="1399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6B453DAD-BF1F-705C-4190-B7EDFCBB4162}"/>
              </a:ext>
            </a:extLst>
          </p:cNvPr>
          <p:cNvSpPr/>
          <p:nvPr/>
        </p:nvSpPr>
        <p:spPr>
          <a:xfrm>
            <a:off x="4572000" y="3260558"/>
            <a:ext cx="505326" cy="393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9D46FBE4-E7B5-3E59-009E-7DA542E8F6A9}"/>
              </a:ext>
            </a:extLst>
          </p:cNvPr>
          <p:cNvSpPr txBox="1"/>
          <p:nvPr/>
        </p:nvSpPr>
        <p:spPr>
          <a:xfrm>
            <a:off x="4710222" y="1405680"/>
            <a:ext cx="8883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O" sz="3200" dirty="0">
                <a:solidFill>
                  <a:srgbClr val="FF0000"/>
                </a:solidFill>
              </a:rPr>
              <a:t>M</a:t>
            </a:r>
            <a:r>
              <a:rPr lang="en-CO" sz="3200" dirty="0">
                <a:solidFill>
                  <a:srgbClr val="00B050"/>
                </a:solidFill>
              </a:rPr>
              <a:t>X</a:t>
            </a:r>
            <a:r>
              <a:rPr lang="es-CO" sz="3200" baseline="-25000" dirty="0"/>
              <a:t>2</a:t>
            </a:r>
            <a:endParaRPr lang="en-CO" sz="3200" baseline="-250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839B0D7-5416-E5EF-C72C-C271BD567BC4}"/>
              </a:ext>
            </a:extLst>
          </p:cNvPr>
          <p:cNvSpPr txBox="1"/>
          <p:nvPr/>
        </p:nvSpPr>
        <p:spPr>
          <a:xfrm>
            <a:off x="5347249" y="1508908"/>
            <a:ext cx="4042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err="1"/>
              <a:t>Transition</a:t>
            </a:r>
            <a:r>
              <a:rPr lang="es-CO" sz="2000" b="1" dirty="0"/>
              <a:t> metal </a:t>
            </a:r>
            <a:r>
              <a:rPr lang="es-CO" sz="2000" b="1" dirty="0" err="1"/>
              <a:t>dichalcogenides</a:t>
            </a:r>
            <a:endParaRPr lang="es-CO" sz="2000" b="1" dirty="0"/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38019A66-4DC5-AAD0-0A1D-00DAA866492B}"/>
              </a:ext>
            </a:extLst>
          </p:cNvPr>
          <p:cNvSpPr txBox="1"/>
          <p:nvPr/>
        </p:nvSpPr>
        <p:spPr>
          <a:xfrm>
            <a:off x="126575" y="4547206"/>
            <a:ext cx="222685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srgbClr val="00B050"/>
                </a:solidFill>
              </a:rPr>
              <a:t>Semiconducting</a:t>
            </a:r>
            <a:r>
              <a:rPr lang="es-CO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MoS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MoSe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(2H)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WS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WSe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 </a:t>
            </a:r>
            <a:endParaRPr lang="en-CO" dirty="0">
              <a:solidFill>
                <a:schemeClr val="tx1"/>
              </a:solidFill>
            </a:endParaRP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43350325-9B0C-A823-57CF-4901BC45D3F9}"/>
              </a:ext>
            </a:extLst>
          </p:cNvPr>
          <p:cNvSpPr txBox="1"/>
          <p:nvPr/>
        </p:nvSpPr>
        <p:spPr>
          <a:xfrm>
            <a:off x="6381760" y="4564400"/>
            <a:ext cx="261447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schemeClr val="accent1"/>
                </a:solidFill>
              </a:rPr>
              <a:t>Metallic</a:t>
            </a:r>
            <a:r>
              <a:rPr lang="es-CO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NbS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NbSe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, NbTe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TaS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TaSe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WTe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MoTe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(1T’)</a:t>
            </a:r>
            <a:endParaRPr lang="en-CO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F6E1A295-17A1-22A7-6EF5-09AACA6ED27C}"/>
                  </a:ext>
                </a:extLst>
              </p:cNvPr>
              <p:cNvSpPr txBox="1"/>
              <p:nvPr/>
            </p:nvSpPr>
            <p:spPr>
              <a:xfrm>
                <a:off x="2761324" y="5425928"/>
                <a:ext cx="3478477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F6E1A295-17A1-22A7-6EF5-09AACA6ED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324" y="5425928"/>
                <a:ext cx="3478477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F48F41B6-CC68-8DF2-3A6A-7E612435B059}"/>
                  </a:ext>
                </a:extLst>
              </p:cNvPr>
              <p:cNvSpPr txBox="1"/>
              <p:nvPr/>
            </p:nvSpPr>
            <p:spPr>
              <a:xfrm>
                <a:off x="2662523" y="4569896"/>
                <a:ext cx="3478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F48F41B6-CC68-8DF2-3A6A-7E612435B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523" y="4569896"/>
                <a:ext cx="347847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2ADA74FD-E396-3C49-D087-FE44164105F6}"/>
              </a:ext>
            </a:extLst>
          </p:cNvPr>
          <p:cNvCxnSpPr>
            <a:cxnSpLocks/>
          </p:cNvCxnSpPr>
          <p:nvPr/>
        </p:nvCxnSpPr>
        <p:spPr>
          <a:xfrm flipV="1">
            <a:off x="2349799" y="4860560"/>
            <a:ext cx="910161" cy="10162"/>
          </a:xfrm>
          <a:prstGeom prst="straightConnector1">
            <a:avLst/>
          </a:prstGeom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Flecha: hacia abajo 41">
            <a:extLst>
              <a:ext uri="{FF2B5EF4-FFF2-40B4-BE49-F238E27FC236}">
                <a16:creationId xmlns:a16="http://schemas.microsoft.com/office/drawing/2014/main" id="{AF1E40A0-60E0-E5E7-40DE-40CBF70E7F23}"/>
              </a:ext>
            </a:extLst>
          </p:cNvPr>
          <p:cNvSpPr/>
          <p:nvPr/>
        </p:nvSpPr>
        <p:spPr>
          <a:xfrm>
            <a:off x="4122092" y="5183868"/>
            <a:ext cx="401782" cy="303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9B06941-15A8-0EA3-AC8B-9E102B0DD183}"/>
              </a:ext>
            </a:extLst>
          </p:cNvPr>
          <p:cNvSpPr txBox="1"/>
          <p:nvPr/>
        </p:nvSpPr>
        <p:spPr>
          <a:xfrm>
            <a:off x="216869" y="6123899"/>
            <a:ext cx="8662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err="1"/>
              <a:t>Promotes</a:t>
            </a:r>
            <a:r>
              <a:rPr lang="es-CO" sz="2000" b="1" dirty="0"/>
              <a:t> </a:t>
            </a:r>
            <a:r>
              <a:rPr lang="es-CO" sz="2000" b="1" dirty="0" err="1">
                <a:solidFill>
                  <a:srgbClr val="FF0000"/>
                </a:solidFill>
              </a:rPr>
              <a:t>ferroic</a:t>
            </a:r>
            <a:r>
              <a:rPr lang="es-CO" sz="2000" b="1" dirty="0">
                <a:solidFill>
                  <a:srgbClr val="FF0000"/>
                </a:solidFill>
              </a:rPr>
              <a:t> </a:t>
            </a:r>
            <a:r>
              <a:rPr lang="es-CO" sz="2000" b="1" dirty="0" err="1">
                <a:solidFill>
                  <a:srgbClr val="FF0000"/>
                </a:solidFill>
              </a:rPr>
              <a:t>states</a:t>
            </a:r>
            <a:r>
              <a:rPr lang="es-CO" sz="2000" b="1" dirty="0">
                <a:solidFill>
                  <a:srgbClr val="FF0000"/>
                </a:solidFill>
              </a:rPr>
              <a:t> </a:t>
            </a:r>
            <a:r>
              <a:rPr lang="es-CO" sz="2000" b="1" dirty="0" err="1"/>
              <a:t>which</a:t>
            </a:r>
            <a:r>
              <a:rPr lang="es-CO" sz="2000" b="1" dirty="0"/>
              <a:t> are </a:t>
            </a:r>
            <a:r>
              <a:rPr lang="es-CO" sz="2000" b="1" dirty="0" err="1">
                <a:solidFill>
                  <a:srgbClr val="FF0000"/>
                </a:solidFill>
              </a:rPr>
              <a:t>robust</a:t>
            </a:r>
            <a:r>
              <a:rPr lang="es-CO" sz="2000" b="1" dirty="0"/>
              <a:t> </a:t>
            </a:r>
            <a:r>
              <a:rPr lang="es-CO" sz="2000" b="1" dirty="0" err="1"/>
              <a:t>to</a:t>
            </a:r>
            <a:r>
              <a:rPr lang="es-CO" sz="2000" b="1" dirty="0"/>
              <a:t> </a:t>
            </a:r>
            <a:r>
              <a:rPr lang="es-CO" sz="2000" b="1" dirty="0">
                <a:solidFill>
                  <a:srgbClr val="FF0000"/>
                </a:solidFill>
              </a:rPr>
              <a:t>dimensional </a:t>
            </a:r>
            <a:r>
              <a:rPr lang="es-CO" sz="2000" b="1" dirty="0" err="1">
                <a:solidFill>
                  <a:srgbClr val="FF0000"/>
                </a:solidFill>
              </a:rPr>
              <a:t>confinement</a:t>
            </a:r>
            <a:r>
              <a:rPr lang="es-CO" sz="2000" b="1" dirty="0"/>
              <a:t>!</a:t>
            </a: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:a16="http://schemas.microsoft.com/office/drawing/2014/main" id="{7C663956-711B-4E50-68AB-1BF11273699C}"/>
              </a:ext>
            </a:extLst>
          </p:cNvPr>
          <p:cNvCxnSpPr>
            <a:cxnSpLocks/>
          </p:cNvCxnSpPr>
          <p:nvPr/>
        </p:nvCxnSpPr>
        <p:spPr>
          <a:xfrm flipH="1" flipV="1">
            <a:off x="5457780" y="4892700"/>
            <a:ext cx="910161" cy="10162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/>
      <p:bldP spid="36" grpId="0" animBg="1"/>
      <p:bldP spid="37" grpId="0" animBg="1"/>
      <p:bldP spid="38" grpId="0"/>
      <p:bldP spid="39" grpId="0"/>
      <p:bldP spid="42" grpId="0" animBg="1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6B89-51E6-BCA4-711B-FD44E861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4DD74D-2489-AD8A-25DF-140B80B13283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5645D4-5E73-A3F5-4374-23863C857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1E28B-379C-8634-29E2-265A76836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E8D251-125F-C12A-5FAD-6E65CD7FCC0F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6672280-C567-B7AA-D615-6B5F8C6C5374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3415FBC-E4E2-DC19-56E6-5E58C7989F26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876E016-5566-60DE-F855-AC9BD33BC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179" y="1548620"/>
            <a:ext cx="3272767" cy="252146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1DEFAAAE-6A39-9115-D5EF-456391E70DA4}"/>
              </a:ext>
            </a:extLst>
          </p:cNvPr>
          <p:cNvSpPr/>
          <p:nvPr/>
        </p:nvSpPr>
        <p:spPr>
          <a:xfrm>
            <a:off x="3004458" y="1507267"/>
            <a:ext cx="1286190" cy="1614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D6B1FD-A8EB-1D64-3A25-7536F0236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41" y="1394163"/>
            <a:ext cx="1373365" cy="113271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A0B338-3CD8-FE40-AC33-CBDB5A7C64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665" y="4248302"/>
            <a:ext cx="2209409" cy="19250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91B064-476C-2A77-8228-27186249A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8781" y="4632994"/>
            <a:ext cx="1642804" cy="12884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9418D7-A6DF-8FA8-F98C-0949C37F839B}"/>
              </a:ext>
            </a:extLst>
          </p:cNvPr>
          <p:cNvSpPr txBox="1"/>
          <p:nvPr/>
        </p:nvSpPr>
        <p:spPr>
          <a:xfrm>
            <a:off x="2575027" y="4287938"/>
            <a:ext cx="150874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sz="1400" dirty="0"/>
              <a:t>WSe</a:t>
            </a:r>
            <a:r>
              <a:rPr lang="es-CO" sz="1400" baseline="-25000" dirty="0"/>
              <a:t>2</a:t>
            </a:r>
            <a:r>
              <a:rPr lang="es-CO" sz="1400" dirty="0"/>
              <a:t> (</a:t>
            </a:r>
            <a:r>
              <a:rPr lang="es-CO" sz="1400" dirty="0" err="1"/>
              <a:t>monolayer</a:t>
            </a:r>
            <a:r>
              <a:rPr lang="es-CO" sz="1400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BB71FD-0220-AAFA-ED0E-D961C3C3C396}"/>
              </a:ext>
            </a:extLst>
          </p:cNvPr>
          <p:cNvSpPr txBox="1"/>
          <p:nvPr/>
        </p:nvSpPr>
        <p:spPr>
          <a:xfrm>
            <a:off x="2428888" y="5858085"/>
            <a:ext cx="1976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Energy 52 (2018) 117</a:t>
            </a:r>
          </a:p>
        </p:txBody>
      </p:sp>
      <p:pic>
        <p:nvPicPr>
          <p:cNvPr id="16" name="Picture 13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650FBE72-6364-28FA-1149-B127C2709B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4" y="3040782"/>
            <a:ext cx="1722099" cy="344419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065FD42-AEC7-5D1F-0365-D9F3CF9271F8}"/>
              </a:ext>
            </a:extLst>
          </p:cNvPr>
          <p:cNvSpPr txBox="1"/>
          <p:nvPr/>
        </p:nvSpPr>
        <p:spPr>
          <a:xfrm>
            <a:off x="148300" y="2578500"/>
            <a:ext cx="201971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/>
              <a:t>Para/</a:t>
            </a:r>
            <a:r>
              <a:rPr lang="es-CO" b="1" dirty="0" err="1"/>
              <a:t>piezoelectric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0579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592C-00B6-8C32-5B17-71ABA723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336090-E165-A54B-F3D5-2CF371B00045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550B1E5-EAEB-EBDF-6155-BB0E3105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48DD0D-8C5E-C17E-2B5E-D5BBF1F28F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68DE240-6814-0701-4A3E-0CC21A4142B4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398146D-8E40-7F88-1845-E0E7A9F71314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02B3508-E3E8-6EF0-DDD4-39970A4154C7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B6968A1-6C26-B2F8-510B-4231A2000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179" y="1548620"/>
            <a:ext cx="3272767" cy="25214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F43189-52B4-23ED-7574-02132537C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41" y="1394163"/>
            <a:ext cx="1373365" cy="1132715"/>
          </a:xfrm>
          <a:prstGeom prst="rect">
            <a:avLst/>
          </a:prstGeom>
        </p:spPr>
      </p:pic>
      <p:pic>
        <p:nvPicPr>
          <p:cNvPr id="14" name="Picture 41">
            <a:extLst>
              <a:ext uri="{FF2B5EF4-FFF2-40B4-BE49-F238E27FC236}">
                <a16:creationId xmlns:a16="http://schemas.microsoft.com/office/drawing/2014/main" id="{0F3BE502-3692-44A5-90C5-B4B4E72EA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79" y="4438237"/>
            <a:ext cx="2760526" cy="2088706"/>
          </a:xfrm>
          <a:prstGeom prst="rect">
            <a:avLst/>
          </a:prstGeom>
        </p:spPr>
      </p:pic>
      <p:pic>
        <p:nvPicPr>
          <p:cNvPr id="16" name="Picture 13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16F566B3-7FF7-76BB-3A68-44834B4A1C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4" y="3040782"/>
            <a:ext cx="1722099" cy="344419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5E352E4-8F85-327A-70F8-E7A0E1E930CA}"/>
              </a:ext>
            </a:extLst>
          </p:cNvPr>
          <p:cNvSpPr txBox="1"/>
          <p:nvPr/>
        </p:nvSpPr>
        <p:spPr>
          <a:xfrm>
            <a:off x="148300" y="2578500"/>
            <a:ext cx="201971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b="1" dirty="0"/>
              <a:t>Para/</a:t>
            </a:r>
            <a:r>
              <a:rPr lang="es-CO" b="1" dirty="0" err="1"/>
              <a:t>piezoelectric</a:t>
            </a:r>
            <a:endParaRPr lang="es-CO" b="1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19488843-5707-C5A8-66FC-DC18ACE1EA36}"/>
              </a:ext>
            </a:extLst>
          </p:cNvPr>
          <p:cNvCxnSpPr>
            <a:cxnSpLocks/>
          </p:cNvCxnSpPr>
          <p:nvPr/>
        </p:nvCxnSpPr>
        <p:spPr>
          <a:xfrm>
            <a:off x="3456536" y="2809350"/>
            <a:ext cx="3073653" cy="16288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A4E7070-DFBD-88F5-BDBD-D8D47ADD86DC}"/>
              </a:ext>
            </a:extLst>
          </p:cNvPr>
          <p:cNvGrpSpPr/>
          <p:nvPr/>
        </p:nvGrpSpPr>
        <p:grpSpPr>
          <a:xfrm>
            <a:off x="6355143" y="4129862"/>
            <a:ext cx="2641563" cy="2460108"/>
            <a:chOff x="6355143" y="4129862"/>
            <a:chExt cx="2641563" cy="2460108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3A9C3CC3-6203-AD71-56EE-F782989E4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672"/>
            <a:stretch/>
          </p:blipFill>
          <p:spPr>
            <a:xfrm>
              <a:off x="6355143" y="4129862"/>
              <a:ext cx="2641563" cy="2460108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B6E6476-4A7A-82E4-CD52-8017491E68E0}"/>
                </a:ext>
              </a:extLst>
            </p:cNvPr>
            <p:cNvSpPr txBox="1"/>
            <p:nvPr/>
          </p:nvSpPr>
          <p:spPr>
            <a:xfrm>
              <a:off x="6856821" y="4257231"/>
              <a:ext cx="173766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CO" sz="1200" dirty="0"/>
                <a:t>x=7.6%, </a:t>
              </a:r>
              <a:r>
                <a:rPr lang="el-GR" sz="1200" dirty="0"/>
                <a:t>δ</a:t>
              </a:r>
              <a:r>
                <a:rPr lang="es-CO" sz="1200" dirty="0"/>
                <a:t>=38%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A5DF80C-0BD5-A727-9370-108FEDD593CE}"/>
              </a:ext>
            </a:extLst>
          </p:cNvPr>
          <p:cNvGrpSpPr/>
          <p:nvPr/>
        </p:nvGrpSpPr>
        <p:grpSpPr>
          <a:xfrm>
            <a:off x="6108265" y="1360041"/>
            <a:ext cx="3135318" cy="2765122"/>
            <a:chOff x="6591826" y="1548620"/>
            <a:chExt cx="3135318" cy="2765122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8C1F8FC-4513-932A-3A70-9FC2F94472E1}"/>
                </a:ext>
              </a:extLst>
            </p:cNvPr>
            <p:cNvGrpSpPr/>
            <p:nvPr/>
          </p:nvGrpSpPr>
          <p:grpSpPr>
            <a:xfrm>
              <a:off x="6591826" y="1548620"/>
              <a:ext cx="3135318" cy="2765122"/>
              <a:chOff x="6043448" y="3326657"/>
              <a:chExt cx="3353302" cy="2991487"/>
            </a:xfrm>
          </p:grpSpPr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18875F3B-60CD-38B4-ADCF-D34022D344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1055"/>
              <a:stretch/>
            </p:blipFill>
            <p:spPr>
              <a:xfrm>
                <a:off x="6125121" y="3326657"/>
                <a:ext cx="3271629" cy="2991487"/>
              </a:xfrm>
              <a:prstGeom prst="rect">
                <a:avLst/>
              </a:prstGeom>
            </p:spPr>
          </p:pic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E996A4D7-7765-B79C-8AF8-7563DCDD5FAC}"/>
                  </a:ext>
                </a:extLst>
              </p:cNvPr>
              <p:cNvSpPr/>
              <p:nvPr/>
            </p:nvSpPr>
            <p:spPr>
              <a:xfrm>
                <a:off x="6043448" y="3804745"/>
                <a:ext cx="210207" cy="833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6D7701A-D20E-9F66-163E-F934198F613E}"/>
                </a:ext>
              </a:extLst>
            </p:cNvPr>
            <p:cNvSpPr txBox="1"/>
            <p:nvPr/>
          </p:nvSpPr>
          <p:spPr>
            <a:xfrm>
              <a:off x="7345237" y="1683521"/>
              <a:ext cx="173766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CO" sz="1200" dirty="0"/>
                <a:t>x=15%, </a:t>
              </a:r>
              <a:r>
                <a:rPr lang="el-GR" sz="1200" dirty="0"/>
                <a:t>δ</a:t>
              </a:r>
              <a:r>
                <a:rPr lang="es-CO" sz="1200" dirty="0"/>
                <a:t>=21%</a:t>
              </a:r>
            </a:p>
          </p:txBody>
        </p:sp>
      </p:grp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FC85EA6D-4896-BA3E-926C-E9080B189C69}"/>
              </a:ext>
            </a:extLst>
          </p:cNvPr>
          <p:cNvCxnSpPr>
            <a:cxnSpLocks/>
          </p:cNvCxnSpPr>
          <p:nvPr/>
        </p:nvCxnSpPr>
        <p:spPr>
          <a:xfrm flipV="1">
            <a:off x="3693699" y="2419763"/>
            <a:ext cx="2824943" cy="1499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EE560512-048C-E164-0A76-E499885BC8CA}"/>
              </a:ext>
            </a:extLst>
          </p:cNvPr>
          <p:cNvGrpSpPr/>
          <p:nvPr/>
        </p:nvGrpSpPr>
        <p:grpSpPr>
          <a:xfrm>
            <a:off x="2612572" y="1960520"/>
            <a:ext cx="843964" cy="3434178"/>
            <a:chOff x="2612572" y="1960520"/>
            <a:chExt cx="843964" cy="3434178"/>
          </a:xfrm>
        </p:grpSpPr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4B4CF398-552D-B456-DF94-3F282F1A5ADB}"/>
                </a:ext>
              </a:extLst>
            </p:cNvPr>
            <p:cNvCxnSpPr>
              <a:cxnSpLocks/>
            </p:cNvCxnSpPr>
            <p:nvPr/>
          </p:nvCxnSpPr>
          <p:spPr>
            <a:xfrm>
              <a:off x="2622620" y="5374602"/>
              <a:ext cx="24155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0DC945AD-DF85-9204-1D35-311363B19D86}"/>
                </a:ext>
              </a:extLst>
            </p:cNvPr>
            <p:cNvCxnSpPr>
              <a:cxnSpLocks/>
            </p:cNvCxnSpPr>
            <p:nvPr/>
          </p:nvCxnSpPr>
          <p:spPr>
            <a:xfrm>
              <a:off x="2622620" y="1960520"/>
              <a:ext cx="0" cy="34341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0975E557-A1BE-8411-0A0C-CD5CD3D84D2B}"/>
                </a:ext>
              </a:extLst>
            </p:cNvPr>
            <p:cNvCxnSpPr>
              <a:cxnSpLocks/>
            </p:cNvCxnSpPr>
            <p:nvPr/>
          </p:nvCxnSpPr>
          <p:spPr>
            <a:xfrm>
              <a:off x="2612572" y="1983383"/>
              <a:ext cx="8439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7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400706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r>
              <a:rPr lang="es-CO" sz="4000" b="1" dirty="0">
                <a:solidFill>
                  <a:srgbClr val="00B050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Possible</a:t>
            </a:r>
            <a:r>
              <a:rPr lang="es-CO" sz="4000" b="1" dirty="0">
                <a:solidFill>
                  <a:srgbClr val="00B050"/>
                </a:solidFill>
              </a:rPr>
              <a:t> </a:t>
            </a:r>
            <a:r>
              <a:rPr lang="es-CO" sz="4000" b="1" dirty="0" err="1">
                <a:solidFill>
                  <a:srgbClr val="00B050"/>
                </a:solidFill>
              </a:rPr>
              <a:t>mechanisms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77038F-452F-4A05-9409-D77AD23949E1}"/>
              </a:ext>
            </a:extLst>
          </p:cNvPr>
          <p:cNvSpPr txBox="1"/>
          <p:nvPr/>
        </p:nvSpPr>
        <p:spPr>
          <a:xfrm>
            <a:off x="138545" y="1698502"/>
            <a:ext cx="27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Mechanisms</a:t>
            </a:r>
            <a:r>
              <a:rPr lang="es-CO" dirty="0"/>
              <a:t> </a:t>
            </a:r>
            <a:r>
              <a:rPr lang="es-CO" dirty="0" err="1"/>
              <a:t>contemplated</a:t>
            </a:r>
            <a:r>
              <a:rPr lang="es-CO" dirty="0"/>
              <a:t> in </a:t>
            </a:r>
            <a:r>
              <a:rPr lang="es-CO" dirty="0" err="1"/>
              <a:t>literature</a:t>
            </a:r>
            <a:r>
              <a:rPr lang="es-CO" dirty="0"/>
              <a:t>: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335E8D-D7D4-4DBF-9A53-C5D054F4C28D}"/>
              </a:ext>
            </a:extLst>
          </p:cNvPr>
          <p:cNvSpPr txBox="1"/>
          <p:nvPr/>
        </p:nvSpPr>
        <p:spPr>
          <a:xfrm>
            <a:off x="3451316" y="1573083"/>
            <a:ext cx="462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Non-</a:t>
            </a:r>
            <a:r>
              <a:rPr lang="es-CO" dirty="0" err="1"/>
              <a:t>centrosymetric</a:t>
            </a:r>
            <a:r>
              <a:rPr lang="es-CO" dirty="0"/>
              <a:t> </a:t>
            </a:r>
            <a:r>
              <a:rPr lang="es-CO" dirty="0" err="1"/>
              <a:t>crystal</a:t>
            </a:r>
            <a:r>
              <a:rPr lang="es-CO" dirty="0"/>
              <a:t> </a:t>
            </a:r>
            <a:r>
              <a:rPr lang="es-CO" dirty="0" err="1"/>
              <a:t>structure</a:t>
            </a:r>
            <a:r>
              <a:rPr lang="es-CO" dirty="0"/>
              <a:t>        </a:t>
            </a:r>
            <a:r>
              <a:rPr lang="es-CO" sz="2800" dirty="0">
                <a:solidFill>
                  <a:srgbClr val="FF0000"/>
                </a:solidFill>
              </a:rPr>
              <a:t>X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AF643C9-CD8B-4210-A432-4252367FFA3B}"/>
              </a:ext>
            </a:extLst>
          </p:cNvPr>
          <p:cNvSpPr txBox="1"/>
          <p:nvPr/>
        </p:nvSpPr>
        <p:spPr>
          <a:xfrm>
            <a:off x="3436271" y="2028653"/>
            <a:ext cx="3009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Sliding</a:t>
            </a:r>
            <a:r>
              <a:rPr lang="es-CO" dirty="0"/>
              <a:t> </a:t>
            </a:r>
            <a:r>
              <a:rPr lang="es-CO" dirty="0" err="1"/>
              <a:t>ferroelectricity</a:t>
            </a:r>
            <a:r>
              <a:rPr lang="es-CO" dirty="0"/>
              <a:t>      </a:t>
            </a:r>
            <a:r>
              <a:rPr lang="es-CO" sz="2800" dirty="0">
                <a:solidFill>
                  <a:srgbClr val="FF0000"/>
                </a:solidFill>
              </a:rPr>
              <a:t>?</a:t>
            </a:r>
            <a:endParaRPr lang="es-CO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2F5EA3B-997C-4160-8ABF-29F67A9B62FE}"/>
              </a:ext>
            </a:extLst>
          </p:cNvPr>
          <p:cNvSpPr txBox="1"/>
          <p:nvPr/>
        </p:nvSpPr>
        <p:spPr>
          <a:xfrm>
            <a:off x="3436271" y="2509130"/>
            <a:ext cx="2576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Vacancy</a:t>
            </a:r>
            <a:r>
              <a:rPr lang="es-CO" dirty="0"/>
              <a:t> </a:t>
            </a:r>
            <a:r>
              <a:rPr lang="es-CO" dirty="0" err="1"/>
              <a:t>induced</a:t>
            </a:r>
            <a:r>
              <a:rPr lang="es-CO" dirty="0"/>
              <a:t>       </a:t>
            </a:r>
            <a:r>
              <a:rPr lang="es-CO" sz="2800" dirty="0">
                <a:solidFill>
                  <a:srgbClr val="FF0000"/>
                </a:solidFill>
              </a:rPr>
              <a:t>?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00DD57-248F-4DAC-ABF3-45FD406B103E}"/>
              </a:ext>
            </a:extLst>
          </p:cNvPr>
          <p:cNvSpPr txBox="1"/>
          <p:nvPr/>
        </p:nvSpPr>
        <p:spPr>
          <a:xfrm>
            <a:off x="171265" y="3308327"/>
            <a:ext cx="21414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Our</a:t>
            </a:r>
            <a:r>
              <a:rPr lang="es-CO" dirty="0"/>
              <a:t> DFT </a:t>
            </a:r>
            <a:r>
              <a:rPr lang="es-CO" dirty="0" err="1"/>
              <a:t>simulations</a:t>
            </a:r>
            <a:r>
              <a:rPr lang="es-CO" dirty="0"/>
              <a:t>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0AE2EB-A541-4345-801D-731910FCD666}"/>
              </a:ext>
            </a:extLst>
          </p:cNvPr>
          <p:cNvSpPr txBox="1"/>
          <p:nvPr/>
        </p:nvSpPr>
        <p:spPr>
          <a:xfrm>
            <a:off x="121426" y="490083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Unit</a:t>
            </a:r>
            <a:r>
              <a:rPr lang="es-CO" dirty="0"/>
              <a:t> </a:t>
            </a:r>
            <a:r>
              <a:rPr lang="es-CO" dirty="0" err="1"/>
              <a:t>cell</a:t>
            </a:r>
            <a:r>
              <a:rPr lang="es-CO" dirty="0"/>
              <a:t> </a:t>
            </a:r>
            <a:r>
              <a:rPr lang="es-CO" dirty="0" err="1"/>
              <a:t>electric</a:t>
            </a:r>
            <a:r>
              <a:rPr lang="es-CO" dirty="0"/>
              <a:t> </a:t>
            </a:r>
            <a:r>
              <a:rPr lang="es-CO" dirty="0" err="1"/>
              <a:t>polarization</a:t>
            </a:r>
            <a:r>
              <a:rPr lang="es-CO" dirty="0"/>
              <a:t> </a:t>
            </a:r>
            <a:r>
              <a:rPr lang="es-CO" dirty="0" err="1"/>
              <a:t>through</a:t>
            </a:r>
            <a:r>
              <a:rPr lang="es-CO" dirty="0"/>
              <a:t> Berry-</a:t>
            </a:r>
            <a:r>
              <a:rPr lang="es-CO" dirty="0" err="1"/>
              <a:t>phase</a:t>
            </a:r>
            <a:r>
              <a:rPr lang="es-CO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0A3664-C4E6-4BF9-A473-51E5220E5276}"/>
              </a:ext>
            </a:extLst>
          </p:cNvPr>
          <p:cNvSpPr txBox="1"/>
          <p:nvPr/>
        </p:nvSpPr>
        <p:spPr>
          <a:xfrm>
            <a:off x="122774" y="3943616"/>
            <a:ext cx="27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Hirshfeld</a:t>
            </a:r>
            <a:r>
              <a:rPr lang="es-CO" dirty="0"/>
              <a:t> </a:t>
            </a:r>
            <a:r>
              <a:rPr lang="es-CO" dirty="0" err="1"/>
              <a:t>charge</a:t>
            </a:r>
            <a:r>
              <a:rPr lang="es-CO" dirty="0"/>
              <a:t> </a:t>
            </a:r>
            <a:r>
              <a:rPr lang="es-CO" dirty="0" err="1"/>
              <a:t>analisis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local </a:t>
            </a:r>
            <a:r>
              <a:rPr lang="es-CO" dirty="0" err="1"/>
              <a:t>dipole</a:t>
            </a:r>
            <a:r>
              <a:rPr lang="es-CO" dirty="0"/>
              <a:t> </a:t>
            </a:r>
            <a:r>
              <a:rPr lang="es-CO" dirty="0" err="1"/>
              <a:t>formation</a:t>
            </a:r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D02EF3-0148-4356-B8A3-A4FF31225203}"/>
              </a:ext>
            </a:extLst>
          </p:cNvPr>
          <p:cNvSpPr txBox="1"/>
          <p:nvPr/>
        </p:nvSpPr>
        <p:spPr>
          <a:xfrm>
            <a:off x="3199204" y="3306887"/>
            <a:ext cx="236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 err="1"/>
              <a:t>Pristine</a:t>
            </a:r>
            <a:r>
              <a:rPr lang="es-CO" u="sng" dirty="0"/>
              <a:t> 2H-WSe</a:t>
            </a:r>
            <a:r>
              <a:rPr lang="es-CO" u="sng" baseline="-25000" dirty="0"/>
              <a:t>2</a:t>
            </a:r>
            <a:r>
              <a:rPr lang="es-CO" u="sng" dirty="0"/>
              <a:t> case</a:t>
            </a:r>
            <a:r>
              <a:rPr lang="es-CO" dirty="0"/>
              <a:t>: non-polar (c-axis)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5579B97-302B-4091-A8CE-BEF324781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720" y="4681456"/>
            <a:ext cx="533427" cy="65408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6240F2F-FBCE-49DF-B78F-E99720D2D34C}"/>
              </a:ext>
            </a:extLst>
          </p:cNvPr>
          <p:cNvGrpSpPr/>
          <p:nvPr/>
        </p:nvGrpSpPr>
        <p:grpSpPr>
          <a:xfrm>
            <a:off x="3229755" y="4390903"/>
            <a:ext cx="1449364" cy="986927"/>
            <a:chOff x="3696659" y="3629586"/>
            <a:chExt cx="1449364" cy="986927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2C13481-2B46-4DE0-A95E-207665F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8469" y="3712642"/>
              <a:ext cx="647733" cy="895396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96C6C70-3C3E-4751-A86F-5129F9058099}"/>
                </a:ext>
              </a:extLst>
            </p:cNvPr>
            <p:cNvSpPr txBox="1"/>
            <p:nvPr/>
          </p:nvSpPr>
          <p:spPr>
            <a:xfrm>
              <a:off x="4651977" y="3960152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735CDA9-850E-40E1-AE2E-FD631BAF3F9F}"/>
                </a:ext>
              </a:extLst>
            </p:cNvPr>
            <p:cNvSpPr txBox="1"/>
            <p:nvPr/>
          </p:nvSpPr>
          <p:spPr>
            <a:xfrm>
              <a:off x="4651977" y="4247181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04A6A1C-5449-42FA-BA74-DBB6F0BF4914}"/>
                </a:ext>
              </a:extLst>
            </p:cNvPr>
            <p:cNvSpPr txBox="1"/>
            <p:nvPr/>
          </p:nvSpPr>
          <p:spPr>
            <a:xfrm>
              <a:off x="4651977" y="3652282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4602663-6F41-4831-A3AE-30EC830AF964}"/>
                </a:ext>
              </a:extLst>
            </p:cNvPr>
            <p:cNvSpPr txBox="1"/>
            <p:nvPr/>
          </p:nvSpPr>
          <p:spPr>
            <a:xfrm>
              <a:off x="3696659" y="4205698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29F566E-AF70-4823-B8F3-1A657DCE3012}"/>
                </a:ext>
              </a:extLst>
            </p:cNvPr>
            <p:cNvSpPr txBox="1"/>
            <p:nvPr/>
          </p:nvSpPr>
          <p:spPr>
            <a:xfrm>
              <a:off x="3710729" y="3926334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D159B3C-6520-4745-B98B-CA0AE6686919}"/>
                </a:ext>
              </a:extLst>
            </p:cNvPr>
            <p:cNvSpPr txBox="1"/>
            <p:nvPr/>
          </p:nvSpPr>
          <p:spPr>
            <a:xfrm>
              <a:off x="3710729" y="3629586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2F3CB0D-9FAF-45A1-B64A-625639068397}"/>
              </a:ext>
            </a:extLst>
          </p:cNvPr>
          <p:cNvSpPr txBox="1"/>
          <p:nvPr/>
        </p:nvSpPr>
        <p:spPr>
          <a:xfrm>
            <a:off x="6061105" y="3312879"/>
            <a:ext cx="314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 err="1"/>
              <a:t>Effect</a:t>
            </a:r>
            <a:r>
              <a:rPr lang="es-CO" u="sng" dirty="0"/>
              <a:t> </a:t>
            </a:r>
            <a:r>
              <a:rPr lang="es-CO" u="sng" dirty="0" err="1"/>
              <a:t>of</a:t>
            </a:r>
            <a:r>
              <a:rPr lang="es-CO" u="sng" dirty="0"/>
              <a:t> </a:t>
            </a:r>
            <a:r>
              <a:rPr lang="es-CO" u="sng" dirty="0" err="1"/>
              <a:t>vacancies</a:t>
            </a:r>
            <a:r>
              <a:rPr lang="es-CO" dirty="0"/>
              <a:t>: </a:t>
            </a:r>
            <a:r>
              <a:rPr lang="es-CO" dirty="0" err="1"/>
              <a:t>breaks</a:t>
            </a:r>
            <a:r>
              <a:rPr lang="es-CO" dirty="0"/>
              <a:t> local </a:t>
            </a:r>
            <a:r>
              <a:rPr lang="es-CO" dirty="0" err="1"/>
              <a:t>centrosymmetry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c-</a:t>
            </a:r>
            <a:r>
              <a:rPr lang="es-CO" dirty="0" err="1">
                <a:sym typeface="Wingdings" panose="05000000000000000000" pitchFamily="2" charset="2"/>
              </a:rPr>
              <a:t>electric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dipole</a:t>
            </a:r>
            <a:endParaRPr lang="es-CO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DFA0BB9-E2D6-4EC3-ABD9-B47A64A49B04}"/>
              </a:ext>
            </a:extLst>
          </p:cNvPr>
          <p:cNvSpPr txBox="1"/>
          <p:nvPr/>
        </p:nvSpPr>
        <p:spPr>
          <a:xfrm>
            <a:off x="3256326" y="5855317"/>
            <a:ext cx="56282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Electric </a:t>
            </a:r>
            <a:r>
              <a:rPr lang="es-CO" dirty="0" err="1"/>
              <a:t>dipole</a:t>
            </a:r>
            <a:r>
              <a:rPr lang="es-CO" dirty="0"/>
              <a:t> </a:t>
            </a:r>
            <a:r>
              <a:rPr lang="es-CO" dirty="0" err="1"/>
              <a:t>moment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b="1" u="sng" dirty="0">
                <a:solidFill>
                  <a:schemeClr val="accent1"/>
                </a:solidFill>
              </a:rPr>
              <a:t>Te-W </a:t>
            </a:r>
            <a:r>
              <a:rPr lang="es-CO" b="1" u="sng" dirty="0" err="1">
                <a:solidFill>
                  <a:schemeClr val="accent1"/>
                </a:solidFill>
              </a:rPr>
              <a:t>dipoles</a:t>
            </a:r>
            <a:r>
              <a:rPr lang="es-CO" b="1" u="sng" dirty="0">
                <a:solidFill>
                  <a:schemeClr val="accent1"/>
                </a:solidFill>
              </a:rPr>
              <a:t>:</a:t>
            </a:r>
            <a:r>
              <a:rPr lang="es-CO" b="1" dirty="0">
                <a:solidFill>
                  <a:srgbClr val="FF0000"/>
                </a:solidFill>
              </a:rPr>
              <a:t> 20 times </a:t>
            </a:r>
            <a:r>
              <a:rPr lang="es-CO" b="1" dirty="0" err="1">
                <a:solidFill>
                  <a:srgbClr val="FF0000"/>
                </a:solidFill>
              </a:rPr>
              <a:t>bigger</a:t>
            </a:r>
            <a:r>
              <a:rPr lang="es-CO" b="1" dirty="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BE69B61-33B0-4ECA-8186-0BAA88CB0769}"/>
              </a:ext>
            </a:extLst>
          </p:cNvPr>
          <p:cNvGrpSpPr/>
          <p:nvPr/>
        </p:nvGrpSpPr>
        <p:grpSpPr>
          <a:xfrm>
            <a:off x="5930676" y="4396117"/>
            <a:ext cx="1525566" cy="986927"/>
            <a:chOff x="6233029" y="3575159"/>
            <a:chExt cx="1525566" cy="98692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0BFDC78-FCAD-4247-988F-6258BB4C0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7139" y="3629586"/>
              <a:ext cx="756868" cy="930197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40F7DE2-332F-4CE0-9EBF-4B74CA092F09}"/>
                </a:ext>
              </a:extLst>
            </p:cNvPr>
            <p:cNvSpPr txBox="1"/>
            <p:nvPr/>
          </p:nvSpPr>
          <p:spPr>
            <a:xfrm>
              <a:off x="7264549" y="390572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42E8451C-C74D-4374-B4A0-2DFC96ED862C}"/>
                </a:ext>
              </a:extLst>
            </p:cNvPr>
            <p:cNvSpPr txBox="1"/>
            <p:nvPr/>
          </p:nvSpPr>
          <p:spPr>
            <a:xfrm>
              <a:off x="7264549" y="4192754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5AB03584-4334-422C-9CBD-750B3A0668CF}"/>
                </a:ext>
              </a:extLst>
            </p:cNvPr>
            <p:cNvSpPr txBox="1"/>
            <p:nvPr/>
          </p:nvSpPr>
          <p:spPr>
            <a:xfrm>
              <a:off x="6233029" y="415127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E1E9E5E-D6E0-4302-BFED-EC670A5876D8}"/>
                </a:ext>
              </a:extLst>
            </p:cNvPr>
            <p:cNvSpPr txBox="1"/>
            <p:nvPr/>
          </p:nvSpPr>
          <p:spPr>
            <a:xfrm>
              <a:off x="6247099" y="387190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A9D2E214-9FBD-4368-8570-6C9F1E0FE094}"/>
                </a:ext>
              </a:extLst>
            </p:cNvPr>
            <p:cNvSpPr txBox="1"/>
            <p:nvPr/>
          </p:nvSpPr>
          <p:spPr>
            <a:xfrm>
              <a:off x="6247099" y="3575159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68AECFE-DEC0-47C8-837E-D13CE9806262}"/>
              </a:ext>
            </a:extLst>
          </p:cNvPr>
          <p:cNvGrpSpPr/>
          <p:nvPr/>
        </p:nvGrpSpPr>
        <p:grpSpPr>
          <a:xfrm>
            <a:off x="7629119" y="4448511"/>
            <a:ext cx="1525566" cy="987784"/>
            <a:chOff x="7712114" y="3586439"/>
            <a:chExt cx="1525566" cy="987784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B7CDA28-F526-460E-ABC1-80C9666E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8884" y="3620916"/>
              <a:ext cx="704869" cy="953307"/>
            </a:xfrm>
            <a:prstGeom prst="rect">
              <a:avLst/>
            </a:prstGeom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CD43EAB5-AA78-4D20-8868-D2A0CF890E19}"/>
                </a:ext>
              </a:extLst>
            </p:cNvPr>
            <p:cNvSpPr txBox="1"/>
            <p:nvPr/>
          </p:nvSpPr>
          <p:spPr>
            <a:xfrm>
              <a:off x="8743634" y="391700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EA58D55-AA2B-41AC-BB45-3D0304CE1C42}"/>
                </a:ext>
              </a:extLst>
            </p:cNvPr>
            <p:cNvSpPr txBox="1"/>
            <p:nvPr/>
          </p:nvSpPr>
          <p:spPr>
            <a:xfrm>
              <a:off x="8743634" y="3594433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9D6C1146-C459-49D0-9108-A305B433E275}"/>
                </a:ext>
              </a:extLst>
            </p:cNvPr>
            <p:cNvSpPr txBox="1"/>
            <p:nvPr/>
          </p:nvSpPr>
          <p:spPr>
            <a:xfrm>
              <a:off x="7712114" y="416255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06F75D7A-CDC1-4634-9A28-93C5975CAB20}"/>
                </a:ext>
              </a:extLst>
            </p:cNvPr>
            <p:cNvSpPr txBox="1"/>
            <p:nvPr/>
          </p:nvSpPr>
          <p:spPr>
            <a:xfrm>
              <a:off x="7726184" y="388318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43BCA5DE-2C81-4E2E-8A03-CEDFE7D0CF66}"/>
                </a:ext>
              </a:extLst>
            </p:cNvPr>
            <p:cNvSpPr txBox="1"/>
            <p:nvPr/>
          </p:nvSpPr>
          <p:spPr>
            <a:xfrm>
              <a:off x="7726184" y="3586439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6AA9B570-2D5E-4CF2-8472-62B29E6B57A6}"/>
              </a:ext>
            </a:extLst>
          </p:cNvPr>
          <p:cNvSpPr/>
          <p:nvPr/>
        </p:nvSpPr>
        <p:spPr>
          <a:xfrm>
            <a:off x="2928257" y="1698501"/>
            <a:ext cx="364887" cy="116145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9B43C5-DA57-9088-B075-2CE9741273CF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0E01B8C-41A9-FA19-94DA-96230338DB60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</p:spTree>
    <p:extLst>
      <p:ext uri="{BB962C8B-B14F-4D97-AF65-F5344CB8AC3E}">
        <p14:creationId xmlns:p14="http://schemas.microsoft.com/office/powerpoint/2010/main" val="30347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8" grpId="0"/>
      <p:bldP spid="40" grpId="0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A0323-E8C4-EFBE-B7E4-5FA2F1A1B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6B3E6C-7FA3-0943-7C66-A28C5924CD54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66F9977-BAA4-3A02-BD9E-2A6774960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EB552-B343-FBD3-5B27-A52543505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4825493D-A9B5-8576-6233-58C673208573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: </a:t>
            </a:r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9001C0-914F-A915-6DB0-F9DF196CC05B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01472C-EBA3-E915-5672-8A7A1204546D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32408A-F211-AA47-DC1E-59442E823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95" y="1800251"/>
            <a:ext cx="3328344" cy="45991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2B53962-0704-4081-50C2-D69619E2F9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016" r="1"/>
          <a:stretch>
            <a:fillRect/>
          </a:stretch>
        </p:blipFill>
        <p:spPr>
          <a:xfrm>
            <a:off x="3171262" y="1794507"/>
            <a:ext cx="2598835" cy="46049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101CDC4-B7D9-074D-CEF2-0E90317E41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47174" y="1573428"/>
            <a:ext cx="3457352" cy="47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es-CO" sz="4000" b="1" dirty="0">
                <a:solidFill>
                  <a:schemeClr val="accent1"/>
                </a:solidFill>
              </a:rPr>
              <a:t>in </a:t>
            </a:r>
            <a:r>
              <a:rPr lang="es-CO" sz="4000" b="1" dirty="0" err="1">
                <a:solidFill>
                  <a:schemeClr val="accent1"/>
                </a:solidFill>
              </a:rPr>
              <a:t>other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solid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solutions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669BC36-BFF8-0DFC-5E3B-93265031FB79}"/>
              </a:ext>
            </a:extLst>
          </p:cNvPr>
          <p:cNvGrpSpPr/>
          <p:nvPr/>
        </p:nvGrpSpPr>
        <p:grpSpPr>
          <a:xfrm>
            <a:off x="50392" y="2162788"/>
            <a:ext cx="3390671" cy="3660494"/>
            <a:chOff x="50392" y="1476990"/>
            <a:chExt cx="3390671" cy="3660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9205A89-B8DC-3777-005B-159271F6AC95}"/>
                    </a:ext>
                  </a:extLst>
                </p:cNvPr>
                <p:cNvSpPr txBox="1"/>
                <p:nvPr/>
              </p:nvSpPr>
              <p:spPr>
                <a:xfrm>
                  <a:off x="2013351" y="2259798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9205A89-B8DC-3777-005B-159271F6A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3351" y="2259798"/>
                  <a:ext cx="113274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/>
                <p:nvPr/>
              </p:nvSpPr>
              <p:spPr>
                <a:xfrm>
                  <a:off x="400406" y="2233317"/>
                  <a:ext cx="1092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06" y="2233317"/>
                  <a:ext cx="109267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BD42C596-150B-70F5-E9F0-D7E74DF822B6}"/>
                </a:ext>
              </a:extLst>
            </p:cNvPr>
            <p:cNvSpPr/>
            <p:nvPr/>
          </p:nvSpPr>
          <p:spPr>
            <a:xfrm>
              <a:off x="1538523" y="2385600"/>
              <a:ext cx="350464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F3BD7C67-84FB-B720-67EB-CCBE353BE4DC}"/>
                    </a:ext>
                  </a:extLst>
                </p:cNvPr>
                <p:cNvSpPr txBox="1"/>
                <p:nvPr/>
              </p:nvSpPr>
              <p:spPr>
                <a:xfrm>
                  <a:off x="2021370" y="2989718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F3BD7C67-84FB-B720-67EB-CCBE353BE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370" y="2989718"/>
                  <a:ext cx="1132746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/>
                <p:nvPr/>
              </p:nvSpPr>
              <p:spPr>
                <a:xfrm>
                  <a:off x="420457" y="2963237"/>
                  <a:ext cx="89229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57" y="2963237"/>
                  <a:ext cx="892296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5E1C072E-8068-C47B-D69D-C1D85DE07D97}"/>
                </a:ext>
              </a:extLst>
            </p:cNvPr>
            <p:cNvSpPr/>
            <p:nvPr/>
          </p:nvSpPr>
          <p:spPr>
            <a:xfrm>
              <a:off x="1546542" y="3115520"/>
              <a:ext cx="342445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D0688D32-67F9-B4E7-8367-791481905602}"/>
                    </a:ext>
                  </a:extLst>
                </p:cNvPr>
                <p:cNvSpPr txBox="1"/>
                <p:nvPr/>
              </p:nvSpPr>
              <p:spPr>
                <a:xfrm>
                  <a:off x="2033399" y="3771765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D0688D32-67F9-B4E7-8367-79148190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399" y="3771765"/>
                  <a:ext cx="1303690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5CEFDE56-5193-F568-A565-71E0A2B0A70B}"/>
                    </a:ext>
                  </a:extLst>
                </p:cNvPr>
                <p:cNvSpPr txBox="1"/>
                <p:nvPr/>
              </p:nvSpPr>
              <p:spPr>
                <a:xfrm>
                  <a:off x="336232" y="3745284"/>
                  <a:ext cx="12636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5CEFDE56-5193-F568-A565-71E0A2B0A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232" y="3745284"/>
                  <a:ext cx="1263616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9E0EF7D8-E399-0395-B690-8EF8B9B893CE}"/>
                </a:ext>
              </a:extLst>
            </p:cNvPr>
            <p:cNvSpPr/>
            <p:nvPr/>
          </p:nvSpPr>
          <p:spPr>
            <a:xfrm>
              <a:off x="1570603" y="3897567"/>
              <a:ext cx="318384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5771C000-97D7-3B33-8EA7-3F551495C216}"/>
                    </a:ext>
                  </a:extLst>
                </p:cNvPr>
                <p:cNvSpPr txBox="1"/>
                <p:nvPr/>
              </p:nvSpPr>
              <p:spPr>
                <a:xfrm>
                  <a:off x="2041417" y="4513717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5771C000-97D7-3B33-8EA7-3F551495C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417" y="4513717"/>
                  <a:ext cx="1303690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EDA502-B602-740C-BE67-509329006D61}"/>
                    </a:ext>
                  </a:extLst>
                </p:cNvPr>
                <p:cNvSpPr txBox="1"/>
                <p:nvPr/>
              </p:nvSpPr>
              <p:spPr>
                <a:xfrm>
                  <a:off x="344250" y="4487236"/>
                  <a:ext cx="10632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EDA502-B602-740C-BE67-509329006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250" y="4487236"/>
                  <a:ext cx="1063240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41CC93DC-7B0E-B6BE-D84B-51B1A427479B}"/>
                </a:ext>
              </a:extLst>
            </p:cNvPr>
            <p:cNvSpPr/>
            <p:nvPr/>
          </p:nvSpPr>
          <p:spPr>
            <a:xfrm>
              <a:off x="1578621" y="4639519"/>
              <a:ext cx="310366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7D318F45-3D6B-0DE5-F950-B95019125108}"/>
                </a:ext>
              </a:extLst>
            </p:cNvPr>
            <p:cNvGrpSpPr/>
            <p:nvPr/>
          </p:nvGrpSpPr>
          <p:grpSpPr>
            <a:xfrm>
              <a:off x="50392" y="1476990"/>
              <a:ext cx="3390671" cy="3660494"/>
              <a:chOff x="-9797" y="2286000"/>
              <a:chExt cx="3390671" cy="3660494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728BBBB-DC40-D26E-8F5E-E98F4CBEBC1D}"/>
                  </a:ext>
                </a:extLst>
              </p:cNvPr>
              <p:cNvSpPr txBox="1"/>
              <p:nvPr/>
            </p:nvSpPr>
            <p:spPr>
              <a:xfrm>
                <a:off x="-9797" y="2370714"/>
                <a:ext cx="17926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rgbClr val="7030A0"/>
                    </a:solidFill>
                  </a:rPr>
                  <a:t>(ferro)</a:t>
                </a:r>
                <a:r>
                  <a:rPr lang="es-CO" dirty="0" err="1">
                    <a:solidFill>
                      <a:srgbClr val="7030A0"/>
                    </a:solidFill>
                  </a:rPr>
                  <a:t>magnetic</a:t>
                </a:r>
                <a:r>
                  <a:rPr lang="es-CO" dirty="0">
                    <a:solidFill>
                      <a:srgbClr val="7030A0"/>
                    </a:solidFill>
                  </a:rPr>
                  <a:t> semiconductor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D2E286B2-1B0E-D77E-B1C7-47D8B3C5CD8C}"/>
                  </a:ext>
                </a:extLst>
              </p:cNvPr>
              <p:cNvSpPr txBox="1"/>
              <p:nvPr/>
            </p:nvSpPr>
            <p:spPr>
              <a:xfrm>
                <a:off x="1842462" y="2378990"/>
                <a:ext cx="1370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 err="1">
                    <a:solidFill>
                      <a:srgbClr val="00B050"/>
                    </a:solidFill>
                  </a:rPr>
                  <a:t>Ferroelectric</a:t>
                </a:r>
                <a:endParaRPr lang="es-CO" dirty="0">
                  <a:solidFill>
                    <a:srgbClr val="00B050"/>
                  </a:solidFill>
                </a:endParaRPr>
              </a:p>
              <a:p>
                <a:pPr algn="ctr"/>
                <a:r>
                  <a:rPr lang="es-CO" dirty="0">
                    <a:solidFill>
                      <a:srgbClr val="00B050"/>
                    </a:solidFill>
                  </a:rPr>
                  <a:t>semimetal</a:t>
                </a:r>
              </a:p>
            </p:txBody>
          </p:sp>
          <p:sp>
            <p:nvSpPr>
              <p:cNvPr id="37" name="Rectángulo: esquinas redondeadas 36">
                <a:extLst>
                  <a:ext uri="{FF2B5EF4-FFF2-40B4-BE49-F238E27FC236}">
                    <a16:creationId xmlns:a16="http://schemas.microsoft.com/office/drawing/2014/main" id="{1449EB7A-35B6-D7A5-8EB7-A1FD1B81F020}"/>
                  </a:ext>
                </a:extLst>
              </p:cNvPr>
              <p:cNvSpPr/>
              <p:nvPr/>
            </p:nvSpPr>
            <p:spPr>
              <a:xfrm>
                <a:off x="84222" y="2286000"/>
                <a:ext cx="3296652" cy="3660494"/>
              </a:xfrm>
              <a:prstGeom prst="roundRect">
                <a:avLst>
                  <a:gd name="adj" fmla="val 5005"/>
                </a:avLst>
              </a:prstGeom>
              <a:noFill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C2088E10-42B6-BEE7-30F3-31DBBD759FEE}"/>
                </a:ext>
              </a:extLst>
            </p:cNvPr>
            <p:cNvSpPr/>
            <p:nvPr/>
          </p:nvSpPr>
          <p:spPr>
            <a:xfrm>
              <a:off x="420457" y="2147846"/>
              <a:ext cx="2733659" cy="78392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051B5B6-ED18-691E-D784-4EC49BF68C5E}"/>
              </a:ext>
            </a:extLst>
          </p:cNvPr>
          <p:cNvSpPr/>
          <p:nvPr/>
        </p:nvSpPr>
        <p:spPr>
          <a:xfrm>
            <a:off x="324200" y="3593506"/>
            <a:ext cx="2817884" cy="6708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C156158-18DD-C509-3014-35726BFE93D2}"/>
                  </a:ext>
                </a:extLst>
              </p:cNvPr>
              <p:cNvSpPr txBox="1"/>
              <p:nvPr/>
            </p:nvSpPr>
            <p:spPr>
              <a:xfrm>
                <a:off x="270014" y="1426732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C156158-18DD-C509-3014-35726BFE9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4" y="1426732"/>
                <a:ext cx="3146149" cy="63216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B16E1CF5-6E55-8E27-BBDB-B507FC0257BE}"/>
              </a:ext>
            </a:extLst>
          </p:cNvPr>
          <p:cNvSpPr/>
          <p:nvPr/>
        </p:nvSpPr>
        <p:spPr>
          <a:xfrm>
            <a:off x="3142084" y="3801318"/>
            <a:ext cx="431362" cy="3011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8BB2C22-1290-BB49-CF2F-3CE80A161A91}"/>
              </a:ext>
            </a:extLst>
          </p:cNvPr>
          <p:cNvSpPr txBox="1"/>
          <p:nvPr/>
        </p:nvSpPr>
        <p:spPr>
          <a:xfrm>
            <a:off x="-4016" y="6551796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Ramón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Támara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(2026)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BA9C937-46F2-D39A-6236-5A00053EC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36310" y="1409149"/>
            <a:ext cx="3412121" cy="271370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111C1590-A2BC-94AC-4649-F0A2F1D97F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3608999" y="4119889"/>
            <a:ext cx="3412120" cy="242064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CCA521-6A72-65A9-857D-CBF7F8DF5F38}"/>
              </a:ext>
            </a:extLst>
          </p:cNvPr>
          <p:cNvSpPr txBox="1"/>
          <p:nvPr/>
        </p:nvSpPr>
        <p:spPr>
          <a:xfrm>
            <a:off x="4165970" y="4194706"/>
            <a:ext cx="165797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Ferromagnetic</a:t>
            </a:r>
            <a:endParaRPr lang="es-CO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ED0A47F-3068-AE8D-85E8-AEE8286214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10286" r="22239" b="6476"/>
          <a:stretch>
            <a:fillRect/>
          </a:stretch>
        </p:blipFill>
        <p:spPr>
          <a:xfrm>
            <a:off x="6538890" y="4292016"/>
            <a:ext cx="2260860" cy="24990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5ED0BA3-B415-1AE5-DCC8-F5CC58EA9410}"/>
              </a:ext>
            </a:extLst>
          </p:cNvPr>
          <p:cNvSpPr txBox="1"/>
          <p:nvPr/>
        </p:nvSpPr>
        <p:spPr>
          <a:xfrm>
            <a:off x="7703861" y="6002773"/>
            <a:ext cx="1386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Ferroelectric</a:t>
            </a:r>
            <a:endParaRPr lang="es-CO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461343F-42E1-4AF2-DD38-ADDBD673A896}"/>
              </a:ext>
            </a:extLst>
          </p:cNvPr>
          <p:cNvSpPr txBox="1"/>
          <p:nvPr/>
        </p:nvSpPr>
        <p:spPr>
          <a:xfrm>
            <a:off x="6084007" y="4041502"/>
            <a:ext cx="99927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BULK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85916EF-28EF-2E26-A4C3-D9656B4BF3A5}"/>
              </a:ext>
            </a:extLst>
          </p:cNvPr>
          <p:cNvSpPr/>
          <p:nvPr/>
        </p:nvSpPr>
        <p:spPr>
          <a:xfrm>
            <a:off x="336232" y="4361537"/>
            <a:ext cx="2982480" cy="1355319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2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0" grpId="0" animBg="1"/>
      <p:bldP spid="14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67887-0A41-AA57-4A1E-E57B4FCC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08633BB-0FEE-7022-A57E-52323FE2585F}"/>
              </a:ext>
            </a:extLst>
          </p:cNvPr>
          <p:cNvGrpSpPr/>
          <p:nvPr/>
        </p:nvGrpSpPr>
        <p:grpSpPr>
          <a:xfrm>
            <a:off x="3875496" y="2047646"/>
            <a:ext cx="2509895" cy="1931741"/>
            <a:chOff x="3875496" y="2047646"/>
            <a:chExt cx="2509895" cy="1931741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79632AF-9B17-CB47-AD5C-A49605DA3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192" y="2047646"/>
              <a:ext cx="2360174" cy="1488574"/>
            </a:xfrm>
            <a:prstGeom prst="rect">
              <a:avLst/>
            </a:prstGeom>
          </p:spPr>
        </p:pic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2B62246E-8101-BC80-76C7-B83A3CE5D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8176" y="3598956"/>
              <a:ext cx="295831" cy="110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092A8CE-DEA9-4CC5-ED7A-7279A18495D4}"/>
                </a:ext>
              </a:extLst>
            </p:cNvPr>
            <p:cNvSpPr txBox="1"/>
            <p:nvPr/>
          </p:nvSpPr>
          <p:spPr>
            <a:xfrm>
              <a:off x="5100457" y="3610055"/>
              <a:ext cx="807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2um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DCB2AA54-9078-F3CC-8FED-EC33456EB263}"/>
                </a:ext>
              </a:extLst>
            </p:cNvPr>
            <p:cNvSpPr txBox="1"/>
            <p:nvPr/>
          </p:nvSpPr>
          <p:spPr>
            <a:xfrm>
              <a:off x="3875496" y="3207710"/>
              <a:ext cx="1119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dirty="0" err="1"/>
                <a:t>electrode</a:t>
              </a:r>
              <a:r>
                <a:rPr lang="es-CO" sz="1400" dirty="0"/>
                <a:t> (+)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79D17C87-BC58-1C9F-6C58-24F8BC70741A}"/>
                </a:ext>
              </a:extLst>
            </p:cNvPr>
            <p:cNvSpPr txBox="1"/>
            <p:nvPr/>
          </p:nvSpPr>
          <p:spPr>
            <a:xfrm>
              <a:off x="5429721" y="3046995"/>
              <a:ext cx="955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 err="1"/>
                <a:t>electrode</a:t>
              </a:r>
              <a:r>
                <a:rPr lang="es-CO" sz="1400" dirty="0"/>
                <a:t> (-)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B263C3-FAC5-BD9A-5B66-6091C796E676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75F7E9-4516-A2A3-D830-B50475807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7C864-5878-85E1-D1DF-F6B1F50E6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8EA9A072-C9AE-EC25-9A93-48E64A5A8F83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es-CO" sz="4000" b="1" dirty="0">
                <a:solidFill>
                  <a:schemeClr val="accent1"/>
                </a:solidFill>
              </a:rPr>
              <a:t>in </a:t>
            </a:r>
            <a:r>
              <a:rPr lang="es-CO" sz="4000" b="1" dirty="0" err="1">
                <a:solidFill>
                  <a:schemeClr val="accent1"/>
                </a:solidFill>
              </a:rPr>
              <a:t>other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solid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solutions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67041AA-BFC5-B09B-9859-753994691573}"/>
              </a:ext>
            </a:extLst>
          </p:cNvPr>
          <p:cNvGrpSpPr/>
          <p:nvPr/>
        </p:nvGrpSpPr>
        <p:grpSpPr>
          <a:xfrm>
            <a:off x="50392" y="2162788"/>
            <a:ext cx="3390671" cy="3660494"/>
            <a:chOff x="50392" y="1476990"/>
            <a:chExt cx="3390671" cy="36604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A1FA9F6D-F8F1-367D-D7CA-B7F793352A17}"/>
                    </a:ext>
                  </a:extLst>
                </p:cNvPr>
                <p:cNvSpPr txBox="1"/>
                <p:nvPr/>
              </p:nvSpPr>
              <p:spPr>
                <a:xfrm>
                  <a:off x="2013351" y="2259798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79205A89-B8DC-3777-005B-159271F6A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3351" y="2259798"/>
                  <a:ext cx="1132746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D779964C-C50A-DF54-E14D-AE7716482817}"/>
                    </a:ext>
                  </a:extLst>
                </p:cNvPr>
                <p:cNvSpPr txBox="1"/>
                <p:nvPr/>
              </p:nvSpPr>
              <p:spPr>
                <a:xfrm>
                  <a:off x="400406" y="2233317"/>
                  <a:ext cx="1092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06" y="2233317"/>
                  <a:ext cx="109267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2ECD7606-15AB-1B81-D312-DE0A00CE0E02}"/>
                </a:ext>
              </a:extLst>
            </p:cNvPr>
            <p:cNvSpPr/>
            <p:nvPr/>
          </p:nvSpPr>
          <p:spPr>
            <a:xfrm>
              <a:off x="1538523" y="2385600"/>
              <a:ext cx="350464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7BC7AE52-361D-DB43-E051-2D3D21D0D29A}"/>
                    </a:ext>
                  </a:extLst>
                </p:cNvPr>
                <p:cNvSpPr txBox="1"/>
                <p:nvPr/>
              </p:nvSpPr>
              <p:spPr>
                <a:xfrm>
                  <a:off x="2021370" y="2989718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F3BD7C67-84FB-B720-67EB-CCBE353BE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370" y="2989718"/>
                  <a:ext cx="1132746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51487F74-7B31-2BC6-2625-915DF3942825}"/>
                    </a:ext>
                  </a:extLst>
                </p:cNvPr>
                <p:cNvSpPr txBox="1"/>
                <p:nvPr/>
              </p:nvSpPr>
              <p:spPr>
                <a:xfrm>
                  <a:off x="420457" y="2963237"/>
                  <a:ext cx="89229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457" y="2963237"/>
                  <a:ext cx="892296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3B2C3855-56FF-4B39-5C76-37979A36981D}"/>
                </a:ext>
              </a:extLst>
            </p:cNvPr>
            <p:cNvSpPr/>
            <p:nvPr/>
          </p:nvSpPr>
          <p:spPr>
            <a:xfrm>
              <a:off x="1546542" y="3115520"/>
              <a:ext cx="342445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60169813-3F3C-BD10-D64A-57BC2C5CB2FC}"/>
                    </a:ext>
                  </a:extLst>
                </p:cNvPr>
                <p:cNvSpPr txBox="1"/>
                <p:nvPr/>
              </p:nvSpPr>
              <p:spPr>
                <a:xfrm>
                  <a:off x="2033399" y="3771765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D0688D32-67F9-B4E7-8367-791481905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399" y="3771765"/>
                  <a:ext cx="1303690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2EE9F701-7574-CB58-9D9A-62D751AD1578}"/>
                    </a:ext>
                  </a:extLst>
                </p:cNvPr>
                <p:cNvSpPr txBox="1"/>
                <p:nvPr/>
              </p:nvSpPr>
              <p:spPr>
                <a:xfrm>
                  <a:off x="336232" y="3745284"/>
                  <a:ext cx="126361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5CEFDE56-5193-F568-A565-71E0A2B0A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232" y="3745284"/>
                  <a:ext cx="1263616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EB7731DE-AD29-A5E2-93C3-CA1D7BE0A222}"/>
                </a:ext>
              </a:extLst>
            </p:cNvPr>
            <p:cNvSpPr/>
            <p:nvPr/>
          </p:nvSpPr>
          <p:spPr>
            <a:xfrm>
              <a:off x="1570603" y="3897567"/>
              <a:ext cx="318384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AF3A96B0-F2B6-A2D5-9420-CBCFDFB53D66}"/>
                    </a:ext>
                  </a:extLst>
                </p:cNvPr>
                <p:cNvSpPr txBox="1"/>
                <p:nvPr/>
              </p:nvSpPr>
              <p:spPr>
                <a:xfrm>
                  <a:off x="2041417" y="4513717"/>
                  <a:ext cx="13036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5771C000-97D7-3B33-8EA7-3F551495C2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417" y="4513717"/>
                  <a:ext cx="1303690" cy="4924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20581964-C0DC-6FFD-C5C2-0C8342E98F6F}"/>
                    </a:ext>
                  </a:extLst>
                </p:cNvPr>
                <p:cNvSpPr txBox="1"/>
                <p:nvPr/>
              </p:nvSpPr>
              <p:spPr>
                <a:xfrm>
                  <a:off x="344250" y="4487236"/>
                  <a:ext cx="106324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𝑀𝑜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EDA502-B602-740C-BE67-509329006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250" y="4487236"/>
                  <a:ext cx="1063240" cy="49244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40AFF9C8-7315-0336-ABB5-73BABFCB1587}"/>
                </a:ext>
              </a:extLst>
            </p:cNvPr>
            <p:cNvSpPr/>
            <p:nvPr/>
          </p:nvSpPr>
          <p:spPr>
            <a:xfrm>
              <a:off x="1578621" y="4639519"/>
              <a:ext cx="310366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FE78F295-CEAE-13EB-55A3-34534AD09467}"/>
                </a:ext>
              </a:extLst>
            </p:cNvPr>
            <p:cNvGrpSpPr/>
            <p:nvPr/>
          </p:nvGrpSpPr>
          <p:grpSpPr>
            <a:xfrm>
              <a:off x="50392" y="1476990"/>
              <a:ext cx="3390671" cy="3660494"/>
              <a:chOff x="-9797" y="2286000"/>
              <a:chExt cx="3390671" cy="3660494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B99DEAC7-F4FD-34FF-C6D9-E125FFE6AB8C}"/>
                  </a:ext>
                </a:extLst>
              </p:cNvPr>
              <p:cNvSpPr txBox="1"/>
              <p:nvPr/>
            </p:nvSpPr>
            <p:spPr>
              <a:xfrm>
                <a:off x="-9797" y="2370714"/>
                <a:ext cx="17926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rgbClr val="7030A0"/>
                    </a:solidFill>
                  </a:rPr>
                  <a:t>(ferro)</a:t>
                </a:r>
                <a:r>
                  <a:rPr lang="es-CO" dirty="0" err="1">
                    <a:solidFill>
                      <a:srgbClr val="7030A0"/>
                    </a:solidFill>
                  </a:rPr>
                  <a:t>magnetic</a:t>
                </a:r>
                <a:r>
                  <a:rPr lang="es-CO" dirty="0">
                    <a:solidFill>
                      <a:srgbClr val="7030A0"/>
                    </a:solidFill>
                  </a:rPr>
                  <a:t> semiconductor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488200F-0CF5-A5C6-0BF2-7FBECB1F0B52}"/>
                  </a:ext>
                </a:extLst>
              </p:cNvPr>
              <p:cNvSpPr txBox="1"/>
              <p:nvPr/>
            </p:nvSpPr>
            <p:spPr>
              <a:xfrm>
                <a:off x="1842462" y="2378990"/>
                <a:ext cx="1370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dirty="0" err="1">
                    <a:solidFill>
                      <a:srgbClr val="00B050"/>
                    </a:solidFill>
                  </a:rPr>
                  <a:t>Ferroelectric</a:t>
                </a:r>
                <a:endParaRPr lang="es-CO" dirty="0">
                  <a:solidFill>
                    <a:srgbClr val="00B050"/>
                  </a:solidFill>
                </a:endParaRPr>
              </a:p>
              <a:p>
                <a:pPr algn="ctr"/>
                <a:r>
                  <a:rPr lang="es-CO" dirty="0">
                    <a:solidFill>
                      <a:srgbClr val="00B050"/>
                    </a:solidFill>
                  </a:rPr>
                  <a:t>semimetal</a:t>
                </a:r>
              </a:p>
            </p:txBody>
          </p:sp>
          <p:sp>
            <p:nvSpPr>
              <p:cNvPr id="37" name="Rectángulo: esquinas redondeadas 36">
                <a:extLst>
                  <a:ext uri="{FF2B5EF4-FFF2-40B4-BE49-F238E27FC236}">
                    <a16:creationId xmlns:a16="http://schemas.microsoft.com/office/drawing/2014/main" id="{42498D9E-ECC6-C748-5101-CD6A03BE2BA9}"/>
                  </a:ext>
                </a:extLst>
              </p:cNvPr>
              <p:cNvSpPr/>
              <p:nvPr/>
            </p:nvSpPr>
            <p:spPr>
              <a:xfrm>
                <a:off x="84222" y="2286000"/>
                <a:ext cx="3296652" cy="3660494"/>
              </a:xfrm>
              <a:prstGeom prst="roundRect">
                <a:avLst>
                  <a:gd name="adj" fmla="val 5005"/>
                </a:avLst>
              </a:prstGeom>
              <a:noFill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75B99A9B-3E01-24F6-6815-033D08B96402}"/>
                </a:ext>
              </a:extLst>
            </p:cNvPr>
            <p:cNvSpPr/>
            <p:nvPr/>
          </p:nvSpPr>
          <p:spPr>
            <a:xfrm>
              <a:off x="420457" y="2147846"/>
              <a:ext cx="2733659" cy="78392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7ADAB8A-6A74-36AF-B088-1954F3446CD7}"/>
              </a:ext>
            </a:extLst>
          </p:cNvPr>
          <p:cNvSpPr/>
          <p:nvPr/>
        </p:nvSpPr>
        <p:spPr>
          <a:xfrm>
            <a:off x="324200" y="3593506"/>
            <a:ext cx="2817884" cy="6708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E293D9A-578B-6792-75D6-98EF21E8860E}"/>
                  </a:ext>
                </a:extLst>
              </p:cNvPr>
              <p:cNvSpPr txBox="1"/>
              <p:nvPr/>
            </p:nvSpPr>
            <p:spPr>
              <a:xfrm>
                <a:off x="270014" y="1426732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CC156158-18DD-C509-3014-35726BFE9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4" y="1426732"/>
                <a:ext cx="3146149" cy="63216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75B29278-85BB-1AAB-B7CF-1CFEC8F79D66}"/>
              </a:ext>
            </a:extLst>
          </p:cNvPr>
          <p:cNvSpPr/>
          <p:nvPr/>
        </p:nvSpPr>
        <p:spPr>
          <a:xfrm>
            <a:off x="3142084" y="3801318"/>
            <a:ext cx="431362" cy="3011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CE9D64A-855C-D68B-C7CE-1513D48FF9FF}"/>
              </a:ext>
            </a:extLst>
          </p:cNvPr>
          <p:cNvSpPr txBox="1"/>
          <p:nvPr/>
        </p:nvSpPr>
        <p:spPr>
          <a:xfrm>
            <a:off x="-4016" y="6551796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Ramón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Támara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(2026)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9F5CAFAD-77C6-45C6-4CF1-17E510E673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608999" y="4119889"/>
            <a:ext cx="3412120" cy="242064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03C342E-1CBF-59DE-775A-74D3DAD93DC6}"/>
              </a:ext>
            </a:extLst>
          </p:cNvPr>
          <p:cNvSpPr txBox="1"/>
          <p:nvPr/>
        </p:nvSpPr>
        <p:spPr>
          <a:xfrm>
            <a:off x="4165970" y="4194706"/>
            <a:ext cx="165797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Ferromagnetic</a:t>
            </a:r>
            <a:endParaRPr lang="es-CO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6459018-FD95-D03D-EDE4-D0449980FE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0286" r="22239" b="6476"/>
          <a:stretch>
            <a:fillRect/>
          </a:stretch>
        </p:blipFill>
        <p:spPr>
          <a:xfrm>
            <a:off x="6538890" y="4292016"/>
            <a:ext cx="2260860" cy="24990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AC6B2DD-E3D8-CA36-5C38-333BF3614D2D}"/>
              </a:ext>
            </a:extLst>
          </p:cNvPr>
          <p:cNvSpPr txBox="1"/>
          <p:nvPr/>
        </p:nvSpPr>
        <p:spPr>
          <a:xfrm>
            <a:off x="7703861" y="6002773"/>
            <a:ext cx="1386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Ferroelectric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C596B1-E99F-B08E-A48D-1CF69492DEC0}"/>
              </a:ext>
            </a:extLst>
          </p:cNvPr>
          <p:cNvSpPr txBox="1"/>
          <p:nvPr/>
        </p:nvSpPr>
        <p:spPr>
          <a:xfrm>
            <a:off x="6084007" y="4041502"/>
            <a:ext cx="99927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BULK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8F2F67-66A7-E243-AC1A-300B48ED006C}"/>
              </a:ext>
            </a:extLst>
          </p:cNvPr>
          <p:cNvSpPr txBox="1"/>
          <p:nvPr/>
        </p:nvSpPr>
        <p:spPr>
          <a:xfrm>
            <a:off x="5504007" y="1386533"/>
            <a:ext cx="2069765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NANOSTRUCTURES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9737C49C-6F75-8E75-F1E0-2988B274ABEB}"/>
              </a:ext>
            </a:extLst>
          </p:cNvPr>
          <p:cNvCxnSpPr>
            <a:cxnSpLocks/>
          </p:cNvCxnSpPr>
          <p:nvPr/>
        </p:nvCxnSpPr>
        <p:spPr>
          <a:xfrm flipH="1" flipV="1">
            <a:off x="4500563" y="1889090"/>
            <a:ext cx="707613" cy="10130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8DF733B-2247-1615-90AD-C5CEAE43434A}"/>
              </a:ext>
            </a:extLst>
          </p:cNvPr>
          <p:cNvSpPr txBox="1"/>
          <p:nvPr/>
        </p:nvSpPr>
        <p:spPr>
          <a:xfrm>
            <a:off x="3878664" y="1516193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Monolayer</a:t>
            </a:r>
            <a:r>
              <a:rPr lang="es-CO" dirty="0"/>
              <a:t>!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DBD50715-EF9C-4809-0681-3EF82783AA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42318" y="1714395"/>
            <a:ext cx="2978878" cy="2278946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23ED1036-73AD-02CD-DB09-8044A176B958}"/>
              </a:ext>
            </a:extLst>
          </p:cNvPr>
          <p:cNvSpPr txBox="1"/>
          <p:nvPr/>
        </p:nvSpPr>
        <p:spPr>
          <a:xfrm>
            <a:off x="-2341" y="629221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Valentina Posada, PGG, et al., In preparation (2026)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AD0A75C-E6E4-2FD7-76F1-CD5E7E615ED1}"/>
              </a:ext>
            </a:extLst>
          </p:cNvPr>
          <p:cNvSpPr/>
          <p:nvPr/>
        </p:nvSpPr>
        <p:spPr>
          <a:xfrm>
            <a:off x="336232" y="4361537"/>
            <a:ext cx="2982480" cy="1355319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750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2F14-98BA-4B49-90F7-B72C9E30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99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Acknowledgements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299" y="63596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80521" b="37214"/>
          <a:stretch/>
        </p:blipFill>
        <p:spPr>
          <a:xfrm>
            <a:off x="55339" y="713781"/>
            <a:ext cx="464362" cy="539156"/>
          </a:xfrm>
          <a:prstGeom prst="rect">
            <a:avLst/>
          </a:prstGeom>
        </p:spPr>
      </p:pic>
      <p:grpSp>
        <p:nvGrpSpPr>
          <p:cNvPr id="35" name="Grupo 34">
            <a:extLst>
              <a:ext uri="{FF2B5EF4-FFF2-40B4-BE49-F238E27FC236}">
                <a16:creationId xmlns:a16="http://schemas.microsoft.com/office/drawing/2014/main" id="{79372610-E629-4DB7-BFA1-DE278C057516}"/>
              </a:ext>
            </a:extLst>
          </p:cNvPr>
          <p:cNvGrpSpPr/>
          <p:nvPr/>
        </p:nvGrpSpPr>
        <p:grpSpPr>
          <a:xfrm>
            <a:off x="5054746" y="3387984"/>
            <a:ext cx="4004047" cy="1619667"/>
            <a:chOff x="110752" y="5207737"/>
            <a:chExt cx="4004047" cy="161966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CC044ED-EAF2-AE41-BE22-8E2BDCA9DBC3}"/>
                </a:ext>
              </a:extLst>
            </p:cNvPr>
            <p:cNvSpPr txBox="1"/>
            <p:nvPr/>
          </p:nvSpPr>
          <p:spPr>
            <a:xfrm>
              <a:off x="1217262" y="5632588"/>
              <a:ext cx="1189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Prof. </a:t>
              </a:r>
              <a:r>
                <a:rPr kumimoji="0" lang="en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Camilo </a:t>
              </a:r>
              <a:r>
                <a:rPr kumimoji="0" lang="es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Espejo</a:t>
              </a:r>
              <a:endParaRPr kumimoji="0" lang="en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8A61E32-117F-D248-970B-576446544E09}"/>
                </a:ext>
              </a:extLst>
            </p:cNvPr>
            <p:cNvSpPr txBox="1"/>
            <p:nvPr/>
          </p:nvSpPr>
          <p:spPr>
            <a:xfrm>
              <a:off x="313415" y="5246590"/>
              <a:ext cx="3532849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U. </a:t>
              </a:r>
              <a:r>
                <a:rPr lang="es-CO" dirty="0">
                  <a:solidFill>
                    <a:prstClr val="black"/>
                  </a:solidFill>
                  <a:latin typeface="Calibri" panose="020F0502020204030204"/>
                </a:rPr>
                <a:t>Norte, COL</a:t>
              </a:r>
              <a:r>
                <a:rPr kumimoji="0" lang="en-C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(DFT</a:t>
              </a:r>
              <a:r>
                <a:rPr kumimoji="0" lang="es-C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 </a:t>
              </a:r>
              <a:r>
                <a:rPr kumimoji="0" lang="es-CO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calculations</a:t>
              </a:r>
              <a:r>
                <a:rPr kumimoji="0" lang="en-CO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D01C5E-AB54-0F42-BDB2-20FF925D53A3}"/>
                </a:ext>
              </a:extLst>
            </p:cNvPr>
            <p:cNvSpPr txBox="1"/>
            <p:nvPr/>
          </p:nvSpPr>
          <p:spPr>
            <a:xfrm>
              <a:off x="1904353" y="6361094"/>
              <a:ext cx="1189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Prof. William López</a:t>
              </a:r>
              <a:endParaRPr kumimoji="0" lang="en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333D7A-11EC-2E45-961B-183EED3ECC2F}"/>
                </a:ext>
              </a:extLst>
            </p:cNvPr>
            <p:cNvSpPr/>
            <p:nvPr/>
          </p:nvSpPr>
          <p:spPr>
            <a:xfrm>
              <a:off x="110752" y="5207737"/>
              <a:ext cx="4004047" cy="16196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Picture 10" descr="Camilo Andrés | Universidad de Bogotá Jorge Tadeo Lozano">
              <a:extLst>
                <a:ext uri="{FF2B5EF4-FFF2-40B4-BE49-F238E27FC236}">
                  <a16:creationId xmlns:a16="http://schemas.microsoft.com/office/drawing/2014/main" id="{4896BDF9-8A47-4284-BC8C-4BDB71E0EC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r="11656" b="8331"/>
            <a:stretch/>
          </p:blipFill>
          <p:spPr bwMode="auto">
            <a:xfrm>
              <a:off x="318571" y="5639236"/>
              <a:ext cx="923044" cy="1154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 descr="Maestria en Fisica Aplicada - Maestría en Física Aplicada - Uninorte">
              <a:extLst>
                <a:ext uri="{FF2B5EF4-FFF2-40B4-BE49-F238E27FC236}">
                  <a16:creationId xmlns:a16="http://schemas.microsoft.com/office/drawing/2014/main" id="{F90244EF-5A35-4DC8-8EE0-1D77EB9673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0" t="7742" r="26487"/>
            <a:stretch/>
          </p:blipFill>
          <p:spPr bwMode="auto">
            <a:xfrm>
              <a:off x="2881478" y="5652059"/>
              <a:ext cx="923044" cy="115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E57B922-8EE8-47F8-9CFD-0AB742E8E6A4}"/>
              </a:ext>
            </a:extLst>
          </p:cNvPr>
          <p:cNvGrpSpPr/>
          <p:nvPr/>
        </p:nvGrpSpPr>
        <p:grpSpPr>
          <a:xfrm>
            <a:off x="4786378" y="5207467"/>
            <a:ext cx="4474910" cy="1582197"/>
            <a:chOff x="4526714" y="3970708"/>
            <a:chExt cx="4474910" cy="1582197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D1FB62A8-9EC1-468E-AD97-EB67556EBDBD}"/>
                </a:ext>
              </a:extLst>
            </p:cNvPr>
            <p:cNvGrpSpPr/>
            <p:nvPr/>
          </p:nvGrpSpPr>
          <p:grpSpPr>
            <a:xfrm>
              <a:off x="6613836" y="3970708"/>
              <a:ext cx="1946505" cy="745205"/>
              <a:chOff x="2491193" y="-629477"/>
              <a:chExt cx="1946505" cy="745205"/>
            </a:xfrm>
          </p:grpSpPr>
          <p:pic>
            <p:nvPicPr>
              <p:cNvPr id="1026" name="Picture 2" descr="logo-minciencias-color-01_0.png | Minciencias">
                <a:extLst>
                  <a:ext uri="{FF2B5EF4-FFF2-40B4-BE49-F238E27FC236}">
                    <a16:creationId xmlns:a16="http://schemas.microsoft.com/office/drawing/2014/main" id="{49D2B284-8F73-4593-97F3-93F60BC57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40" t="30501" b="35812"/>
              <a:stretch/>
            </p:blipFill>
            <p:spPr bwMode="auto">
              <a:xfrm>
                <a:off x="3142359" y="-628049"/>
                <a:ext cx="1295339" cy="7437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logo-minciencias-color-01_0.png | Minciencias">
                <a:extLst>
                  <a:ext uri="{FF2B5EF4-FFF2-40B4-BE49-F238E27FC236}">
                    <a16:creationId xmlns:a16="http://schemas.microsoft.com/office/drawing/2014/main" id="{A35A7546-E74E-4346-84F9-8891A25934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01" r="81887" b="35812"/>
              <a:stretch/>
            </p:blipFill>
            <p:spPr bwMode="auto">
              <a:xfrm>
                <a:off x="2491193" y="-629477"/>
                <a:ext cx="650667" cy="7437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8" name="Imagen 57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7B5EFF88-8757-407B-A465-6A6987735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714" y="4927421"/>
              <a:ext cx="1760956" cy="625484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44AD6F-3767-4DB3-A192-18C5C264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5519" y="5018093"/>
              <a:ext cx="2686105" cy="522469"/>
            </a:xfrm>
            <a:prstGeom prst="rect">
              <a:avLst/>
            </a:prstGeom>
          </p:spPr>
        </p:pic>
        <p:pic>
          <p:nvPicPr>
            <p:cNvPr id="63" name="Picture 6" descr="Programas de Posgrado y Pregrado | Universidad de los Andes">
              <a:extLst>
                <a:ext uri="{FF2B5EF4-FFF2-40B4-BE49-F238E27FC236}">
                  <a16:creationId xmlns:a16="http://schemas.microsoft.com/office/drawing/2014/main" id="{72227E86-FB96-47AB-A416-0A45266BC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413" y="4009639"/>
              <a:ext cx="1763106" cy="67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10">
            <a:extLst>
              <a:ext uri="{FF2B5EF4-FFF2-40B4-BE49-F238E27FC236}">
                <a16:creationId xmlns:a16="http://schemas.microsoft.com/office/drawing/2014/main" id="{2B82722A-4683-47C8-885D-EE4A84BB3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8356" y="1408775"/>
            <a:ext cx="2403648" cy="86579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775CE20-D8EA-E47D-91F9-26934F071583}"/>
              </a:ext>
            </a:extLst>
          </p:cNvPr>
          <p:cNvGrpSpPr/>
          <p:nvPr/>
        </p:nvGrpSpPr>
        <p:grpSpPr>
          <a:xfrm>
            <a:off x="5017921" y="1365726"/>
            <a:ext cx="4040872" cy="2041684"/>
            <a:chOff x="5017921" y="1365726"/>
            <a:chExt cx="4040872" cy="2041684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718EE95B-6117-4F55-98E2-6A1C7BA7015E}"/>
                </a:ext>
              </a:extLst>
            </p:cNvPr>
            <p:cNvGrpSpPr/>
            <p:nvPr/>
          </p:nvGrpSpPr>
          <p:grpSpPr>
            <a:xfrm>
              <a:off x="5017921" y="1365726"/>
              <a:ext cx="4040872" cy="2041684"/>
              <a:chOff x="25437" y="3221306"/>
              <a:chExt cx="4040872" cy="2041684"/>
            </a:xfrm>
          </p:grpSpPr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BD05265C-947F-4BD0-ABE1-CC9AD8C47B92}"/>
                  </a:ext>
                </a:extLst>
              </p:cNvPr>
              <p:cNvGrpSpPr/>
              <p:nvPr/>
            </p:nvGrpSpPr>
            <p:grpSpPr>
              <a:xfrm>
                <a:off x="25437" y="3221306"/>
                <a:ext cx="4040872" cy="1968907"/>
                <a:chOff x="-20016" y="3188239"/>
                <a:chExt cx="4040872" cy="1968907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32831C7-F0EA-B746-9E70-D3A5C994434D}"/>
                    </a:ext>
                  </a:extLst>
                </p:cNvPr>
                <p:cNvGrpSpPr/>
                <p:nvPr/>
              </p:nvGrpSpPr>
              <p:grpSpPr>
                <a:xfrm>
                  <a:off x="-20016" y="3188239"/>
                  <a:ext cx="4040872" cy="1968907"/>
                  <a:chOff x="598748" y="4842527"/>
                  <a:chExt cx="4040872" cy="1968907"/>
                </a:xfrm>
              </p:grpSpPr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BF7E50F7-AEDF-F748-96C5-A0DD913FCAA1}"/>
                      </a:ext>
                    </a:extLst>
                  </p:cNvPr>
                  <p:cNvSpPr txBox="1"/>
                  <p:nvPr/>
                </p:nvSpPr>
                <p:spPr>
                  <a:xfrm>
                    <a:off x="598748" y="6534435"/>
                    <a:ext cx="142277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C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Prof. </a:t>
                    </a:r>
                    <a:r>
                      <a:rPr kumimoji="0" lang="en-C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Jose A</a:t>
                    </a:r>
                    <a:r>
                      <a:rPr kumimoji="0" lang="es-C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.</a:t>
                    </a:r>
                    <a:r>
                      <a:rPr kumimoji="0" lang="en-CO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Galvis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E4AE7154-A76C-6E41-9630-CA15A46B2AF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321" y="4871730"/>
                    <a:ext cx="3923808" cy="369332"/>
                  </a:xfrm>
                  <a:prstGeom prst="rect">
                    <a:avLst/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O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U. </a:t>
                    </a:r>
                    <a:r>
                      <a:rPr lang="es-CO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Rosario, U. Central, COL (</a:t>
                    </a:r>
                    <a:r>
                      <a:rPr lang="es-CO" dirty="0" err="1">
                        <a:solidFill>
                          <a:prstClr val="black"/>
                        </a:solidFill>
                        <a:latin typeface="Calibri" panose="020F0502020204030204"/>
                      </a:rPr>
                      <a:t>Microscopy</a:t>
                    </a:r>
                    <a:r>
                      <a:rPr lang="es-CO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)</a:t>
                    </a:r>
                    <a:endParaRPr kumimoji="0" lang="en-CO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972CCEC6-566A-D948-BB43-66A4EE5C4BFA}"/>
                      </a:ext>
                    </a:extLst>
                  </p:cNvPr>
                  <p:cNvSpPr/>
                  <p:nvPr/>
                </p:nvSpPr>
                <p:spPr>
                  <a:xfrm>
                    <a:off x="628650" y="4842527"/>
                    <a:ext cx="4010970" cy="196017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CO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25" name="Imagen 24">
                  <a:extLst>
                    <a:ext uri="{FF2B5EF4-FFF2-40B4-BE49-F238E27FC236}">
                      <a16:creationId xmlns:a16="http://schemas.microsoft.com/office/drawing/2014/main" id="{5128D7D9-C2B6-4FAC-96FF-90878299E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2121" y="3798153"/>
                  <a:ext cx="934125" cy="1102943"/>
                </a:xfrm>
                <a:prstGeom prst="rect">
                  <a:avLst/>
                </a:prstGeom>
              </p:spPr>
            </p:pic>
          </p:grpSp>
          <p:sp>
            <p:nvSpPr>
              <p:cNvPr id="50" name="TextBox 51">
                <a:extLst>
                  <a:ext uri="{FF2B5EF4-FFF2-40B4-BE49-F238E27FC236}">
                    <a16:creationId xmlns:a16="http://schemas.microsoft.com/office/drawing/2014/main" id="{35B29BCC-23B9-4334-87CE-14762C403E9E}"/>
                  </a:ext>
                </a:extLst>
              </p:cNvPr>
              <p:cNvSpPr txBox="1"/>
              <p:nvPr/>
            </p:nvSpPr>
            <p:spPr>
              <a:xfrm>
                <a:off x="1469794" y="4801325"/>
                <a:ext cx="1123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CO" sz="1200" dirty="0">
                    <a:solidFill>
                      <a:prstClr val="black"/>
                    </a:solidFill>
                    <a:latin typeface="Calibri" panose="020F0502020204030204"/>
                  </a:rPr>
                  <a:t>Prof. Alejandro Castañeda</a:t>
                </a:r>
                <a:endParaRPr kumimoji="0" lang="en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72B5B1F1-8D66-440B-B92A-9CC4D4E67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74524" y="3821656"/>
                <a:ext cx="921158" cy="1145459"/>
              </a:xfrm>
              <a:prstGeom prst="rect">
                <a:avLst/>
              </a:prstGeom>
            </p:spPr>
          </p:pic>
          <p:sp>
            <p:nvSpPr>
              <p:cNvPr id="54" name="TextBox 51">
                <a:extLst>
                  <a:ext uri="{FF2B5EF4-FFF2-40B4-BE49-F238E27FC236}">
                    <a16:creationId xmlns:a16="http://schemas.microsoft.com/office/drawing/2014/main" id="{E4F06654-FE1E-4144-AC2E-3274F7625F6F}"/>
                  </a:ext>
                </a:extLst>
              </p:cNvPr>
              <p:cNvSpPr txBox="1"/>
              <p:nvPr/>
            </p:nvSpPr>
            <p:spPr>
              <a:xfrm>
                <a:off x="2534634" y="4922186"/>
                <a:ext cx="14227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Prof. Oscar Herrera</a:t>
                </a:r>
                <a:endParaRPr kumimoji="0" lang="en-C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7A1EA79-135D-A6CE-7DA2-C1A5EF20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b="16113"/>
            <a:stretch>
              <a:fillRect/>
            </a:stretch>
          </p:blipFill>
          <p:spPr>
            <a:xfrm>
              <a:off x="6521297" y="1966076"/>
              <a:ext cx="959532" cy="1028184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F7542E0B-5388-53A6-CAEF-BE003560A9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912" y="2242826"/>
            <a:ext cx="4642194" cy="272290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1D9572A-02C1-F7D1-B8A4-C6A41B76A985}"/>
              </a:ext>
            </a:extLst>
          </p:cNvPr>
          <p:cNvSpPr txBox="1"/>
          <p:nvPr/>
        </p:nvSpPr>
        <p:spPr>
          <a:xfrm>
            <a:off x="55338" y="5416133"/>
            <a:ext cx="271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Harold Rojas (PhD)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Ramón Támara (master)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Valentina Posada (</a:t>
            </a:r>
            <a:r>
              <a:rPr lang="es-CO" dirty="0" err="1"/>
              <a:t>und</a:t>
            </a:r>
            <a:r>
              <a:rPr lang="es-CO" dirty="0"/>
              <a:t>.)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E72024C-BCD3-6990-7986-F6C2318DE9F2}"/>
              </a:ext>
            </a:extLst>
          </p:cNvPr>
          <p:cNvSpPr txBox="1"/>
          <p:nvPr/>
        </p:nvSpPr>
        <p:spPr>
          <a:xfrm>
            <a:off x="2773345" y="5015240"/>
            <a:ext cx="1985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Edwin Ramos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Camila Riveros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J. D. Santacruz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Brayan Walteros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Lina Rodríguez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David Santa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Juan A. Puyo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Noah Lodoño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41323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AE0B8-3A53-5732-8D21-6214DB68D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5A5240-B75C-7C9A-ED8D-896A684C9C7C}"/>
              </a:ext>
            </a:extLst>
          </p:cNvPr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tint val="94000"/>
                  <a:lumMod val="87000"/>
                  <a:lumOff val="13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02775-D272-1E91-EE21-2B9E2197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6" y="16251"/>
            <a:ext cx="9144000" cy="127947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Defect-induced </a:t>
            </a:r>
            <a:r>
              <a:rPr lang="en-US" sz="4000" b="1" dirty="0" err="1">
                <a:solidFill>
                  <a:schemeClr val="accent1"/>
                </a:solidFill>
              </a:rPr>
              <a:t>ferroic</a:t>
            </a:r>
            <a:r>
              <a:rPr lang="en-US" sz="4000" b="1" dirty="0">
                <a:solidFill>
                  <a:schemeClr val="accent1"/>
                </a:solidFill>
              </a:rPr>
              <a:t> states in solid solutions of layered van der Waals materials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81C729-085B-5532-BB69-41D1C928B253}"/>
              </a:ext>
            </a:extLst>
          </p:cNvPr>
          <p:cNvSpPr/>
          <p:nvPr/>
        </p:nvSpPr>
        <p:spPr>
          <a:xfrm>
            <a:off x="0" y="5179599"/>
            <a:ext cx="9144000" cy="1682885"/>
          </a:xfrm>
          <a:prstGeom prst="rect">
            <a:avLst/>
          </a:prstGeom>
          <a:solidFill>
            <a:schemeClr val="bg1">
              <a:alpha val="327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652CE-D183-8934-C6CD-0E2FB57A5B51}"/>
              </a:ext>
            </a:extLst>
          </p:cNvPr>
          <p:cNvSpPr txBox="1"/>
          <p:nvPr/>
        </p:nvSpPr>
        <p:spPr>
          <a:xfrm>
            <a:off x="1734300" y="5312829"/>
            <a:ext cx="55325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Paula Giraldo</a:t>
            </a:r>
            <a:r>
              <a:rPr lang="en-US" sz="3200" b="1" dirty="0">
                <a:solidFill>
                  <a:srgbClr val="535253"/>
                </a:solidFill>
                <a:latin typeface="Corbel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Gallo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Universidad de Los Andes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35253"/>
                </a:solidFill>
                <a:latin typeface="Corbel"/>
              </a:rPr>
              <a:t>Bogotá, Colombia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35253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535253"/>
                </a:solidFill>
                <a:latin typeface="Corbel"/>
              </a:rPr>
              <a:t>5</a:t>
            </a:r>
            <a:r>
              <a:rPr lang="en-US" baseline="30000" dirty="0">
                <a:solidFill>
                  <a:srgbClr val="535253"/>
                </a:solidFill>
                <a:latin typeface="Corbel"/>
              </a:rPr>
              <a:t>th</a:t>
            </a:r>
            <a:r>
              <a:rPr lang="en-US" dirty="0">
                <a:solidFill>
                  <a:srgbClr val="535253"/>
                </a:solidFill>
                <a:latin typeface="Corbel"/>
              </a:rPr>
              <a:t> Workshop on Statistical Physics- April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253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of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63E494-3CFF-E937-0AEC-368D9979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76" y="5577366"/>
            <a:ext cx="2374369" cy="855251"/>
          </a:xfrm>
          <a:prstGeom prst="rect">
            <a:avLst/>
          </a:prstGeom>
        </p:spPr>
      </p:pic>
      <p:pic>
        <p:nvPicPr>
          <p:cNvPr id="1030" name="Picture 6" descr="Programas de Posgrado y Pregrado | Universidad de los Andes">
            <a:extLst>
              <a:ext uri="{FF2B5EF4-FFF2-40B4-BE49-F238E27FC236}">
                <a16:creationId xmlns:a16="http://schemas.microsoft.com/office/drawing/2014/main" id="{FDD4649D-11D5-339C-D3B3-897AFD22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0" y="5613267"/>
            <a:ext cx="2120793" cy="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733E1C1-8386-4E27-31D4-DBC9D762619D}"/>
                  </a:ext>
                </a:extLst>
              </p:cNvPr>
              <p:cNvSpPr txBox="1"/>
              <p:nvPr/>
            </p:nvSpPr>
            <p:spPr>
              <a:xfrm>
                <a:off x="2910345" y="1299879"/>
                <a:ext cx="3478477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733E1C1-8386-4E27-31D4-DBC9D7626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345" y="1299879"/>
                <a:ext cx="3478477" cy="632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F4B3B929-38C8-E4C3-C45D-6F65943EFF4A}"/>
                  </a:ext>
                </a:extLst>
              </p:cNvPr>
              <p:cNvSpPr txBox="1"/>
              <p:nvPr/>
            </p:nvSpPr>
            <p:spPr>
              <a:xfrm>
                <a:off x="334115" y="1388128"/>
                <a:ext cx="9071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E2D54404-00B1-40C8-A88E-25F66A2F2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15" y="1388128"/>
                <a:ext cx="90710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54BC033-3F16-BCA8-C8C2-EC28C852648C}"/>
                  </a:ext>
                </a:extLst>
              </p:cNvPr>
              <p:cNvSpPr txBox="1"/>
              <p:nvPr/>
            </p:nvSpPr>
            <p:spPr>
              <a:xfrm>
                <a:off x="7639061" y="1376306"/>
                <a:ext cx="89428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C9DE55E-052B-4A4A-871C-D49D7AA01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61" y="1376306"/>
                <a:ext cx="89428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DCBFC780-4107-BC62-2638-31D8EE48A2D0}"/>
              </a:ext>
            </a:extLst>
          </p:cNvPr>
          <p:cNvSpPr txBox="1"/>
          <p:nvPr/>
        </p:nvSpPr>
        <p:spPr>
          <a:xfrm>
            <a:off x="-246" y="1886744"/>
            <a:ext cx="17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err="1">
                <a:solidFill>
                  <a:srgbClr val="7030A0"/>
                </a:solidFill>
              </a:rPr>
              <a:t>Ferromagnetic</a:t>
            </a:r>
            <a:r>
              <a:rPr lang="es-CO" dirty="0">
                <a:solidFill>
                  <a:srgbClr val="7030A0"/>
                </a:solidFill>
              </a:rPr>
              <a:t> semiconductor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47EFBD8-83B1-C0FA-A309-E60FE943A282}"/>
              </a:ext>
            </a:extLst>
          </p:cNvPr>
          <p:cNvSpPr txBox="1"/>
          <p:nvPr/>
        </p:nvSpPr>
        <p:spPr>
          <a:xfrm>
            <a:off x="7506716" y="1887504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00B050"/>
                </a:solidFill>
              </a:rPr>
              <a:t>Ferroelectric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dirty="0">
                <a:solidFill>
                  <a:srgbClr val="00B050"/>
                </a:solidFill>
              </a:rPr>
              <a:t>semimetal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D70EB84-D9A0-E6DF-1B02-164A76E8D902}"/>
              </a:ext>
            </a:extLst>
          </p:cNvPr>
          <p:cNvCxnSpPr>
            <a:cxnSpLocks/>
          </p:cNvCxnSpPr>
          <p:nvPr/>
        </p:nvCxnSpPr>
        <p:spPr>
          <a:xfrm>
            <a:off x="1289711" y="1634350"/>
            <a:ext cx="1773646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773C2A1-5D6E-3BA4-9F8D-85DFCB1ED177}"/>
              </a:ext>
            </a:extLst>
          </p:cNvPr>
          <p:cNvCxnSpPr>
            <a:cxnSpLocks/>
          </p:cNvCxnSpPr>
          <p:nvPr/>
        </p:nvCxnSpPr>
        <p:spPr>
          <a:xfrm flipH="1">
            <a:off x="6086444" y="1622528"/>
            <a:ext cx="157438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AC4CF1F-6654-87C5-40BA-91049342C57D}"/>
              </a:ext>
            </a:extLst>
          </p:cNvPr>
          <p:cNvSpPr txBox="1"/>
          <p:nvPr/>
        </p:nvSpPr>
        <p:spPr>
          <a:xfrm>
            <a:off x="3243356" y="1816890"/>
            <a:ext cx="279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err="1">
                <a:solidFill>
                  <a:srgbClr val="7030A0"/>
                </a:solidFill>
              </a:rPr>
              <a:t>M</a:t>
            </a:r>
            <a:r>
              <a:rPr lang="es-CO" b="1" dirty="0" err="1">
                <a:solidFill>
                  <a:schemeClr val="tx2"/>
                </a:solidFill>
              </a:rPr>
              <a:t>u</a:t>
            </a:r>
            <a:r>
              <a:rPr lang="es-CO" b="1" dirty="0" err="1">
                <a:solidFill>
                  <a:srgbClr val="00B0F0"/>
                </a:solidFill>
              </a:rPr>
              <a:t>l</a:t>
            </a:r>
            <a:r>
              <a:rPr lang="es-CO" b="1" dirty="0" err="1">
                <a:solidFill>
                  <a:srgbClr val="C00000"/>
                </a:solidFill>
              </a:rPr>
              <a:t>t</a:t>
            </a:r>
            <a:r>
              <a:rPr lang="es-CO" b="1" dirty="0" err="1">
                <a:solidFill>
                  <a:srgbClr val="CC9900"/>
                </a:solidFill>
              </a:rPr>
              <a:t>i</a:t>
            </a:r>
            <a:r>
              <a:rPr lang="es-CO" b="1" dirty="0" err="1">
                <a:solidFill>
                  <a:srgbClr val="663300"/>
                </a:solidFill>
              </a:rPr>
              <a:t>f</a:t>
            </a:r>
            <a:r>
              <a:rPr lang="es-CO" b="1" dirty="0" err="1"/>
              <a:t>e</a:t>
            </a:r>
            <a:r>
              <a:rPr lang="es-CO" b="1" dirty="0" err="1">
                <a:solidFill>
                  <a:srgbClr val="FFC000"/>
                </a:solidFill>
              </a:rPr>
              <a:t>rr</a:t>
            </a:r>
            <a:r>
              <a:rPr lang="es-CO" b="1" dirty="0" err="1">
                <a:solidFill>
                  <a:srgbClr val="00B0F0"/>
                </a:solidFill>
              </a:rPr>
              <a:t>o</a:t>
            </a:r>
            <a:r>
              <a:rPr lang="es-CO" b="1" dirty="0" err="1">
                <a:solidFill>
                  <a:srgbClr val="92D050"/>
                </a:solidFill>
              </a:rPr>
              <a:t>i</a:t>
            </a:r>
            <a:r>
              <a:rPr lang="es-CO" b="1" dirty="0" err="1">
                <a:solidFill>
                  <a:srgbClr val="00B050"/>
                </a:solidFill>
              </a:rPr>
              <a:t>c</a:t>
            </a:r>
            <a:r>
              <a:rPr lang="es-CO" b="1" dirty="0"/>
              <a:t> semiconductor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EDDD1C-D40D-67BB-B6C1-4BA6369EFDE8}"/>
              </a:ext>
            </a:extLst>
          </p:cNvPr>
          <p:cNvSpPr txBox="1"/>
          <p:nvPr/>
        </p:nvSpPr>
        <p:spPr>
          <a:xfrm>
            <a:off x="45217" y="4938098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F53E163-2C0F-8192-0D24-2B270DD9A6D3}"/>
              </a:ext>
            </a:extLst>
          </p:cNvPr>
          <p:cNvSpPr txBox="1"/>
          <p:nvPr/>
        </p:nvSpPr>
        <p:spPr>
          <a:xfrm>
            <a:off x="-100966" y="4679334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A4061CA-7C4B-E6D1-8750-B94C75E83060}"/>
              </a:ext>
            </a:extLst>
          </p:cNvPr>
          <p:cNvGrpSpPr/>
          <p:nvPr/>
        </p:nvGrpSpPr>
        <p:grpSpPr>
          <a:xfrm>
            <a:off x="682362" y="2866678"/>
            <a:ext cx="2790122" cy="494863"/>
            <a:chOff x="616945" y="3174675"/>
            <a:chExt cx="2790122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BE7AF129-9192-77CE-2C77-786E223B2A1C}"/>
                    </a:ext>
                  </a:extLst>
                </p:cNvPr>
                <p:cNvSpPr txBox="1"/>
                <p:nvPr/>
              </p:nvSpPr>
              <p:spPr>
                <a:xfrm>
                  <a:off x="2274321" y="317709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3" name="CuadroTexto 22">
                  <a:extLst>
                    <a:ext uri="{FF2B5EF4-FFF2-40B4-BE49-F238E27FC236}">
                      <a16:creationId xmlns:a16="http://schemas.microsoft.com/office/drawing/2014/main" id="{BE7AF129-9192-77CE-2C77-786E223B2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4321" y="3177095"/>
                  <a:ext cx="1132746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8B03FCD8-4BF7-11EA-498A-79911FA106E8}"/>
                    </a:ext>
                  </a:extLst>
                </p:cNvPr>
                <p:cNvSpPr txBox="1"/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BA7893EA-BA43-D98D-8E75-0BB9E24CD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45" y="3174675"/>
                  <a:ext cx="1092670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lecha: a la derecha 24">
              <a:extLst>
                <a:ext uri="{FF2B5EF4-FFF2-40B4-BE49-F238E27FC236}">
                  <a16:creationId xmlns:a16="http://schemas.microsoft.com/office/drawing/2014/main" id="{CD7B414D-115C-A0D2-7647-3C9AAFC535E9}"/>
                </a:ext>
              </a:extLst>
            </p:cNvPr>
            <p:cNvSpPr/>
            <p:nvPr/>
          </p:nvSpPr>
          <p:spPr>
            <a:xfrm>
              <a:off x="1722406" y="3326957"/>
              <a:ext cx="545122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8931913A-5F2A-BCD8-EDC6-EB6848809835}"/>
              </a:ext>
            </a:extLst>
          </p:cNvPr>
          <p:cNvGrpSpPr/>
          <p:nvPr/>
        </p:nvGrpSpPr>
        <p:grpSpPr>
          <a:xfrm>
            <a:off x="883282" y="3596598"/>
            <a:ext cx="2617315" cy="494863"/>
            <a:chOff x="636996" y="3904595"/>
            <a:chExt cx="2617315" cy="494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B0714D46-6FDD-2E09-C854-ACF39FBBE70D}"/>
                    </a:ext>
                  </a:extLst>
                </p:cNvPr>
                <p:cNvSpPr txBox="1"/>
                <p:nvPr/>
              </p:nvSpPr>
              <p:spPr>
                <a:xfrm>
                  <a:off x="2121565" y="3907015"/>
                  <a:ext cx="113274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Te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33" name="CuadroTexto 32">
                  <a:extLst>
                    <a:ext uri="{FF2B5EF4-FFF2-40B4-BE49-F238E27FC236}">
                      <a16:creationId xmlns:a16="http://schemas.microsoft.com/office/drawing/2014/main" id="{B0714D46-6FDD-2E09-C854-ACF39FBBE7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1565" y="3907015"/>
                  <a:ext cx="1132746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uadroTexto 33">
                  <a:extLst>
                    <a:ext uri="{FF2B5EF4-FFF2-40B4-BE49-F238E27FC236}">
                      <a16:creationId xmlns:a16="http://schemas.microsoft.com/office/drawing/2014/main" id="{40C555F2-3392-225B-8F13-BFA0A27CCC0A}"/>
                    </a:ext>
                  </a:extLst>
                </p:cNvPr>
                <p:cNvSpPr txBox="1"/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sz="3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sSub>
                          <m:sSubPr>
                            <m:ctrlP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CO" sz="3200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CO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CO" sz="3200" dirty="0"/>
                </a:p>
              </p:txBody>
            </p:sp>
          </mc:Choice>
          <mc:Fallback xmlns=""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50757A6-C0D9-2898-409E-E337AACF3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96" y="3904595"/>
                  <a:ext cx="892296" cy="4924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CO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8291E263-A737-4814-01E2-43F0A308069F}"/>
                </a:ext>
              </a:extLst>
            </p:cNvPr>
            <p:cNvSpPr/>
            <p:nvPr/>
          </p:nvSpPr>
          <p:spPr>
            <a:xfrm>
              <a:off x="1526665" y="4072610"/>
              <a:ext cx="559115" cy="15641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C937D5C5-AFDB-D070-9E2B-2CD381692121}"/>
              </a:ext>
            </a:extLst>
          </p:cNvPr>
          <p:cNvGrpSpPr/>
          <p:nvPr/>
        </p:nvGrpSpPr>
        <p:grpSpPr>
          <a:xfrm>
            <a:off x="3749285" y="2157346"/>
            <a:ext cx="3676014" cy="3064940"/>
            <a:chOff x="5395037" y="2621995"/>
            <a:chExt cx="3165390" cy="2704898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31D5D0C0-81C6-F1CA-9253-41AF4F6D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95037" y="2621995"/>
              <a:ext cx="3165390" cy="2567054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C7350EFF-F448-C2EA-59E1-047F56CC9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69968" y="5039828"/>
              <a:ext cx="569093" cy="287065"/>
            </a:xfrm>
            <a:prstGeom prst="rect">
              <a:avLst/>
            </a:prstGeom>
          </p:spPr>
        </p:pic>
      </p:grpSp>
      <p:sp>
        <p:nvSpPr>
          <p:cNvPr id="52" name="Rectángulo 51">
            <a:extLst>
              <a:ext uri="{FF2B5EF4-FFF2-40B4-BE49-F238E27FC236}">
                <a16:creationId xmlns:a16="http://schemas.microsoft.com/office/drawing/2014/main" id="{1A2CDD9C-BF41-F01E-7514-1E7FE3BBC6E3}"/>
              </a:ext>
            </a:extLst>
          </p:cNvPr>
          <p:cNvSpPr/>
          <p:nvPr/>
        </p:nvSpPr>
        <p:spPr>
          <a:xfrm>
            <a:off x="652218" y="2816438"/>
            <a:ext cx="2894851" cy="5983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2440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Transition</a:t>
            </a:r>
            <a:r>
              <a:rPr lang="es-CO" sz="4000" b="1" dirty="0">
                <a:solidFill>
                  <a:schemeClr val="accent1"/>
                </a:solidFill>
              </a:rPr>
              <a:t> metal </a:t>
            </a:r>
            <a:r>
              <a:rPr lang="es-CO" sz="4000" b="1" dirty="0" err="1">
                <a:solidFill>
                  <a:schemeClr val="accent1"/>
                </a:solidFill>
              </a:rPr>
              <a:t>dichalcogenides</a:t>
            </a:r>
            <a:r>
              <a:rPr lang="es-CO" sz="4000" b="1" dirty="0">
                <a:solidFill>
                  <a:schemeClr val="accent1"/>
                </a:solidFill>
              </a:rPr>
              <a:t> - 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E426702C-9907-E9B7-D0AF-9E83378B6884}"/>
              </a:ext>
            </a:extLst>
          </p:cNvPr>
          <p:cNvSpPr txBox="1"/>
          <p:nvPr/>
        </p:nvSpPr>
        <p:spPr>
          <a:xfrm>
            <a:off x="4223918" y="1359876"/>
            <a:ext cx="8883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O" sz="3200" dirty="0">
                <a:solidFill>
                  <a:srgbClr val="FF0000"/>
                </a:solidFill>
              </a:rPr>
              <a:t>M</a:t>
            </a:r>
            <a:r>
              <a:rPr lang="en-CO" sz="3200" dirty="0">
                <a:solidFill>
                  <a:srgbClr val="00B050"/>
                </a:solidFill>
              </a:rPr>
              <a:t>X</a:t>
            </a:r>
            <a:r>
              <a:rPr lang="es-CO" sz="3200" baseline="-25000" dirty="0"/>
              <a:t>2</a:t>
            </a:r>
            <a:endParaRPr lang="en-CO" sz="3200" baseline="-25000" dirty="0"/>
          </a:p>
        </p:txBody>
      </p:sp>
      <p:pic>
        <p:nvPicPr>
          <p:cNvPr id="28" name="Picture 15">
            <a:extLst>
              <a:ext uri="{FF2B5EF4-FFF2-40B4-BE49-F238E27FC236}">
                <a16:creationId xmlns:a16="http://schemas.microsoft.com/office/drawing/2014/main" id="{40383650-64A4-D8CB-E637-920EF2420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78" y="1828687"/>
            <a:ext cx="3209040" cy="2622958"/>
          </a:xfrm>
          <a:prstGeom prst="rect">
            <a:avLst/>
          </a:prstGeom>
        </p:spPr>
      </p:pic>
      <p:sp>
        <p:nvSpPr>
          <p:cNvPr id="30" name="TextBox 17">
            <a:extLst>
              <a:ext uri="{FF2B5EF4-FFF2-40B4-BE49-F238E27FC236}">
                <a16:creationId xmlns:a16="http://schemas.microsoft.com/office/drawing/2014/main" id="{D8128BB0-7378-4844-E528-843E44659805}"/>
              </a:ext>
            </a:extLst>
          </p:cNvPr>
          <p:cNvSpPr txBox="1"/>
          <p:nvPr/>
        </p:nvSpPr>
        <p:spPr>
          <a:xfrm>
            <a:off x="3635222" y="2829347"/>
            <a:ext cx="376095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Between planes</a:t>
            </a:r>
            <a:r>
              <a:rPr lang="en-US" dirty="0"/>
              <a:t>: C</a:t>
            </a:r>
            <a:r>
              <a:rPr lang="en-CO" dirty="0"/>
              <a:t>halcogen-chalcogen van-der Waals interaction (</a:t>
            </a:r>
            <a:r>
              <a:rPr lang="en-CO" dirty="0">
                <a:solidFill>
                  <a:srgbClr val="FF0000"/>
                </a:solidFill>
              </a:rPr>
              <a:t>weak</a:t>
            </a:r>
            <a:r>
              <a:rPr lang="en-CO" dirty="0"/>
              <a:t>)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A4742B6C-593A-754F-FD47-9A1991942FBF}"/>
              </a:ext>
            </a:extLst>
          </p:cNvPr>
          <p:cNvSpPr txBox="1"/>
          <p:nvPr/>
        </p:nvSpPr>
        <p:spPr>
          <a:xfrm>
            <a:off x="3635222" y="2068277"/>
            <a:ext cx="29541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 plane</a:t>
            </a:r>
            <a:r>
              <a:rPr lang="en-US" dirty="0"/>
              <a:t>: T. Metal</a:t>
            </a:r>
            <a:r>
              <a:rPr lang="en-CO" dirty="0"/>
              <a:t>-chalcogen covalent bonds (</a:t>
            </a:r>
            <a:r>
              <a:rPr lang="en-CO" dirty="0">
                <a:solidFill>
                  <a:srgbClr val="00B0F0"/>
                </a:solidFill>
              </a:rPr>
              <a:t>strong</a:t>
            </a:r>
            <a:r>
              <a:rPr lang="en-CO" dirty="0"/>
              <a:t>)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783D6B4B-2A0F-B9DF-F559-C6334CE78A88}"/>
              </a:ext>
            </a:extLst>
          </p:cNvPr>
          <p:cNvSpPr txBox="1"/>
          <p:nvPr/>
        </p:nvSpPr>
        <p:spPr>
          <a:xfrm>
            <a:off x="3635222" y="3599304"/>
            <a:ext cx="34367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/>
              <a:t>Low dimensional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/>
              <a:t>Exfoliation down to monolayers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2AEE50AD-22E7-083C-A13B-F0505D313C20}"/>
              </a:ext>
            </a:extLst>
          </p:cNvPr>
          <p:cNvSpPr txBox="1"/>
          <p:nvPr/>
        </p:nvSpPr>
        <p:spPr>
          <a:xfrm>
            <a:off x="774438" y="1452666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CO" dirty="0"/>
              <a:t>uasi-</a:t>
            </a:r>
            <a:r>
              <a:rPr lang="en-CO" dirty="0">
                <a:solidFill>
                  <a:srgbClr val="FF0000"/>
                </a:solidFill>
              </a:rPr>
              <a:t>2D</a:t>
            </a:r>
            <a:r>
              <a:rPr lang="en-CO" dirty="0"/>
              <a:t> compounds</a:t>
            </a: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E780AB44-1803-7BEE-C039-35F184759076}"/>
              </a:ext>
            </a:extLst>
          </p:cNvPr>
          <p:cNvSpPr/>
          <p:nvPr/>
        </p:nvSpPr>
        <p:spPr>
          <a:xfrm>
            <a:off x="42076" y="6581001"/>
            <a:ext cx="2785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Manzeli</a:t>
            </a:r>
            <a:r>
              <a:rPr lang="en-US" sz="1200" dirty="0"/>
              <a:t> et at., Nat. Rev. 2 (2017) 17033</a:t>
            </a:r>
            <a:endParaRPr lang="en-US" sz="1200" dirty="0">
              <a:effectLst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19">
            <a:extLst>
              <a:ext uri="{FF2B5EF4-FFF2-40B4-BE49-F238E27FC236}">
                <a16:creationId xmlns:a16="http://schemas.microsoft.com/office/drawing/2014/main" id="{34A5EC57-9E39-9AE0-29C7-21C3F7AA46E7}"/>
              </a:ext>
            </a:extLst>
          </p:cNvPr>
          <p:cNvSpPr txBox="1"/>
          <p:nvPr/>
        </p:nvSpPr>
        <p:spPr>
          <a:xfrm>
            <a:off x="118782" y="4526817"/>
            <a:ext cx="222685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srgbClr val="00B050"/>
                </a:solidFill>
              </a:rPr>
              <a:t>Semiconducting</a:t>
            </a:r>
            <a:r>
              <a:rPr lang="es-CO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MoS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MoSe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(2H)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WS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WSe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 </a:t>
            </a:r>
            <a:endParaRPr lang="en-CO" dirty="0">
              <a:solidFill>
                <a:schemeClr val="tx1"/>
              </a:solidFill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F2D10081-0AE2-84C1-48D4-FBDAB7B17806}"/>
              </a:ext>
            </a:extLst>
          </p:cNvPr>
          <p:cNvSpPr txBox="1"/>
          <p:nvPr/>
        </p:nvSpPr>
        <p:spPr>
          <a:xfrm>
            <a:off x="118782" y="5605429"/>
            <a:ext cx="261447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err="1">
                <a:solidFill>
                  <a:schemeClr val="accent1"/>
                </a:solidFill>
              </a:rPr>
              <a:t>Metallic</a:t>
            </a:r>
            <a:r>
              <a:rPr lang="es-CO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O" dirty="0">
                <a:solidFill>
                  <a:schemeClr val="tx1"/>
                </a:solidFill>
              </a:rPr>
              <a:t>NbS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NbSe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, NbTe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TaS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TaSe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WTe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, MoTe</a:t>
            </a:r>
            <a:r>
              <a:rPr lang="es-CO" baseline="-25000" dirty="0">
                <a:solidFill>
                  <a:schemeClr val="tx1"/>
                </a:solidFill>
              </a:rPr>
              <a:t>2</a:t>
            </a:r>
            <a:r>
              <a:rPr lang="es-CO" dirty="0">
                <a:solidFill>
                  <a:schemeClr val="tx1"/>
                </a:solidFill>
              </a:rPr>
              <a:t> (1T’)</a:t>
            </a:r>
            <a:endParaRPr lang="en-CO" dirty="0">
              <a:solidFill>
                <a:schemeClr val="tx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D368B50-0DE0-2B18-F501-7AE7978DBD61}"/>
              </a:ext>
            </a:extLst>
          </p:cNvPr>
          <p:cNvSpPr txBox="1"/>
          <p:nvPr/>
        </p:nvSpPr>
        <p:spPr>
          <a:xfrm>
            <a:off x="5778980" y="4535942"/>
            <a:ext cx="343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Applications</a:t>
            </a:r>
            <a:r>
              <a:rPr lang="es-CO" dirty="0">
                <a:solidFill>
                  <a:srgbClr val="00B050"/>
                </a:solidFill>
              </a:rPr>
              <a:t>:</a:t>
            </a:r>
          </a:p>
          <a:p>
            <a:r>
              <a:rPr lang="es-CO" dirty="0" err="1"/>
              <a:t>Optoelectronics</a:t>
            </a:r>
            <a:r>
              <a:rPr lang="es-CO" dirty="0"/>
              <a:t>, </a:t>
            </a:r>
            <a:r>
              <a:rPr lang="es-CO" dirty="0" err="1"/>
              <a:t>spintronics</a:t>
            </a:r>
            <a:r>
              <a:rPr lang="es-CO" dirty="0"/>
              <a:t>, </a:t>
            </a:r>
            <a:r>
              <a:rPr lang="es-CO" dirty="0" err="1"/>
              <a:t>thermoelectrics</a:t>
            </a:r>
            <a:r>
              <a:rPr lang="es-CO" dirty="0"/>
              <a:t>, </a:t>
            </a:r>
            <a:r>
              <a:rPr lang="es-CO" dirty="0" err="1"/>
              <a:t>electronic</a:t>
            </a:r>
            <a:r>
              <a:rPr lang="es-CO" dirty="0"/>
              <a:t> </a:t>
            </a:r>
            <a:r>
              <a:rPr lang="es-CO" dirty="0" err="1"/>
              <a:t>devices</a:t>
            </a:r>
            <a:r>
              <a:rPr lang="es-CO" dirty="0"/>
              <a:t>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0F95CFE-8BC1-4583-D1C8-E56FA591EF74}"/>
              </a:ext>
            </a:extLst>
          </p:cNvPr>
          <p:cNvSpPr txBox="1"/>
          <p:nvPr/>
        </p:nvSpPr>
        <p:spPr>
          <a:xfrm>
            <a:off x="6182738" y="5624583"/>
            <a:ext cx="310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Applications</a:t>
            </a:r>
            <a:r>
              <a:rPr lang="es-CO" dirty="0">
                <a:solidFill>
                  <a:schemeClr val="accent1"/>
                </a:solidFill>
              </a:rPr>
              <a:t>:</a:t>
            </a:r>
          </a:p>
          <a:p>
            <a:r>
              <a:rPr lang="es-CO" dirty="0"/>
              <a:t>Energy, </a:t>
            </a:r>
            <a:r>
              <a:rPr lang="es-CO" dirty="0" err="1"/>
              <a:t>spintronics</a:t>
            </a:r>
            <a:r>
              <a:rPr lang="es-CO" dirty="0"/>
              <a:t>, switches, quantum </a:t>
            </a:r>
            <a:r>
              <a:rPr lang="es-CO" dirty="0" err="1"/>
              <a:t>computing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785EB2-D069-446C-EED2-5825CABA59D1}"/>
              </a:ext>
            </a:extLst>
          </p:cNvPr>
          <p:cNvSpPr txBox="1"/>
          <p:nvPr/>
        </p:nvSpPr>
        <p:spPr>
          <a:xfrm>
            <a:off x="3027474" y="4566384"/>
            <a:ext cx="254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Phenomena</a:t>
            </a:r>
            <a:r>
              <a:rPr lang="es-CO" dirty="0">
                <a:solidFill>
                  <a:srgbClr val="00B050"/>
                </a:solidFill>
              </a:rPr>
              <a:t>:</a:t>
            </a:r>
          </a:p>
          <a:p>
            <a:r>
              <a:rPr lang="es-CO" dirty="0" err="1"/>
              <a:t>Indirect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direct</a:t>
            </a:r>
            <a:r>
              <a:rPr lang="es-CO" dirty="0"/>
              <a:t> gap in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monolayer</a:t>
            </a:r>
            <a:r>
              <a:rPr lang="es-CO" dirty="0"/>
              <a:t> </a:t>
            </a:r>
            <a:r>
              <a:rPr lang="es-CO" dirty="0" err="1"/>
              <a:t>limit</a:t>
            </a:r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52C7B1-B1EC-D20C-5740-C5AC2AE792E9}"/>
              </a:ext>
            </a:extLst>
          </p:cNvPr>
          <p:cNvSpPr txBox="1"/>
          <p:nvPr/>
        </p:nvSpPr>
        <p:spPr>
          <a:xfrm>
            <a:off x="3033803" y="5634480"/>
            <a:ext cx="310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Plenomena</a:t>
            </a:r>
            <a:r>
              <a:rPr lang="es-CO" dirty="0">
                <a:solidFill>
                  <a:schemeClr val="accent1"/>
                </a:solidFill>
              </a:rPr>
              <a:t>:</a:t>
            </a:r>
          </a:p>
          <a:p>
            <a:r>
              <a:rPr lang="es-CO" dirty="0" err="1"/>
              <a:t>Charge</a:t>
            </a:r>
            <a:r>
              <a:rPr lang="es-CO" dirty="0"/>
              <a:t> </a:t>
            </a:r>
            <a:r>
              <a:rPr lang="es-CO" dirty="0" err="1"/>
              <a:t>density</a:t>
            </a:r>
            <a:r>
              <a:rPr lang="es-CO" dirty="0"/>
              <a:t> wave, </a:t>
            </a:r>
            <a:r>
              <a:rPr lang="es-CO" dirty="0" err="1"/>
              <a:t>superconductivity</a:t>
            </a:r>
            <a:r>
              <a:rPr lang="es-CO" dirty="0"/>
              <a:t>, </a:t>
            </a:r>
            <a:r>
              <a:rPr lang="es-CO" dirty="0" err="1"/>
              <a:t>topological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44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  <p:bldP spid="39" grpId="0" animBg="1"/>
      <p:bldP spid="40" grpId="0"/>
      <p:bldP spid="41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Transition</a:t>
            </a:r>
            <a:r>
              <a:rPr lang="es-CO" sz="4000" b="1" dirty="0">
                <a:solidFill>
                  <a:schemeClr val="accent1"/>
                </a:solidFill>
              </a:rPr>
              <a:t> metal </a:t>
            </a:r>
            <a:r>
              <a:rPr lang="es-CO" sz="4000" b="1" dirty="0" err="1">
                <a:solidFill>
                  <a:schemeClr val="accent1"/>
                </a:solidFill>
              </a:rPr>
              <a:t>dichalcogenides</a:t>
            </a:r>
            <a:r>
              <a:rPr lang="es-CO" sz="4000" b="1" dirty="0">
                <a:solidFill>
                  <a:schemeClr val="accent1"/>
                </a:solidFill>
              </a:rPr>
              <a:t> - 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E426702C-9907-E9B7-D0AF-9E83378B6884}"/>
              </a:ext>
            </a:extLst>
          </p:cNvPr>
          <p:cNvSpPr txBox="1"/>
          <p:nvPr/>
        </p:nvSpPr>
        <p:spPr>
          <a:xfrm>
            <a:off x="4223918" y="1359876"/>
            <a:ext cx="8883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O" sz="3200" dirty="0">
                <a:solidFill>
                  <a:srgbClr val="FF0000"/>
                </a:solidFill>
              </a:rPr>
              <a:t>M</a:t>
            </a:r>
            <a:r>
              <a:rPr lang="en-CO" sz="3200" dirty="0">
                <a:solidFill>
                  <a:srgbClr val="00B050"/>
                </a:solidFill>
              </a:rPr>
              <a:t>X</a:t>
            </a:r>
            <a:r>
              <a:rPr lang="es-CO" sz="3200" baseline="-25000" dirty="0"/>
              <a:t>2</a:t>
            </a:r>
            <a:endParaRPr lang="en-CO" sz="3200" baseline="-25000" dirty="0"/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2AEE50AD-22E7-083C-A13B-F0505D313C20}"/>
              </a:ext>
            </a:extLst>
          </p:cNvPr>
          <p:cNvSpPr txBox="1"/>
          <p:nvPr/>
        </p:nvSpPr>
        <p:spPr>
          <a:xfrm>
            <a:off x="774438" y="1452666"/>
            <a:ext cx="219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CO" dirty="0"/>
              <a:t>uasi-</a:t>
            </a:r>
            <a:r>
              <a:rPr lang="en-CO" dirty="0">
                <a:solidFill>
                  <a:srgbClr val="FF0000"/>
                </a:solidFill>
              </a:rPr>
              <a:t>2D</a:t>
            </a:r>
            <a:r>
              <a:rPr lang="en-CO" dirty="0"/>
              <a:t> compounds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E4A032D7-B15F-D531-85D9-EDFD2491A9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3826"/>
          <a:stretch/>
        </p:blipFill>
        <p:spPr>
          <a:xfrm>
            <a:off x="309212" y="2479075"/>
            <a:ext cx="2565357" cy="3787322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22595F3D-3045-FDE6-FD7B-7B93B9BA7DD1}"/>
              </a:ext>
            </a:extLst>
          </p:cNvPr>
          <p:cNvSpPr/>
          <p:nvPr/>
        </p:nvSpPr>
        <p:spPr>
          <a:xfrm>
            <a:off x="0" y="6571062"/>
            <a:ext cx="2874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C.M.O. Bastos et al., PRM 3 (2019) 044002;</a:t>
            </a:r>
            <a:endParaRPr lang="en-US" sz="1200" dirty="0">
              <a:effectLst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FC3BD6-5D28-18C3-852E-142E5DEB1F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46" r="29817"/>
          <a:stretch/>
        </p:blipFill>
        <p:spPr>
          <a:xfrm>
            <a:off x="3437021" y="2479075"/>
            <a:ext cx="2387930" cy="36712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C53DFA-C05B-EC6F-F9A6-D64B33B578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511"/>
          <a:stretch/>
        </p:blipFill>
        <p:spPr>
          <a:xfrm>
            <a:off x="6494662" y="2458282"/>
            <a:ext cx="2157690" cy="3907542"/>
          </a:xfrm>
          <a:prstGeom prst="rect">
            <a:avLst/>
          </a:prstGeo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566D6CED-A6D9-40CB-1C34-BB0FE638DEC3}"/>
              </a:ext>
            </a:extLst>
          </p:cNvPr>
          <p:cNvSpPr txBox="1"/>
          <p:nvPr/>
        </p:nvSpPr>
        <p:spPr>
          <a:xfrm>
            <a:off x="3703262" y="2006033"/>
            <a:ext cx="205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/>
              <a:t>Structural</a:t>
            </a:r>
            <a:r>
              <a:rPr lang="es-CO" dirty="0"/>
              <a:t> </a:t>
            </a:r>
            <a:r>
              <a:rPr lang="es-CO" dirty="0" err="1"/>
              <a:t>Polytypes</a:t>
            </a:r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9878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FF89-C79A-6D01-3747-A9751E4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9C40F726-418B-AB53-3E7A-B8C6CAD88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85" b="51427"/>
          <a:stretch>
            <a:fillRect/>
          </a:stretch>
        </p:blipFill>
        <p:spPr>
          <a:xfrm>
            <a:off x="5648858" y="2080762"/>
            <a:ext cx="2866492" cy="9724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37957B-FCF2-9642-1714-9503427A90B6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75EFEA3-A2E5-4C2A-DED9-2A12D7E7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51596D-B0FE-8D59-E08C-750B678EAB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2F199CC-4F54-3399-6FB7-6A8A216E9DF5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and </a:t>
            </a:r>
            <a:r>
              <a:rPr lang="es-CO" sz="4000" b="1" dirty="0" err="1">
                <a:solidFill>
                  <a:schemeClr val="accent1"/>
                </a:solidFill>
              </a:rPr>
              <a:t>multiferroicity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1FB6DF-C954-58E0-30C7-50EBCB735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10" y="1801214"/>
            <a:ext cx="4464279" cy="29973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24D038-EE6D-E07B-140A-6D73D4499638}"/>
              </a:ext>
            </a:extLst>
          </p:cNvPr>
          <p:cNvSpPr txBox="1"/>
          <p:nvPr/>
        </p:nvSpPr>
        <p:spPr>
          <a:xfrm>
            <a:off x="1781338" y="1459424"/>
            <a:ext cx="16042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Ferroelectricity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0BC59B-6557-5229-D563-ACF42CC8AD78}"/>
              </a:ext>
            </a:extLst>
          </p:cNvPr>
          <p:cNvSpPr txBox="1"/>
          <p:nvPr/>
        </p:nvSpPr>
        <p:spPr>
          <a:xfrm>
            <a:off x="272655" y="3115225"/>
            <a:ext cx="15086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Ferroelasticity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5D96AB3-B9AC-6661-CF37-1F40C237F509}"/>
              </a:ext>
            </a:extLst>
          </p:cNvPr>
          <p:cNvSpPr txBox="1"/>
          <p:nvPr/>
        </p:nvSpPr>
        <p:spPr>
          <a:xfrm>
            <a:off x="0" y="6594097"/>
            <a:ext cx="6058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Spaldin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&amp;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Fiebig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Science 309 (2005) 391-392.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DE6245C-2F5A-5C5A-C5F1-48F34F16681D}"/>
              </a:ext>
            </a:extLst>
          </p:cNvPr>
          <p:cNvCxnSpPr>
            <a:cxnSpLocks/>
          </p:cNvCxnSpPr>
          <p:nvPr/>
        </p:nvCxnSpPr>
        <p:spPr>
          <a:xfrm>
            <a:off x="2611157" y="2795843"/>
            <a:ext cx="996925" cy="1699959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43A6885-3716-2FCC-DE8E-8C43535EB360}"/>
              </a:ext>
            </a:extLst>
          </p:cNvPr>
          <p:cNvSpPr txBox="1"/>
          <p:nvPr/>
        </p:nvSpPr>
        <p:spPr>
          <a:xfrm>
            <a:off x="1227800" y="4914821"/>
            <a:ext cx="29641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FF0000"/>
                </a:solidFill>
              </a:rPr>
              <a:t>Magnetoelectric</a:t>
            </a:r>
            <a:r>
              <a:rPr lang="es-CO" dirty="0">
                <a:solidFill>
                  <a:srgbClr val="FF0000"/>
                </a:solidFill>
              </a:rPr>
              <a:t> </a:t>
            </a:r>
            <a:r>
              <a:rPr lang="es-CO" dirty="0" err="1">
                <a:solidFill>
                  <a:srgbClr val="FF0000"/>
                </a:solidFill>
              </a:rPr>
              <a:t>multiferroics</a:t>
            </a:r>
            <a:endParaRPr lang="es-CO" dirty="0">
              <a:solidFill>
                <a:srgbClr val="FF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E791037-F5DD-876B-AE66-D6C6C3876898}"/>
              </a:ext>
            </a:extLst>
          </p:cNvPr>
          <p:cNvGrpSpPr/>
          <p:nvPr/>
        </p:nvGrpSpPr>
        <p:grpSpPr>
          <a:xfrm>
            <a:off x="269578" y="5402659"/>
            <a:ext cx="5438270" cy="1295825"/>
            <a:chOff x="5359952" y="4343495"/>
            <a:chExt cx="3326844" cy="1295825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FC4DCD8-A9D9-32B1-1012-F65084736563}"/>
                </a:ext>
              </a:extLst>
            </p:cNvPr>
            <p:cNvSpPr txBox="1"/>
            <p:nvPr/>
          </p:nvSpPr>
          <p:spPr>
            <a:xfrm>
              <a:off x="5373806" y="4353879"/>
              <a:ext cx="3125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/>
                <a:t>Electric-</a:t>
              </a:r>
              <a:r>
                <a:rPr lang="es-CO" dirty="0" err="1"/>
                <a:t>field</a:t>
              </a:r>
              <a:r>
                <a:rPr lang="es-CO" dirty="0"/>
                <a:t> </a:t>
              </a:r>
              <a:r>
                <a:rPr lang="es-CO" dirty="0" err="1"/>
                <a:t>controlled</a:t>
              </a:r>
              <a:r>
                <a:rPr lang="es-CO" dirty="0"/>
                <a:t> </a:t>
              </a:r>
              <a:r>
                <a:rPr lang="es-CO" dirty="0" err="1"/>
                <a:t>magnetic</a:t>
              </a:r>
              <a:r>
                <a:rPr lang="es-CO" dirty="0"/>
                <a:t> data </a:t>
              </a:r>
              <a:r>
                <a:rPr lang="es-CO" dirty="0" err="1"/>
                <a:t>storage</a:t>
              </a:r>
              <a:endParaRPr lang="es-CO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80DF101-B89B-1D25-E439-2ACC26D2D930}"/>
                </a:ext>
              </a:extLst>
            </p:cNvPr>
            <p:cNvSpPr txBox="1"/>
            <p:nvPr/>
          </p:nvSpPr>
          <p:spPr>
            <a:xfrm>
              <a:off x="5362147" y="4992989"/>
              <a:ext cx="3324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Multifunctional</a:t>
              </a:r>
              <a:r>
                <a:rPr lang="es-CO" dirty="0"/>
                <a:t> </a:t>
              </a:r>
              <a:r>
                <a:rPr lang="es-CO" dirty="0" err="1"/>
                <a:t>devices</a:t>
              </a:r>
              <a:r>
                <a:rPr lang="es-CO" dirty="0"/>
                <a:t>: single </a:t>
              </a:r>
              <a:r>
                <a:rPr lang="es-CO" dirty="0" err="1"/>
                <a:t>device</a:t>
              </a:r>
              <a:r>
                <a:rPr lang="es-CO" dirty="0"/>
                <a:t>, </a:t>
              </a:r>
              <a:r>
                <a:rPr lang="es-CO" dirty="0" err="1"/>
                <a:t>multiple</a:t>
              </a:r>
              <a:r>
                <a:rPr lang="es-CO" dirty="0"/>
                <a:t> </a:t>
              </a:r>
              <a:r>
                <a:rPr lang="es-CO" dirty="0" err="1"/>
                <a:t>tasks</a:t>
              </a:r>
              <a:r>
                <a:rPr lang="es-CO" dirty="0"/>
                <a:t>. 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87F09B5-9010-EF81-B627-46FE6F2816C7}"/>
                </a:ext>
              </a:extLst>
            </p:cNvPr>
            <p:cNvSpPr txBox="1"/>
            <p:nvPr/>
          </p:nvSpPr>
          <p:spPr>
            <a:xfrm>
              <a:off x="5359952" y="4653556"/>
              <a:ext cx="3125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Magnetically</a:t>
              </a:r>
              <a:r>
                <a:rPr lang="es-CO" dirty="0"/>
                <a:t> </a:t>
              </a:r>
              <a:r>
                <a:rPr lang="es-CO" dirty="0" err="1"/>
                <a:t>modulated</a:t>
              </a:r>
              <a:r>
                <a:rPr lang="es-CO" dirty="0"/>
                <a:t> </a:t>
              </a:r>
              <a:r>
                <a:rPr lang="es-CO" dirty="0" err="1"/>
                <a:t>piezoelectrics</a:t>
              </a:r>
              <a:endParaRPr lang="es-CO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699BD080-E9E6-680B-C469-CA035E82DF91}"/>
                </a:ext>
              </a:extLst>
            </p:cNvPr>
            <p:cNvSpPr/>
            <p:nvPr/>
          </p:nvSpPr>
          <p:spPr>
            <a:xfrm>
              <a:off x="5362146" y="4343495"/>
              <a:ext cx="3324649" cy="10941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0027288-9AD7-8003-FF44-ED6650802F42}"/>
              </a:ext>
            </a:extLst>
          </p:cNvPr>
          <p:cNvSpPr txBox="1"/>
          <p:nvPr/>
        </p:nvSpPr>
        <p:spPr>
          <a:xfrm>
            <a:off x="3449724" y="1487759"/>
            <a:ext cx="2795893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Individual </a:t>
            </a:r>
            <a:r>
              <a:rPr lang="es-CO" dirty="0" err="1"/>
              <a:t>ferroic</a:t>
            </a:r>
            <a:r>
              <a:rPr lang="es-CO" dirty="0"/>
              <a:t> </a:t>
            </a:r>
            <a:r>
              <a:rPr lang="es-CO" dirty="0" err="1"/>
              <a:t>states</a:t>
            </a:r>
            <a:endParaRPr lang="es-CO" dirty="0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5E12C71B-4F79-13AD-4676-7A9636DB6931}"/>
              </a:ext>
            </a:extLst>
          </p:cNvPr>
          <p:cNvSpPr/>
          <p:nvPr/>
        </p:nvSpPr>
        <p:spPr>
          <a:xfrm rot="16200000">
            <a:off x="6254708" y="1486844"/>
            <a:ext cx="336885" cy="4036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DE34ACB-83DE-2F15-929F-2F418A3F0BD5}"/>
              </a:ext>
            </a:extLst>
          </p:cNvPr>
          <p:cNvSpPr txBox="1"/>
          <p:nvPr/>
        </p:nvSpPr>
        <p:spPr>
          <a:xfrm>
            <a:off x="6352674" y="1492450"/>
            <a:ext cx="311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Non-</a:t>
            </a:r>
            <a:r>
              <a:rPr lang="es-CO" dirty="0" err="1"/>
              <a:t>volatile</a:t>
            </a:r>
            <a:r>
              <a:rPr lang="es-CO" dirty="0"/>
              <a:t> data </a:t>
            </a:r>
            <a:r>
              <a:rPr lang="es-CO" dirty="0" err="1"/>
              <a:t>storage</a:t>
            </a:r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88BE285-C297-E79C-8FDC-71F53946899D}"/>
              </a:ext>
            </a:extLst>
          </p:cNvPr>
          <p:cNvSpPr txBox="1"/>
          <p:nvPr/>
        </p:nvSpPr>
        <p:spPr>
          <a:xfrm>
            <a:off x="5031774" y="1954342"/>
            <a:ext cx="15398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b="1" dirty="0" err="1"/>
              <a:t>FeRAM</a:t>
            </a:r>
            <a:r>
              <a:rPr lang="es-CO" b="1" dirty="0"/>
              <a:t> (ferro-</a:t>
            </a:r>
            <a:r>
              <a:rPr lang="es-CO" b="1" dirty="0" err="1"/>
              <a:t>electric</a:t>
            </a:r>
            <a:r>
              <a:rPr lang="es-CO" b="1" dirty="0"/>
              <a:t> RAM)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3DC8D31-1A48-B2C9-C223-F4ECC951B005}"/>
              </a:ext>
            </a:extLst>
          </p:cNvPr>
          <p:cNvSpPr txBox="1"/>
          <p:nvPr/>
        </p:nvSpPr>
        <p:spPr>
          <a:xfrm>
            <a:off x="6571620" y="4591655"/>
            <a:ext cx="208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MeRAM</a:t>
            </a:r>
            <a:r>
              <a:rPr lang="es-CO" b="1" dirty="0"/>
              <a:t> (Magneto-</a:t>
            </a:r>
            <a:r>
              <a:rPr lang="es-CO" b="1" dirty="0" err="1"/>
              <a:t>electric</a:t>
            </a:r>
            <a:r>
              <a:rPr lang="es-CO" b="1" dirty="0"/>
              <a:t> RAM)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F67BF3-39D5-8AF4-62CC-0D8187A9E8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38"/>
          <a:stretch>
            <a:fillRect/>
          </a:stretch>
        </p:blipFill>
        <p:spPr>
          <a:xfrm>
            <a:off x="5649939" y="3062074"/>
            <a:ext cx="2866492" cy="12668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68C9FE-7928-2AB2-499B-C46A665F1AB6}"/>
              </a:ext>
            </a:extLst>
          </p:cNvPr>
          <p:cNvSpPr txBox="1"/>
          <p:nvPr/>
        </p:nvSpPr>
        <p:spPr>
          <a:xfrm>
            <a:off x="3494062" y="3075875"/>
            <a:ext cx="17248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Ferromagnetism</a:t>
            </a:r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A7ADE52-5485-2D59-2F2D-7B93BA0C6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309" y="5218125"/>
            <a:ext cx="1782085" cy="1429514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28A53FE0-4D7B-D734-D888-E01C4A4A9F10}"/>
              </a:ext>
            </a:extLst>
          </p:cNvPr>
          <p:cNvSpPr/>
          <p:nvPr/>
        </p:nvSpPr>
        <p:spPr>
          <a:xfrm>
            <a:off x="7783582" y="6304379"/>
            <a:ext cx="303352" cy="137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36B718B-FF39-6AFC-CC7E-E6E33007BB0D}"/>
                  </a:ext>
                </a:extLst>
              </p:cNvPr>
              <p:cNvSpPr txBox="1"/>
              <p:nvPr/>
            </p:nvSpPr>
            <p:spPr>
              <a:xfrm>
                <a:off x="8068627" y="6190020"/>
                <a:ext cx="100503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/>
                  <a:t>Controlled </a:t>
                </a:r>
                <a:r>
                  <a:rPr lang="es-CO" sz="1400" dirty="0" err="1"/>
                  <a:t>by</a:t>
                </a:r>
                <a:r>
                  <a:rPr lang="es-CO" sz="1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CO" sz="1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CO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s-CO" sz="14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36B718B-FF39-6AFC-CC7E-E6E33007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627" y="6190020"/>
                <a:ext cx="1005033" cy="569387"/>
              </a:xfrm>
              <a:prstGeom prst="rect">
                <a:avLst/>
              </a:prstGeom>
              <a:blipFill>
                <a:blip r:embed="rId9"/>
                <a:stretch>
                  <a:fillRect l="-1829" t="-1064" b="-744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09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  <p:bldP spid="17" grpId="0" animBg="1"/>
      <p:bldP spid="19" grpId="0"/>
      <p:bldP spid="28" grpId="0" animBg="1"/>
      <p:bldP spid="31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and </a:t>
            </a:r>
            <a:r>
              <a:rPr lang="es-CO" sz="4000" b="1" dirty="0" err="1">
                <a:solidFill>
                  <a:schemeClr val="accent1"/>
                </a:solidFill>
              </a:rPr>
              <a:t>multiferroicity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51319A-5CC6-439C-BDD7-22B38A076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10" y="1801214"/>
            <a:ext cx="4464279" cy="29973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84EDBA-B8D2-4442-BFC1-0D9D2B4DFAA3}"/>
              </a:ext>
            </a:extLst>
          </p:cNvPr>
          <p:cNvSpPr txBox="1"/>
          <p:nvPr/>
        </p:nvSpPr>
        <p:spPr>
          <a:xfrm>
            <a:off x="1781338" y="1459424"/>
            <a:ext cx="16042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Ferroelectricity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07E5B9-84E9-488C-83FF-62CB70558364}"/>
              </a:ext>
            </a:extLst>
          </p:cNvPr>
          <p:cNvSpPr txBox="1"/>
          <p:nvPr/>
        </p:nvSpPr>
        <p:spPr>
          <a:xfrm>
            <a:off x="3464666" y="3184315"/>
            <a:ext cx="17248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Ferromagnetism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7E94CA-433E-4399-A357-AC8E891C7A21}"/>
              </a:ext>
            </a:extLst>
          </p:cNvPr>
          <p:cNvSpPr txBox="1"/>
          <p:nvPr/>
        </p:nvSpPr>
        <p:spPr>
          <a:xfrm>
            <a:off x="272655" y="3115225"/>
            <a:ext cx="15086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Ferroelasticity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DF75FA-5D5A-48A1-8D9A-9C6E9C13ED4A}"/>
              </a:ext>
            </a:extLst>
          </p:cNvPr>
          <p:cNvSpPr txBox="1"/>
          <p:nvPr/>
        </p:nvSpPr>
        <p:spPr>
          <a:xfrm>
            <a:off x="3405682" y="2851259"/>
            <a:ext cx="3389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/>
              <a:t>Requires</a:t>
            </a:r>
            <a:r>
              <a:rPr lang="es-CO" sz="1600" dirty="0"/>
              <a:t> </a:t>
            </a:r>
            <a:r>
              <a:rPr lang="es-CO" sz="1600" dirty="0" err="1"/>
              <a:t>partially</a:t>
            </a:r>
            <a:r>
              <a:rPr lang="es-CO" sz="1600" dirty="0"/>
              <a:t> </a:t>
            </a:r>
            <a:r>
              <a:rPr lang="es-CO" sz="1600" dirty="0" err="1"/>
              <a:t>filled</a:t>
            </a:r>
            <a:r>
              <a:rPr lang="es-CO" sz="1600" dirty="0"/>
              <a:t> d/f </a:t>
            </a:r>
            <a:r>
              <a:rPr lang="es-CO" sz="1600" dirty="0" err="1"/>
              <a:t>orbitals</a:t>
            </a:r>
            <a:r>
              <a:rPr lang="es-CO" sz="1600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A27032-BB5D-4F99-9898-424CC4FD5EE8}"/>
              </a:ext>
            </a:extLst>
          </p:cNvPr>
          <p:cNvSpPr txBox="1"/>
          <p:nvPr/>
        </p:nvSpPr>
        <p:spPr>
          <a:xfrm>
            <a:off x="0" y="6594097"/>
            <a:ext cx="6058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Spaldin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&amp;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Fiebig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Science 309 (2005) 391-392.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F7CA0DC-356F-43CF-8F44-42C28F619AEE}"/>
              </a:ext>
            </a:extLst>
          </p:cNvPr>
          <p:cNvSpPr txBox="1"/>
          <p:nvPr/>
        </p:nvSpPr>
        <p:spPr>
          <a:xfrm>
            <a:off x="3396564" y="1322420"/>
            <a:ext cx="331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/>
              <a:t>Typically</a:t>
            </a:r>
            <a:r>
              <a:rPr lang="es-CO" sz="1600" dirty="0"/>
              <a:t> show </a:t>
            </a:r>
            <a:r>
              <a:rPr lang="es-CO" sz="1600" dirty="0" err="1"/>
              <a:t>empty</a:t>
            </a:r>
            <a:r>
              <a:rPr lang="es-CO" sz="1600" dirty="0"/>
              <a:t> d </a:t>
            </a:r>
            <a:r>
              <a:rPr lang="es-CO" sz="1600" dirty="0" err="1"/>
              <a:t>orbitals</a:t>
            </a:r>
            <a:endParaRPr lang="es-CO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32654C-9B6D-4B2C-836F-B7ED38568F23}"/>
              </a:ext>
            </a:extLst>
          </p:cNvPr>
          <p:cNvSpPr txBox="1"/>
          <p:nvPr/>
        </p:nvSpPr>
        <p:spPr>
          <a:xfrm>
            <a:off x="3403491" y="1579593"/>
            <a:ext cx="331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/>
              <a:t>Typically</a:t>
            </a:r>
            <a:r>
              <a:rPr lang="es-CO" sz="1600" dirty="0"/>
              <a:t> </a:t>
            </a:r>
            <a:r>
              <a:rPr lang="es-CO" sz="1600" dirty="0" err="1"/>
              <a:t>insulators</a:t>
            </a:r>
            <a:endParaRPr lang="es-CO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A9AEBC9-CE4B-4E01-974F-EFB482C610FF}"/>
              </a:ext>
            </a:extLst>
          </p:cNvPr>
          <p:cNvSpPr txBox="1"/>
          <p:nvPr/>
        </p:nvSpPr>
        <p:spPr>
          <a:xfrm>
            <a:off x="3403491" y="2612576"/>
            <a:ext cx="331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err="1"/>
              <a:t>Typically</a:t>
            </a:r>
            <a:r>
              <a:rPr lang="es-CO" sz="1600" dirty="0"/>
              <a:t> </a:t>
            </a:r>
            <a:r>
              <a:rPr lang="es-CO" sz="1600" dirty="0" err="1"/>
              <a:t>metals</a:t>
            </a:r>
            <a:endParaRPr lang="es-CO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47A193-8091-4461-A907-395B24AEB321}"/>
              </a:ext>
            </a:extLst>
          </p:cNvPr>
          <p:cNvSpPr txBox="1"/>
          <p:nvPr/>
        </p:nvSpPr>
        <p:spPr>
          <a:xfrm>
            <a:off x="3464666" y="2091513"/>
            <a:ext cx="382181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Seem</a:t>
            </a:r>
            <a:r>
              <a:rPr lang="es-CO" dirty="0"/>
              <a:t> incompatible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Scarce</a:t>
            </a:r>
            <a:r>
              <a:rPr lang="es-CO" dirty="0">
                <a:sym typeface="Wingdings" panose="05000000000000000000" pitchFamily="2" charset="2"/>
              </a:rPr>
              <a:t> in </a:t>
            </a:r>
            <a:r>
              <a:rPr lang="es-CO" dirty="0" err="1">
                <a:sym typeface="Wingdings" panose="05000000000000000000" pitchFamily="2" charset="2"/>
              </a:rPr>
              <a:t>nature</a:t>
            </a:r>
            <a:endParaRPr lang="es-CO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ADB7898-C71F-4D1A-BA0A-7DCC5025816D}"/>
              </a:ext>
            </a:extLst>
          </p:cNvPr>
          <p:cNvCxnSpPr>
            <a:cxnSpLocks/>
          </p:cNvCxnSpPr>
          <p:nvPr/>
        </p:nvCxnSpPr>
        <p:spPr>
          <a:xfrm>
            <a:off x="2611157" y="2795843"/>
            <a:ext cx="996925" cy="1699959"/>
          </a:xfrm>
          <a:prstGeom prst="line">
            <a:avLst/>
          </a:prstGeom>
          <a:ln w="57150" cap="flat" cmpd="sng" algn="ctr">
            <a:solidFill>
              <a:srgbClr val="C00000"/>
            </a:solidFill>
            <a:prstDash val="sysDot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F160C57-BFD4-4191-96DD-013AEC4192B3}"/>
              </a:ext>
            </a:extLst>
          </p:cNvPr>
          <p:cNvSpPr txBox="1"/>
          <p:nvPr/>
        </p:nvSpPr>
        <p:spPr>
          <a:xfrm>
            <a:off x="5535105" y="3831982"/>
            <a:ext cx="29641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C00000"/>
                </a:solidFill>
              </a:rPr>
              <a:t>Magnetoelectric</a:t>
            </a:r>
            <a:r>
              <a:rPr lang="es-CO" dirty="0">
                <a:solidFill>
                  <a:srgbClr val="C00000"/>
                </a:solidFill>
              </a:rPr>
              <a:t> </a:t>
            </a:r>
            <a:r>
              <a:rPr lang="es-CO" dirty="0" err="1">
                <a:solidFill>
                  <a:srgbClr val="C00000"/>
                </a:solidFill>
              </a:rPr>
              <a:t>multiferroics</a:t>
            </a:r>
            <a:endParaRPr lang="es-CO" dirty="0">
              <a:solidFill>
                <a:srgbClr val="C0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C24F70C-AC00-4E76-BBF2-A25592660E90}"/>
              </a:ext>
            </a:extLst>
          </p:cNvPr>
          <p:cNvGrpSpPr/>
          <p:nvPr/>
        </p:nvGrpSpPr>
        <p:grpSpPr>
          <a:xfrm>
            <a:off x="5359952" y="4343495"/>
            <a:ext cx="3326844" cy="1886768"/>
            <a:chOff x="5359952" y="4343495"/>
            <a:chExt cx="3326844" cy="188676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7EA9903-2343-4BE2-ADD6-D37318CC1CBA}"/>
                </a:ext>
              </a:extLst>
            </p:cNvPr>
            <p:cNvSpPr txBox="1"/>
            <p:nvPr/>
          </p:nvSpPr>
          <p:spPr>
            <a:xfrm>
              <a:off x="5373806" y="4353879"/>
              <a:ext cx="3125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/>
                <a:t>Electric-</a:t>
              </a:r>
              <a:r>
                <a:rPr lang="es-CO" dirty="0" err="1"/>
                <a:t>field</a:t>
              </a:r>
              <a:r>
                <a:rPr lang="es-CO" dirty="0"/>
                <a:t> </a:t>
              </a:r>
              <a:r>
                <a:rPr lang="es-CO" dirty="0" err="1"/>
                <a:t>controlled</a:t>
              </a:r>
              <a:r>
                <a:rPr lang="es-CO" dirty="0"/>
                <a:t> </a:t>
              </a:r>
              <a:r>
                <a:rPr lang="es-CO" dirty="0" err="1"/>
                <a:t>magnetic</a:t>
              </a:r>
              <a:r>
                <a:rPr lang="es-CO" dirty="0"/>
                <a:t> data </a:t>
              </a:r>
              <a:r>
                <a:rPr lang="es-CO" dirty="0" err="1"/>
                <a:t>storage</a:t>
              </a:r>
              <a:endParaRPr lang="es-CO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7FE090B-F996-4B9E-A624-08232B2B7E28}"/>
                </a:ext>
              </a:extLst>
            </p:cNvPr>
            <p:cNvSpPr txBox="1"/>
            <p:nvPr/>
          </p:nvSpPr>
          <p:spPr>
            <a:xfrm>
              <a:off x="5362147" y="5546445"/>
              <a:ext cx="3324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Multifunctional</a:t>
              </a:r>
              <a:r>
                <a:rPr lang="es-CO" dirty="0"/>
                <a:t> </a:t>
              </a:r>
              <a:r>
                <a:rPr lang="es-CO" dirty="0" err="1"/>
                <a:t>devices</a:t>
              </a:r>
              <a:r>
                <a:rPr lang="es-CO" dirty="0"/>
                <a:t>: single </a:t>
              </a:r>
              <a:r>
                <a:rPr lang="es-CO" dirty="0" err="1"/>
                <a:t>device</a:t>
              </a:r>
              <a:r>
                <a:rPr lang="es-CO" dirty="0"/>
                <a:t>, </a:t>
              </a:r>
              <a:r>
                <a:rPr lang="es-CO" dirty="0" err="1"/>
                <a:t>multiple</a:t>
              </a:r>
              <a:r>
                <a:rPr lang="es-CO" dirty="0"/>
                <a:t> </a:t>
              </a:r>
              <a:r>
                <a:rPr lang="es-CO" dirty="0" err="1"/>
                <a:t>tasks</a:t>
              </a:r>
              <a:r>
                <a:rPr lang="es-CO" dirty="0"/>
                <a:t>. 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2F5A75A-1BE3-431E-A170-C55A751B7632}"/>
                </a:ext>
              </a:extLst>
            </p:cNvPr>
            <p:cNvSpPr txBox="1"/>
            <p:nvPr/>
          </p:nvSpPr>
          <p:spPr>
            <a:xfrm>
              <a:off x="5359952" y="4930282"/>
              <a:ext cx="3125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Magnetically</a:t>
              </a:r>
              <a:r>
                <a:rPr lang="es-CO" dirty="0"/>
                <a:t> </a:t>
              </a:r>
              <a:r>
                <a:rPr lang="es-CO" dirty="0" err="1"/>
                <a:t>modulated</a:t>
              </a:r>
              <a:r>
                <a:rPr lang="es-CO" dirty="0"/>
                <a:t> </a:t>
              </a:r>
              <a:r>
                <a:rPr lang="es-CO" dirty="0" err="1"/>
                <a:t>piezoelectrics</a:t>
              </a:r>
              <a:endParaRPr lang="es-CO" dirty="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634F0B10-CC6F-46AA-AFAF-092ED962B7C8}"/>
                </a:ext>
              </a:extLst>
            </p:cNvPr>
            <p:cNvSpPr/>
            <p:nvPr/>
          </p:nvSpPr>
          <p:spPr>
            <a:xfrm>
              <a:off x="5362146" y="4343495"/>
              <a:ext cx="3324649" cy="188676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4D8FA622-4FD3-4455-A040-78290224E71F}"/>
              </a:ext>
            </a:extLst>
          </p:cNvPr>
          <p:cNvSpPr/>
          <p:nvPr/>
        </p:nvSpPr>
        <p:spPr>
          <a:xfrm flipH="1">
            <a:off x="4693292" y="5505936"/>
            <a:ext cx="430625" cy="16948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F2E33D7-2C3C-4757-BCED-94F3E103E3BC}"/>
              </a:ext>
            </a:extLst>
          </p:cNvPr>
          <p:cNvGrpSpPr/>
          <p:nvPr/>
        </p:nvGrpSpPr>
        <p:grpSpPr>
          <a:xfrm>
            <a:off x="544400" y="4916210"/>
            <a:ext cx="3819783" cy="1636323"/>
            <a:chOff x="551327" y="4957773"/>
            <a:chExt cx="3819783" cy="1636323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D9B3CBA-A1EC-4C78-9C7C-CD20D7128F0A}"/>
                </a:ext>
              </a:extLst>
            </p:cNvPr>
            <p:cNvSpPr txBox="1"/>
            <p:nvPr/>
          </p:nvSpPr>
          <p:spPr>
            <a:xfrm>
              <a:off x="633059" y="4992845"/>
              <a:ext cx="329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err="1">
                  <a:solidFill>
                    <a:srgbClr val="C00000"/>
                  </a:solidFill>
                </a:rPr>
                <a:t>Examples</a:t>
              </a:r>
              <a:r>
                <a:rPr lang="es-CO" dirty="0">
                  <a:solidFill>
                    <a:srgbClr val="C00000"/>
                  </a:solidFill>
                </a:rPr>
                <a:t> (3D </a:t>
              </a:r>
              <a:r>
                <a:rPr lang="es-CO" dirty="0" err="1">
                  <a:solidFill>
                    <a:srgbClr val="C00000"/>
                  </a:solidFill>
                </a:rPr>
                <a:t>crystal</a:t>
              </a:r>
              <a:r>
                <a:rPr lang="es-CO" dirty="0">
                  <a:solidFill>
                    <a:srgbClr val="C00000"/>
                  </a:solidFill>
                </a:rPr>
                <a:t> </a:t>
              </a:r>
              <a:r>
                <a:rPr lang="es-CO" dirty="0" err="1">
                  <a:solidFill>
                    <a:srgbClr val="C00000"/>
                  </a:solidFill>
                </a:rPr>
                <a:t>structures</a:t>
              </a:r>
              <a:r>
                <a:rPr lang="es-CO" dirty="0">
                  <a:solidFill>
                    <a:srgbClr val="C00000"/>
                  </a:solidFill>
                </a:rPr>
                <a:t>): 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B791B027-BB57-4283-AB49-DCB3579D53A7}"/>
                </a:ext>
              </a:extLst>
            </p:cNvPr>
            <p:cNvSpPr/>
            <p:nvPr/>
          </p:nvSpPr>
          <p:spPr>
            <a:xfrm>
              <a:off x="551327" y="4957773"/>
              <a:ext cx="3819783" cy="163632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E1CB6522-07A6-4BE3-B6A1-BE3C5C02D839}"/>
                </a:ext>
              </a:extLst>
            </p:cNvPr>
            <p:cNvSpPr txBox="1"/>
            <p:nvPr/>
          </p:nvSpPr>
          <p:spPr>
            <a:xfrm>
              <a:off x="660256" y="5324786"/>
              <a:ext cx="36277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Boracites</a:t>
              </a:r>
              <a:r>
                <a:rPr lang="es-CO" dirty="0"/>
                <a:t>: Ni</a:t>
              </a:r>
              <a:r>
                <a:rPr lang="es-CO" baseline="-25000" dirty="0"/>
                <a:t>3</a:t>
              </a:r>
              <a:r>
                <a:rPr lang="es-CO" dirty="0"/>
                <a:t>B</a:t>
              </a:r>
              <a:r>
                <a:rPr lang="es-CO" baseline="-25000" dirty="0"/>
                <a:t>7</a:t>
              </a:r>
              <a:r>
                <a:rPr lang="es-CO" dirty="0"/>
                <a:t>O</a:t>
              </a:r>
              <a:r>
                <a:rPr lang="es-CO" baseline="-25000" dirty="0"/>
                <a:t>13</a:t>
              </a:r>
              <a:r>
                <a:rPr lang="es-CO" dirty="0"/>
                <a:t>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 err="1"/>
                <a:t>Perovskites</a:t>
              </a:r>
              <a:r>
                <a:rPr lang="es-CO" dirty="0"/>
                <a:t>: Pb</a:t>
              </a:r>
              <a:r>
                <a:rPr lang="es-CO" baseline="-25000" dirty="0"/>
                <a:t>2</a:t>
              </a:r>
              <a:r>
                <a:rPr lang="es-CO" dirty="0"/>
                <a:t>(</a:t>
              </a:r>
              <a:r>
                <a:rPr lang="es-CO" dirty="0" err="1"/>
                <a:t>CoW</a:t>
              </a:r>
              <a:r>
                <a:rPr lang="es-CO" dirty="0"/>
                <a:t>)O</a:t>
              </a:r>
              <a:r>
                <a:rPr lang="es-CO" baseline="-25000" dirty="0"/>
                <a:t>6</a:t>
              </a:r>
              <a:r>
                <a:rPr lang="es-CO" dirty="0"/>
                <a:t>, BiFeO</a:t>
              </a:r>
              <a:r>
                <a:rPr lang="es-CO" baseline="-25000" dirty="0"/>
                <a:t>3</a:t>
              </a:r>
              <a:r>
                <a:rPr lang="es-CO" dirty="0"/>
                <a:t>, BiMnO</a:t>
              </a:r>
              <a:r>
                <a:rPr lang="es-CO" baseline="-25000" dirty="0"/>
                <a:t>3</a:t>
              </a:r>
              <a:r>
                <a:rPr lang="es-CO" dirty="0"/>
                <a:t>, TbMnO</a:t>
              </a:r>
              <a:r>
                <a:rPr lang="es-CO" baseline="-25000" dirty="0"/>
                <a:t>3</a:t>
              </a:r>
              <a:r>
                <a:rPr lang="es-CO" dirty="0"/>
                <a:t>, </a:t>
              </a:r>
              <a:r>
                <a:rPr lang="es-CO" dirty="0" err="1"/>
                <a:t>others</a:t>
              </a:r>
              <a:r>
                <a:rPr lang="es-CO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dirty="0"/>
                <a:t>LuFe</a:t>
              </a:r>
              <a:r>
                <a:rPr lang="es-CO" baseline="-25000" dirty="0"/>
                <a:t>2</a:t>
              </a:r>
              <a:r>
                <a:rPr lang="es-CO" dirty="0"/>
                <a:t>O</a:t>
              </a:r>
              <a:r>
                <a:rPr lang="es-CO" baseline="-250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23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6" grpId="0"/>
      <p:bldP spid="14" grpId="0"/>
      <p:bldP spid="15" grpId="0"/>
      <p:bldP spid="16" grpId="0"/>
      <p:bldP spid="12" grpId="0" animBg="1"/>
      <p:bldP spid="20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DB7F04F-C52C-D395-A042-2F8D300AA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10" b="9330"/>
          <a:stretch>
            <a:fillRect/>
          </a:stretch>
        </p:blipFill>
        <p:spPr>
          <a:xfrm>
            <a:off x="1798082" y="4204687"/>
            <a:ext cx="5547835" cy="21802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2D </a:t>
            </a:r>
            <a:r>
              <a:rPr lang="es-CO" sz="4000" b="1" dirty="0" err="1">
                <a:solidFill>
                  <a:schemeClr val="accent1"/>
                </a:solidFill>
              </a:rPr>
              <a:t>ferroics</a:t>
            </a:r>
            <a:r>
              <a:rPr lang="es-CO" sz="4000" b="1" dirty="0">
                <a:solidFill>
                  <a:schemeClr val="accent1"/>
                </a:solidFill>
              </a:rPr>
              <a:t>/</a:t>
            </a:r>
            <a:r>
              <a:rPr lang="es-CO" sz="4000" b="1" dirty="0" err="1">
                <a:solidFill>
                  <a:schemeClr val="accent1"/>
                </a:solidFill>
              </a:rPr>
              <a:t>multiferroics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B4903C-F88C-4B72-B471-1D77CC925F51}"/>
              </a:ext>
            </a:extLst>
          </p:cNvPr>
          <p:cNvSpPr txBox="1"/>
          <p:nvPr/>
        </p:nvSpPr>
        <p:spPr>
          <a:xfrm>
            <a:off x="238048" y="1495323"/>
            <a:ext cx="2890345" cy="36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Miniaturization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devices</a:t>
            </a:r>
            <a:endParaRPr lang="es-CO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5D7247-2536-4D89-8DA4-A67628E94CCF}"/>
              </a:ext>
            </a:extLst>
          </p:cNvPr>
          <p:cNvSpPr txBox="1"/>
          <p:nvPr/>
        </p:nvSpPr>
        <p:spPr>
          <a:xfrm>
            <a:off x="3621976" y="1538072"/>
            <a:ext cx="538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3D </a:t>
            </a:r>
            <a:r>
              <a:rPr lang="es-CO" dirty="0" err="1"/>
              <a:t>ferroics</a:t>
            </a:r>
            <a:r>
              <a:rPr lang="es-CO" dirty="0"/>
              <a:t>/</a:t>
            </a:r>
            <a:r>
              <a:rPr lang="es-CO" dirty="0" err="1"/>
              <a:t>multiferroics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</a:t>
            </a:r>
            <a:r>
              <a:rPr lang="es-CO" dirty="0" err="1">
                <a:sym typeface="Wingdings" panose="05000000000000000000" pitchFamily="2" charset="2"/>
              </a:rPr>
              <a:t>depolarization</a:t>
            </a:r>
            <a:r>
              <a:rPr lang="es-CO" dirty="0">
                <a:sym typeface="Wingdings" panose="05000000000000000000" pitchFamily="2" charset="2"/>
              </a:rPr>
              <a:t> at </a:t>
            </a:r>
            <a:r>
              <a:rPr lang="es-CO" dirty="0" err="1">
                <a:sym typeface="Wingdings" panose="05000000000000000000" pitchFamily="2" charset="2"/>
              </a:rPr>
              <a:t>nanoscale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A687FD-482E-490C-986F-02BAD5D20057}"/>
              </a:ext>
            </a:extLst>
          </p:cNvPr>
          <p:cNvSpPr txBox="1"/>
          <p:nvPr/>
        </p:nvSpPr>
        <p:spPr>
          <a:xfrm>
            <a:off x="79332" y="2207227"/>
            <a:ext cx="24740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2D </a:t>
            </a:r>
            <a:r>
              <a:rPr lang="es-CO" dirty="0" err="1"/>
              <a:t>ferroics</a:t>
            </a:r>
            <a:r>
              <a:rPr lang="es-CO" dirty="0"/>
              <a:t>/</a:t>
            </a:r>
            <a:r>
              <a:rPr lang="es-CO" dirty="0" err="1"/>
              <a:t>multiferroics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4712F5-04F8-4D38-8E65-667D9B99DF1A}"/>
              </a:ext>
            </a:extLst>
          </p:cNvPr>
          <p:cNvSpPr txBox="1"/>
          <p:nvPr/>
        </p:nvSpPr>
        <p:spPr>
          <a:xfrm>
            <a:off x="23452" y="2700474"/>
            <a:ext cx="289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/>
              <a:t>intrinsic</a:t>
            </a:r>
            <a:r>
              <a:rPr lang="es-CO" dirty="0"/>
              <a:t> 2D </a:t>
            </a:r>
            <a:r>
              <a:rPr lang="es-CO" dirty="0" err="1"/>
              <a:t>crystal</a:t>
            </a:r>
            <a:r>
              <a:rPr lang="es-CO" dirty="0"/>
              <a:t> </a:t>
            </a:r>
            <a:r>
              <a:rPr lang="es-CO" dirty="0" err="1"/>
              <a:t>structure</a:t>
            </a:r>
            <a:r>
              <a:rPr lang="es-CO" dirty="0"/>
              <a:t>: </a:t>
            </a:r>
            <a:r>
              <a:rPr lang="es-CO" dirty="0" err="1"/>
              <a:t>bulk</a:t>
            </a:r>
            <a:r>
              <a:rPr lang="es-CO" dirty="0"/>
              <a:t> &amp; </a:t>
            </a:r>
            <a:r>
              <a:rPr lang="es-CO" dirty="0" err="1"/>
              <a:t>nanolayer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60FA9C-E563-445D-AE44-72B8835FA591}"/>
              </a:ext>
            </a:extLst>
          </p:cNvPr>
          <p:cNvSpPr txBox="1"/>
          <p:nvPr/>
        </p:nvSpPr>
        <p:spPr>
          <a:xfrm>
            <a:off x="3159923" y="2242034"/>
            <a:ext cx="5090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ym typeface="Wingdings" panose="05000000000000000000" pitchFamily="2" charset="2"/>
              </a:rPr>
              <a:t>more </a:t>
            </a:r>
            <a:r>
              <a:rPr lang="es-CO" dirty="0" err="1">
                <a:sym typeface="Wingdings" panose="05000000000000000000" pitchFamily="2" charset="2"/>
              </a:rPr>
              <a:t>robust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to</a:t>
            </a:r>
            <a:r>
              <a:rPr lang="es-CO" dirty="0">
                <a:sym typeface="Wingdings" panose="05000000000000000000" pitchFamily="2" charset="2"/>
              </a:rPr>
              <a:t> quantum </a:t>
            </a:r>
            <a:r>
              <a:rPr lang="es-CO" dirty="0" err="1">
                <a:sym typeface="Wingdings" panose="05000000000000000000" pitchFamily="2" charset="2"/>
              </a:rPr>
              <a:t>confinement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effects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CD1D32-1CBD-454B-8E0D-784AA7241056}"/>
              </a:ext>
            </a:extLst>
          </p:cNvPr>
          <p:cNvSpPr txBox="1"/>
          <p:nvPr/>
        </p:nvSpPr>
        <p:spPr>
          <a:xfrm>
            <a:off x="3159923" y="2700474"/>
            <a:ext cx="5492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>
                <a:sym typeface="Wingdings" panose="05000000000000000000" pitchFamily="2" charset="2"/>
              </a:rPr>
              <a:t>Less</a:t>
            </a:r>
            <a:r>
              <a:rPr lang="es-CO" dirty="0">
                <a:sym typeface="Wingdings" panose="05000000000000000000" pitchFamily="2" charset="2"/>
              </a:rPr>
              <a:t> susceptible </a:t>
            </a:r>
            <a:r>
              <a:rPr lang="es-CO" dirty="0" err="1">
                <a:sym typeface="Wingdings" panose="05000000000000000000" pitchFamily="2" charset="2"/>
              </a:rPr>
              <a:t>to</a:t>
            </a:r>
            <a:r>
              <a:rPr lang="es-CO" dirty="0">
                <a:sym typeface="Wingdings" panose="05000000000000000000" pitchFamily="2" charset="2"/>
              </a:rPr>
              <a:t> interfacial </a:t>
            </a:r>
            <a:r>
              <a:rPr lang="es-CO" dirty="0" err="1">
                <a:sym typeface="Wingdings" panose="05000000000000000000" pitchFamily="2" charset="2"/>
              </a:rPr>
              <a:t>defects</a:t>
            </a:r>
            <a:r>
              <a:rPr lang="es-CO" dirty="0">
                <a:sym typeface="Wingdings" panose="05000000000000000000" pitchFamily="2" charset="2"/>
              </a:rPr>
              <a:t>/</a:t>
            </a:r>
            <a:r>
              <a:rPr lang="es-CO" dirty="0" err="1">
                <a:sym typeface="Wingdings" panose="05000000000000000000" pitchFamily="2" charset="2"/>
              </a:rPr>
              <a:t>chemical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discontinuities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when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integrated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into</a:t>
            </a:r>
            <a:r>
              <a:rPr lang="es-CO" dirty="0">
                <a:sym typeface="Wingdings" panose="05000000000000000000" pitchFamily="2" charset="2"/>
              </a:rPr>
              <a:t> semiconductor </a:t>
            </a:r>
            <a:r>
              <a:rPr lang="es-CO" dirty="0" err="1">
                <a:sym typeface="Wingdings" panose="05000000000000000000" pitchFamily="2" charset="2"/>
              </a:rPr>
              <a:t>industry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devices</a:t>
            </a:r>
            <a:endParaRPr lang="es-CO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3D8FD17-55B1-4424-9D10-1E2258236861}"/>
              </a:ext>
            </a:extLst>
          </p:cNvPr>
          <p:cNvSpPr/>
          <p:nvPr/>
        </p:nvSpPr>
        <p:spPr>
          <a:xfrm>
            <a:off x="3159923" y="1590549"/>
            <a:ext cx="413594" cy="24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5B62A8AA-D289-4AD0-A3F5-F8A07D23DD49}"/>
              </a:ext>
            </a:extLst>
          </p:cNvPr>
          <p:cNvSpPr/>
          <p:nvPr/>
        </p:nvSpPr>
        <p:spPr>
          <a:xfrm rot="5400000">
            <a:off x="1311202" y="1891040"/>
            <a:ext cx="287598" cy="24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4CE422FD-033E-4727-80AE-3974605AEA65}"/>
              </a:ext>
            </a:extLst>
          </p:cNvPr>
          <p:cNvSpPr/>
          <p:nvPr/>
        </p:nvSpPr>
        <p:spPr>
          <a:xfrm>
            <a:off x="2649836" y="2287456"/>
            <a:ext cx="413594" cy="24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105FE4-51F6-4DF6-8D79-A905D9CF7769}"/>
              </a:ext>
            </a:extLst>
          </p:cNvPr>
          <p:cNvSpPr txBox="1"/>
          <p:nvPr/>
        </p:nvSpPr>
        <p:spPr>
          <a:xfrm>
            <a:off x="0" y="6594097"/>
            <a:ext cx="6058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Wang et al., Nat. Materials 22 (2023) 542.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15C553F-BF7A-4CA3-812D-0AE6387315EE}"/>
              </a:ext>
            </a:extLst>
          </p:cNvPr>
          <p:cNvSpPr txBox="1"/>
          <p:nvPr/>
        </p:nvSpPr>
        <p:spPr>
          <a:xfrm>
            <a:off x="3143829" y="3613412"/>
            <a:ext cx="5492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ym typeface="Wingdings" panose="05000000000000000000" pitchFamily="2" charset="2"/>
              </a:rPr>
              <a:t>Fundamental </a:t>
            </a:r>
            <a:r>
              <a:rPr lang="es-CO" dirty="0" err="1">
                <a:sym typeface="Wingdings" panose="05000000000000000000" pitchFamily="2" charset="2"/>
              </a:rPr>
              <a:t>understanding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of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long-range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order</a:t>
            </a:r>
            <a:r>
              <a:rPr lang="es-CO" dirty="0">
                <a:sym typeface="Wingdings" panose="05000000000000000000" pitchFamily="2" charset="2"/>
              </a:rPr>
              <a:t> in </a:t>
            </a:r>
            <a:r>
              <a:rPr lang="es-CO" dirty="0" err="1">
                <a:sym typeface="Wingdings" panose="05000000000000000000" pitchFamily="2" charset="2"/>
              </a:rPr>
              <a:t>low</a:t>
            </a:r>
            <a:r>
              <a:rPr lang="es-CO" dirty="0">
                <a:sym typeface="Wingdings" panose="05000000000000000000" pitchFamily="2" charset="2"/>
              </a:rPr>
              <a:t>-dimensional </a:t>
            </a:r>
            <a:r>
              <a:rPr lang="es-CO" dirty="0" err="1">
                <a:sym typeface="Wingdings" panose="05000000000000000000" pitchFamily="2" charset="2"/>
              </a:rPr>
              <a:t>systems</a:t>
            </a:r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6F7B24-120A-4036-A150-51F8D6D83813}"/>
              </a:ext>
            </a:extLst>
          </p:cNvPr>
          <p:cNvSpPr/>
          <p:nvPr/>
        </p:nvSpPr>
        <p:spPr>
          <a:xfrm>
            <a:off x="1914634" y="5629455"/>
            <a:ext cx="5400287" cy="194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B086414-4966-0145-4F3E-7951551B417A}"/>
              </a:ext>
            </a:extLst>
          </p:cNvPr>
          <p:cNvSpPr txBox="1"/>
          <p:nvPr/>
        </p:nvSpPr>
        <p:spPr>
          <a:xfrm>
            <a:off x="3719593" y="6360358"/>
            <a:ext cx="50418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 Room temperature multiferroicity in a transition metal dichalcogenide, </a:t>
            </a:r>
            <a:r>
              <a:rPr lang="en-US" sz="13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6BDD55-D822-6287-FCE3-2A1F56DBDBBB}"/>
              </a:ext>
            </a:extLst>
          </p:cNvPr>
          <p:cNvSpPr txBox="1"/>
          <p:nvPr/>
        </p:nvSpPr>
        <p:spPr>
          <a:xfrm rot="16200000">
            <a:off x="320559" y="5110938"/>
            <a:ext cx="185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</a:rPr>
              <a:t>2D-Multiferroics</a:t>
            </a:r>
          </a:p>
        </p:txBody>
      </p:sp>
      <p:sp>
        <p:nvSpPr>
          <p:cNvPr id="21" name="Abrir llave 20">
            <a:extLst>
              <a:ext uri="{FF2B5EF4-FFF2-40B4-BE49-F238E27FC236}">
                <a16:creationId xmlns:a16="http://schemas.microsoft.com/office/drawing/2014/main" id="{6C5E81BE-07E3-627D-EBDC-9183DEC24354}"/>
              </a:ext>
            </a:extLst>
          </p:cNvPr>
          <p:cNvSpPr/>
          <p:nvPr/>
        </p:nvSpPr>
        <p:spPr>
          <a:xfrm>
            <a:off x="1534464" y="4114799"/>
            <a:ext cx="231414" cy="233249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6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/>
      <p:bldP spid="12" grpId="0"/>
      <p:bldP spid="13" grpId="0"/>
      <p:bldP spid="11" grpId="0" animBg="1"/>
      <p:bldP spid="15" grpId="0" animBg="1"/>
      <p:bldP spid="16" grpId="0" animBg="1"/>
      <p:bldP spid="19" grpId="0"/>
      <p:bldP spid="14" grpId="0" animBg="1"/>
      <p:bldP spid="20" grpId="0"/>
      <p:bldP spid="7" grpId="0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EE02A7-B844-4C3E-BC06-4A31B8E421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5" b="2527"/>
          <a:stretch/>
        </p:blipFill>
        <p:spPr>
          <a:xfrm>
            <a:off x="48863" y="1915158"/>
            <a:ext cx="2167453" cy="22303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C0C591C-A0C4-46F6-B7D7-44D7511BE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414" y="2496052"/>
            <a:ext cx="2518299" cy="40030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56D7C33-91FC-43A0-BC2D-D84289EAA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2" y="4570752"/>
            <a:ext cx="2267067" cy="224801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5763521-F700-4F2F-9018-9F383C30C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685" y="1997669"/>
            <a:ext cx="2329310" cy="195971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4B5D2B8-866B-4DC3-A00E-2596CDA7D40E}"/>
              </a:ext>
            </a:extLst>
          </p:cNvPr>
          <p:cNvSpPr txBox="1"/>
          <p:nvPr/>
        </p:nvSpPr>
        <p:spPr>
          <a:xfrm>
            <a:off x="3175696" y="3237137"/>
            <a:ext cx="14940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2015, 137, 2622−2627</a:t>
            </a:r>
            <a:endParaRPr lang="es-C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E729B52-48B6-46A6-B749-105052936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45" y="4644730"/>
            <a:ext cx="2391211" cy="195971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7384791-44E2-477A-8D75-6CB13B42D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657" y="4925014"/>
            <a:ext cx="2291839" cy="172455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84DFC4C-F5AE-4B20-9AE9-0A973EB2D193}"/>
              </a:ext>
            </a:extLst>
          </p:cNvPr>
          <p:cNvSpPr txBox="1"/>
          <p:nvPr/>
        </p:nvSpPr>
        <p:spPr>
          <a:xfrm>
            <a:off x="5954737" y="56091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Nanotech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(2018) 289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6E116FC5-2D63-42E7-8EC7-A93B402CCB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492" y="2127118"/>
            <a:ext cx="2268851" cy="183477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D1EF682-8746-42F2-AD5D-26AA46505AD4}"/>
              </a:ext>
            </a:extLst>
          </p:cNvPr>
          <p:cNvSpPr txBox="1"/>
          <p:nvPr/>
        </p:nvSpPr>
        <p:spPr>
          <a:xfrm>
            <a:off x="5820353" y="30093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(2020) 2034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5FC8464-0FC4-460D-8FEF-1036C3AA04D1}"/>
              </a:ext>
            </a:extLst>
          </p:cNvPr>
          <p:cNvSpPr/>
          <p:nvPr/>
        </p:nvSpPr>
        <p:spPr>
          <a:xfrm>
            <a:off x="38952" y="1852468"/>
            <a:ext cx="9066095" cy="502510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BB488B-A455-4AD5-87B7-06F1081F30D3}"/>
              </a:ext>
            </a:extLst>
          </p:cNvPr>
          <p:cNvSpPr txBox="1"/>
          <p:nvPr/>
        </p:nvSpPr>
        <p:spPr>
          <a:xfrm>
            <a:off x="286164" y="1418845"/>
            <a:ext cx="13211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6C20B7-C857-4DC7-9FE8-E8C4373AD6F1}"/>
              </a:ext>
            </a:extLst>
          </p:cNvPr>
          <p:cNvSpPr txBox="1"/>
          <p:nvPr/>
        </p:nvSpPr>
        <p:spPr>
          <a:xfrm>
            <a:off x="7149023" y="1384108"/>
            <a:ext cx="17683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V-</a:t>
            </a:r>
            <a:r>
              <a:rPr lang="es-CO" dirty="0" err="1"/>
              <a:t>doped</a:t>
            </a:r>
            <a:r>
              <a:rPr lang="es-CO" dirty="0"/>
              <a:t> 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5A0409-8F93-482E-829F-898052DCD5F3}"/>
              </a:ext>
            </a:extLst>
          </p:cNvPr>
          <p:cNvSpPr txBox="1"/>
          <p:nvPr/>
        </p:nvSpPr>
        <p:spPr>
          <a:xfrm>
            <a:off x="5092776" y="4035769"/>
            <a:ext cx="14060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1T-VSe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EEF10E0-F619-40DC-80DB-666BD4DB3ECE}"/>
              </a:ext>
            </a:extLst>
          </p:cNvPr>
          <p:cNvSpPr txBox="1"/>
          <p:nvPr/>
        </p:nvSpPr>
        <p:spPr>
          <a:xfrm>
            <a:off x="4826370" y="1385240"/>
            <a:ext cx="19550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Fe-</a:t>
            </a:r>
            <a:r>
              <a:rPr lang="es-CO" dirty="0" err="1"/>
              <a:t>doped</a:t>
            </a:r>
            <a:r>
              <a:rPr lang="es-CO" dirty="0"/>
              <a:t> 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059EF5E-921B-4B3A-8893-2B961284A114}"/>
              </a:ext>
            </a:extLst>
          </p:cNvPr>
          <p:cNvSpPr txBox="1"/>
          <p:nvPr/>
        </p:nvSpPr>
        <p:spPr>
          <a:xfrm>
            <a:off x="2521642" y="1417888"/>
            <a:ext cx="20044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AAD02B5-DE59-4015-BEFF-293E99D7E3BE}"/>
              </a:ext>
            </a:extLst>
          </p:cNvPr>
          <p:cNvSpPr txBox="1"/>
          <p:nvPr/>
        </p:nvSpPr>
        <p:spPr>
          <a:xfrm>
            <a:off x="2697317" y="4047520"/>
            <a:ext cx="19664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A7AC9DD-EDCE-4423-9BFC-AD207DEF2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3075" y="4806164"/>
            <a:ext cx="3467278" cy="19622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3EE8AF2-BF14-4603-A148-D6FD01CD1D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99" y="4595571"/>
            <a:ext cx="2167454" cy="179928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EA8483F-FE0A-4DE0-98DB-ED2792DF1AF4}"/>
              </a:ext>
            </a:extLst>
          </p:cNvPr>
          <p:cNvSpPr txBox="1"/>
          <p:nvPr/>
        </p:nvSpPr>
        <p:spPr>
          <a:xfrm>
            <a:off x="838895" y="6414709"/>
            <a:ext cx="1061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110, 247201 (2013)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E846922-B497-4B62-B7A5-759934ECD390}"/>
              </a:ext>
            </a:extLst>
          </p:cNvPr>
          <p:cNvSpPr txBox="1"/>
          <p:nvPr/>
        </p:nvSpPr>
        <p:spPr>
          <a:xfrm>
            <a:off x="3460461" y="4429286"/>
            <a:ext cx="1010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Nanoscale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(2017) 4898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B7BC0A-3029-4F83-85C2-FE1B7F12BE43}"/>
              </a:ext>
            </a:extLst>
          </p:cNvPr>
          <p:cNvSpPr txBox="1"/>
          <p:nvPr/>
        </p:nvSpPr>
        <p:spPr>
          <a:xfrm>
            <a:off x="456747" y="4297275"/>
            <a:ext cx="18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@RT, </a:t>
            </a:r>
            <a:r>
              <a:rPr lang="es-CO" dirty="0" err="1"/>
              <a:t>proton</a:t>
            </a:r>
            <a:r>
              <a:rPr lang="es-CO" dirty="0"/>
              <a:t> </a:t>
            </a:r>
            <a:r>
              <a:rPr lang="es-CO" dirty="0" err="1"/>
              <a:t>irr</a:t>
            </a:r>
            <a:r>
              <a:rPr lang="es-CO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80A9462-9BB7-46D5-9DC7-567288572818}"/>
              </a:ext>
            </a:extLst>
          </p:cNvPr>
          <p:cNvSpPr txBox="1"/>
          <p:nvPr/>
        </p:nvSpPr>
        <p:spPr>
          <a:xfrm>
            <a:off x="256510" y="2577688"/>
            <a:ext cx="174020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Grain</a:t>
            </a:r>
            <a:r>
              <a:rPr lang="es-CO" dirty="0"/>
              <a:t> </a:t>
            </a:r>
            <a:r>
              <a:rPr lang="es-CO" dirty="0" err="1"/>
              <a:t>boundary</a:t>
            </a:r>
            <a:r>
              <a:rPr lang="es-CO" dirty="0"/>
              <a:t> </a:t>
            </a:r>
            <a:r>
              <a:rPr lang="es-CO" dirty="0" err="1"/>
              <a:t>zig-zag</a:t>
            </a:r>
            <a:r>
              <a:rPr lang="es-CO" dirty="0"/>
              <a:t> </a:t>
            </a:r>
            <a:r>
              <a:rPr lang="es-CO" dirty="0" err="1"/>
              <a:t>edges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AEAF2A2-6D9B-4C95-9590-E556978D1950}"/>
              </a:ext>
            </a:extLst>
          </p:cNvPr>
          <p:cNvSpPr txBox="1"/>
          <p:nvPr/>
        </p:nvSpPr>
        <p:spPr>
          <a:xfrm>
            <a:off x="332146" y="1957369"/>
            <a:ext cx="1412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101, 123105 (2012).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611CA9E-0ABD-485A-A039-AB9A7FE06B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6331" y="1847608"/>
            <a:ext cx="2867395" cy="214364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F824D22D-9BA7-4EFC-9F84-E2262402836B}"/>
              </a:ext>
            </a:extLst>
          </p:cNvPr>
          <p:cNvSpPr txBox="1"/>
          <p:nvPr/>
        </p:nvSpPr>
        <p:spPr>
          <a:xfrm>
            <a:off x="6601939" y="2028081"/>
            <a:ext cx="2633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34 (2022) 2106551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F4ED1EB-563B-41CF-BF48-658F4F0E6F16}"/>
              </a:ext>
            </a:extLst>
          </p:cNvPr>
          <p:cNvSpPr txBox="1"/>
          <p:nvPr/>
        </p:nvSpPr>
        <p:spPr>
          <a:xfrm>
            <a:off x="7299250" y="6460875"/>
            <a:ext cx="170070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M-</a:t>
            </a:r>
            <a:r>
              <a:rPr lang="es-CO" sz="1600" dirty="0" err="1"/>
              <a:t>dangling</a:t>
            </a:r>
            <a:r>
              <a:rPr lang="es-CO" sz="1600" dirty="0"/>
              <a:t> </a:t>
            </a:r>
            <a:r>
              <a:rPr lang="es-CO" sz="1600" dirty="0" err="1"/>
              <a:t>bonds</a:t>
            </a:r>
            <a:endParaRPr lang="es-CO" sz="16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112D0CE-1C2A-49A5-9FCD-8A358549DA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21200" y="2316565"/>
            <a:ext cx="1368489" cy="41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39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25D0C-DD67-8E6A-05CE-72325A02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291B9A-9CB1-378B-1EE1-4447B2DF2783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5A9BD89-4E64-F357-E061-5A2BEE3A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2C2C6-2E89-DFC0-1951-889B24846E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B280E431-616F-46D8-EABB-F125A7C96D9D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16A71E-5E48-E81E-9883-1FE3708BE1F4}"/>
              </a:ext>
            </a:extLst>
          </p:cNvPr>
          <p:cNvSpPr txBox="1"/>
          <p:nvPr/>
        </p:nvSpPr>
        <p:spPr>
          <a:xfrm>
            <a:off x="353883" y="1421059"/>
            <a:ext cx="16752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97D2B7-C75F-3071-7E77-FEFC6EE7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77" y="1863549"/>
            <a:ext cx="1808980" cy="1491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FD4018-DBE2-27E7-544C-F71CCD4BA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3" y="3434200"/>
            <a:ext cx="2130617" cy="34238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65078B-5AFE-6BC1-D76D-5690DCD12721}"/>
              </a:ext>
            </a:extLst>
          </p:cNvPr>
          <p:cNvSpPr txBox="1"/>
          <p:nvPr/>
        </p:nvSpPr>
        <p:spPr>
          <a:xfrm>
            <a:off x="158167" y="3250809"/>
            <a:ext cx="22917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adv. 5 (2019) eaax5080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7834F3-DD23-299F-6E73-50732CF7D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269" y="1793080"/>
            <a:ext cx="2130616" cy="28250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9B985E4-ED1C-A71D-8688-4D247B29FA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6" t="2618" r="9130" b="4351"/>
          <a:stretch/>
        </p:blipFill>
        <p:spPr>
          <a:xfrm>
            <a:off x="5807134" y="1372802"/>
            <a:ext cx="2661952" cy="132044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55F5607-67E4-CFA5-4EBD-1E019250BA38}"/>
              </a:ext>
            </a:extLst>
          </p:cNvPr>
          <p:cNvSpPr txBox="1"/>
          <p:nvPr/>
        </p:nvSpPr>
        <p:spPr>
          <a:xfrm rot="16200000">
            <a:off x="7909412" y="2260387"/>
            <a:ext cx="2242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Khanbareh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TU Delft (2016).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07C2B04-3485-C474-076E-EC9E478E42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656" y="4913938"/>
            <a:ext cx="2369275" cy="19710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8A9083-0E86-EE35-1E34-BCAA0ABE1AEF}"/>
              </a:ext>
            </a:extLst>
          </p:cNvPr>
          <p:cNvSpPr txBox="1"/>
          <p:nvPr/>
        </p:nvSpPr>
        <p:spPr>
          <a:xfrm>
            <a:off x="2693180" y="1410028"/>
            <a:ext cx="218591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bi-trilayer</a:t>
            </a:r>
            <a:r>
              <a:rPr lang="es-CO" dirty="0"/>
              <a:t>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2FF4A97-17A4-8703-BC54-BBAD76462F33}"/>
              </a:ext>
            </a:extLst>
          </p:cNvPr>
          <p:cNvSpPr txBox="1"/>
          <p:nvPr/>
        </p:nvSpPr>
        <p:spPr>
          <a:xfrm>
            <a:off x="6004235" y="1346328"/>
            <a:ext cx="224245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Piezoelectricity</a:t>
            </a:r>
            <a:endParaRPr lang="es-CO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8236233-B539-1232-1336-7C438FB6699B}"/>
              </a:ext>
            </a:extLst>
          </p:cNvPr>
          <p:cNvSpPr txBox="1"/>
          <p:nvPr/>
        </p:nvSpPr>
        <p:spPr>
          <a:xfrm>
            <a:off x="3552121" y="5618869"/>
            <a:ext cx="11865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 (2019) 1775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DACDD78-1568-C11C-C8AC-BA89A6A3B4E0}"/>
              </a:ext>
            </a:extLst>
          </p:cNvPr>
          <p:cNvSpPr txBox="1"/>
          <p:nvPr/>
        </p:nvSpPr>
        <p:spPr>
          <a:xfrm>
            <a:off x="3015349" y="1754516"/>
            <a:ext cx="1534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560 (2018) 336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137ECB0-8CC3-61DD-2D8F-1BD83CBB6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559" y="4741358"/>
            <a:ext cx="1976509" cy="172216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682760F-6D79-6077-5D26-97F4B02587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2232" y="3135643"/>
            <a:ext cx="1959111" cy="153655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3B74680F-7CF9-BFE5-0C90-7E785831C94C}"/>
              </a:ext>
            </a:extLst>
          </p:cNvPr>
          <p:cNvSpPr txBox="1"/>
          <p:nvPr/>
        </p:nvSpPr>
        <p:spPr>
          <a:xfrm>
            <a:off x="7035428" y="2696398"/>
            <a:ext cx="1888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729AAA5-7DDF-0F13-AD6E-BD2839BAC4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9857" y="3139331"/>
            <a:ext cx="1456675" cy="140775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18C21B7-B5F9-DEDF-5249-E3690803AE51}"/>
              </a:ext>
            </a:extLst>
          </p:cNvPr>
          <p:cNvSpPr txBox="1"/>
          <p:nvPr/>
        </p:nvSpPr>
        <p:spPr>
          <a:xfrm>
            <a:off x="5105399" y="2696398"/>
            <a:ext cx="18879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46C68B8E-F2D3-DA71-5152-4C786FD69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8230" y="4841112"/>
            <a:ext cx="1789265" cy="1346292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FF8C885-65E2-B0ED-251E-6C32FE6203B8}"/>
              </a:ext>
            </a:extLst>
          </p:cNvPr>
          <p:cNvSpPr txBox="1"/>
          <p:nvPr/>
        </p:nvSpPr>
        <p:spPr>
          <a:xfrm>
            <a:off x="5331700" y="6591191"/>
            <a:ext cx="1458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514 (2014) 470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FE68FB4-C9E0-0232-4587-FB45FD0D72E6}"/>
              </a:ext>
            </a:extLst>
          </p:cNvPr>
          <p:cNvSpPr txBox="1"/>
          <p:nvPr/>
        </p:nvSpPr>
        <p:spPr>
          <a:xfrm>
            <a:off x="7322813" y="6623405"/>
            <a:ext cx="1976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Energy 52 (2018) 117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EDBD01A-3788-6D1A-6DC7-EED42E063765}"/>
              </a:ext>
            </a:extLst>
          </p:cNvPr>
          <p:cNvSpPr txBox="1"/>
          <p:nvPr/>
        </p:nvSpPr>
        <p:spPr>
          <a:xfrm>
            <a:off x="2661869" y="4675888"/>
            <a:ext cx="22890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1T-MoTe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A55579E-CED9-224A-F4FB-018D768AE895}"/>
              </a:ext>
            </a:extLst>
          </p:cNvPr>
          <p:cNvCxnSpPr>
            <a:cxnSpLocks/>
          </p:cNvCxnSpPr>
          <p:nvPr/>
        </p:nvCxnSpPr>
        <p:spPr>
          <a:xfrm>
            <a:off x="5007425" y="1363420"/>
            <a:ext cx="0" cy="54510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98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157CA65D-2AB4-41B2-BEA8-CA5D7F4EC7EE}"/>
              </a:ext>
            </a:extLst>
          </p:cNvPr>
          <p:cNvSpPr txBox="1"/>
          <p:nvPr/>
        </p:nvSpPr>
        <p:spPr>
          <a:xfrm>
            <a:off x="2661869" y="4675888"/>
            <a:ext cx="228902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1T-MoTe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53E3BA8-1F3B-447E-92C4-B9B64E3F1B11}"/>
              </a:ext>
            </a:extLst>
          </p:cNvPr>
          <p:cNvSpPr txBox="1"/>
          <p:nvPr/>
        </p:nvSpPr>
        <p:spPr>
          <a:xfrm>
            <a:off x="2948997" y="5045220"/>
            <a:ext cx="18689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 (2019) 1775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B6C379C-F217-473F-A590-E2C443D09299}"/>
              </a:ext>
            </a:extLst>
          </p:cNvPr>
          <p:cNvSpPr txBox="1"/>
          <p:nvPr/>
        </p:nvSpPr>
        <p:spPr>
          <a:xfrm>
            <a:off x="5331700" y="6591191"/>
            <a:ext cx="1458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514 (2014) 470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92A891F-BEA6-4D9A-A054-42CA7E968058}"/>
              </a:ext>
            </a:extLst>
          </p:cNvPr>
          <p:cNvSpPr txBox="1"/>
          <p:nvPr/>
        </p:nvSpPr>
        <p:spPr>
          <a:xfrm>
            <a:off x="7322813" y="6623405"/>
            <a:ext cx="1976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Energy 52 (2018) 117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B67DB9-607C-4807-BAD2-25506928C9A2}"/>
              </a:ext>
            </a:extLst>
          </p:cNvPr>
          <p:cNvSpPr txBox="1"/>
          <p:nvPr/>
        </p:nvSpPr>
        <p:spPr>
          <a:xfrm>
            <a:off x="353883" y="1421059"/>
            <a:ext cx="16752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0475E0-8F10-4E60-837C-C403D3066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77" y="1863549"/>
            <a:ext cx="1808980" cy="1491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ED76C9-C718-4393-A0A2-102B06CF8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3" y="3434200"/>
            <a:ext cx="2130617" cy="3423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CE71B30-4091-44CD-9553-8BD0B74E3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269" y="1793080"/>
            <a:ext cx="2130616" cy="28250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A504D36-3F1D-43F3-9C6C-CD564095EB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6" t="2618" r="9130" b="4351"/>
          <a:stretch/>
        </p:blipFill>
        <p:spPr>
          <a:xfrm>
            <a:off x="5807134" y="1372802"/>
            <a:ext cx="2661952" cy="132044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A9AB99F-B61D-411D-9590-91F51E0CED93}"/>
              </a:ext>
            </a:extLst>
          </p:cNvPr>
          <p:cNvSpPr txBox="1"/>
          <p:nvPr/>
        </p:nvSpPr>
        <p:spPr>
          <a:xfrm rot="16200000">
            <a:off x="7909412" y="2260387"/>
            <a:ext cx="2242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Khanbareh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TU Delft (2016).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C9D0BA0-EF7F-4998-87F9-798A15193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656" y="4913938"/>
            <a:ext cx="2369275" cy="19710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C5D1C63-7EE3-4C7B-8E7A-0EB848E8B01B}"/>
              </a:ext>
            </a:extLst>
          </p:cNvPr>
          <p:cNvSpPr txBox="1"/>
          <p:nvPr/>
        </p:nvSpPr>
        <p:spPr>
          <a:xfrm>
            <a:off x="2693180" y="1410028"/>
            <a:ext cx="218591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bi-trilayer</a:t>
            </a:r>
            <a:r>
              <a:rPr lang="es-CO" dirty="0"/>
              <a:t>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52D9390-716B-4B7B-9522-EE444F4EB19B}"/>
              </a:ext>
            </a:extLst>
          </p:cNvPr>
          <p:cNvSpPr txBox="1"/>
          <p:nvPr/>
        </p:nvSpPr>
        <p:spPr>
          <a:xfrm>
            <a:off x="6004235" y="1346328"/>
            <a:ext cx="224245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Piezoelectricity</a:t>
            </a:r>
            <a:endParaRPr lang="es-CO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F0CF2D42-F4A7-41E2-8B0C-8B55B4397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8559" y="4741358"/>
            <a:ext cx="1976509" cy="172216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964489E-074E-4013-9243-C0D54F81C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2232" y="3135643"/>
            <a:ext cx="1959111" cy="153655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339CB93-55E5-43AE-891E-08B52C4296EA}"/>
              </a:ext>
            </a:extLst>
          </p:cNvPr>
          <p:cNvSpPr txBox="1"/>
          <p:nvPr/>
        </p:nvSpPr>
        <p:spPr>
          <a:xfrm>
            <a:off x="7035428" y="2696398"/>
            <a:ext cx="1888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FC667F3-5C4F-4A84-8276-CD8269149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9857" y="3139331"/>
            <a:ext cx="1456675" cy="140775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F83AF3C-C480-4900-8927-C7D7A5260F4F}"/>
              </a:ext>
            </a:extLst>
          </p:cNvPr>
          <p:cNvSpPr txBox="1"/>
          <p:nvPr/>
        </p:nvSpPr>
        <p:spPr>
          <a:xfrm>
            <a:off x="5105399" y="2696398"/>
            <a:ext cx="18879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54F8346-4F46-4931-84D0-77F3F1DDD1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8230" y="4841112"/>
            <a:ext cx="1789265" cy="1346292"/>
          </a:xfrm>
          <a:prstGeom prst="rect">
            <a:avLst/>
          </a:prstGeom>
        </p:spPr>
      </p:pic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4ACB8D06-7E0B-4A5F-AE23-03F20361E775}"/>
              </a:ext>
            </a:extLst>
          </p:cNvPr>
          <p:cNvCxnSpPr>
            <a:cxnSpLocks/>
          </p:cNvCxnSpPr>
          <p:nvPr/>
        </p:nvCxnSpPr>
        <p:spPr>
          <a:xfrm>
            <a:off x="5007425" y="1363420"/>
            <a:ext cx="0" cy="545103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1D4D2A-3DD2-4EA9-A7E0-B1D523F66588}"/>
              </a:ext>
            </a:extLst>
          </p:cNvPr>
          <p:cNvSpPr/>
          <p:nvPr/>
        </p:nvSpPr>
        <p:spPr>
          <a:xfrm>
            <a:off x="-4592" y="1812018"/>
            <a:ext cx="4973955" cy="509821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9F95F1D-FFF0-4548-A578-A8EAF6E07BF0}"/>
              </a:ext>
            </a:extLst>
          </p:cNvPr>
          <p:cNvSpPr/>
          <p:nvPr/>
        </p:nvSpPr>
        <p:spPr>
          <a:xfrm>
            <a:off x="5072741" y="3109760"/>
            <a:ext cx="4226580" cy="377525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F8157FC-4FA0-4D2A-B8F1-6A13E48C9F2A}"/>
              </a:ext>
            </a:extLst>
          </p:cNvPr>
          <p:cNvSpPr txBox="1"/>
          <p:nvPr/>
        </p:nvSpPr>
        <p:spPr>
          <a:xfrm>
            <a:off x="3015349" y="1754516"/>
            <a:ext cx="1534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560 (2018) 336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521BF2-47C9-4C9A-A994-9EA0C528D774}"/>
              </a:ext>
            </a:extLst>
          </p:cNvPr>
          <p:cNvSpPr txBox="1"/>
          <p:nvPr/>
        </p:nvSpPr>
        <p:spPr>
          <a:xfrm>
            <a:off x="230496" y="1754516"/>
            <a:ext cx="22917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adv. 5 (2019) eaax5080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51F9A3-D3E1-4FC8-8D9A-6F854DD088B7}"/>
              </a:ext>
            </a:extLst>
          </p:cNvPr>
          <p:cNvSpPr txBox="1"/>
          <p:nvPr/>
        </p:nvSpPr>
        <p:spPr>
          <a:xfrm>
            <a:off x="5855055" y="3549187"/>
            <a:ext cx="26619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Broken</a:t>
            </a:r>
            <a:r>
              <a:rPr lang="es-CO" dirty="0"/>
              <a:t> </a:t>
            </a:r>
            <a:r>
              <a:rPr lang="es-CO" dirty="0" err="1"/>
              <a:t>centrosymmetry</a:t>
            </a:r>
            <a:r>
              <a:rPr lang="es-CO" dirty="0"/>
              <a:t> in 2H -  </a:t>
            </a:r>
            <a:r>
              <a:rPr lang="es-CO" dirty="0" err="1"/>
              <a:t>odd</a:t>
            </a:r>
            <a:r>
              <a:rPr lang="es-CO" dirty="0"/>
              <a:t> #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layers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CB808F-0DF3-4AE7-B4D3-D3F8EF72A1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2050" y="4319521"/>
            <a:ext cx="3797495" cy="1873346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066B2AC7-CC67-47EA-8D08-2081D67D3639}"/>
              </a:ext>
            </a:extLst>
          </p:cNvPr>
          <p:cNvSpPr txBox="1"/>
          <p:nvPr/>
        </p:nvSpPr>
        <p:spPr>
          <a:xfrm>
            <a:off x="6866943" y="6100629"/>
            <a:ext cx="28882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Light: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(2016) 5, e16131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92CC757-2083-48E0-BC60-6A4F8F7507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4805" y="2349583"/>
            <a:ext cx="2395160" cy="183814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C6E495C-AF6E-401C-A89E-7E755FD0D6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411" y="4559864"/>
            <a:ext cx="3401947" cy="20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Multiferroicity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</a:p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strategy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imported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from</a:t>
            </a:r>
            <a:r>
              <a:rPr lang="es-CO" sz="4000" b="1" dirty="0">
                <a:solidFill>
                  <a:schemeClr val="accent1"/>
                </a:solidFill>
              </a:rPr>
              <a:t> 3D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26190A-E931-4A8C-8E65-BFA3B6DFD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74" y="1437357"/>
            <a:ext cx="4205369" cy="9605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B66FAB-3FF3-42C1-87F2-AAF00A4F8AE1}"/>
              </a:ext>
            </a:extLst>
          </p:cNvPr>
          <p:cNvSpPr txBox="1"/>
          <p:nvPr/>
        </p:nvSpPr>
        <p:spPr>
          <a:xfrm>
            <a:off x="386539" y="2410975"/>
            <a:ext cx="4158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Spaldin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&amp;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Fiebig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Science 309 (2005) 391.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7FE106-D5ED-436A-82BC-F8ACD1C1904B}"/>
              </a:ext>
            </a:extLst>
          </p:cNvPr>
          <p:cNvSpPr txBox="1"/>
          <p:nvPr/>
        </p:nvSpPr>
        <p:spPr>
          <a:xfrm>
            <a:off x="559927" y="3130512"/>
            <a:ext cx="3564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Ferroelectric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PbZr</a:t>
            </a:r>
            <a:r>
              <a:rPr lang="en-US" baseline="-25000" dirty="0"/>
              <a:t>1–x</a:t>
            </a:r>
            <a:r>
              <a:rPr lang="en-US" dirty="0"/>
              <a:t>Ti</a:t>
            </a:r>
            <a:r>
              <a:rPr lang="en-US" baseline="-25000" dirty="0"/>
              <a:t>x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(PZT)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947B0DC-47C2-4BEC-8939-D641EC0F84E0}"/>
              </a:ext>
            </a:extLst>
          </p:cNvPr>
          <p:cNvSpPr txBox="1"/>
          <p:nvPr/>
        </p:nvSpPr>
        <p:spPr>
          <a:xfrm>
            <a:off x="559927" y="3543948"/>
            <a:ext cx="4354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Ferromagnet</a:t>
            </a:r>
            <a:r>
              <a:rPr lang="en-US" b="1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Tb</a:t>
            </a:r>
            <a:r>
              <a:rPr lang="en-US" baseline="-25000" dirty="0"/>
              <a:t>1–x</a:t>
            </a:r>
            <a:r>
              <a:rPr lang="en-US" dirty="0"/>
              <a:t>Dy</a:t>
            </a:r>
            <a:r>
              <a:rPr lang="en-US" baseline="-25000" dirty="0"/>
              <a:t>x</a:t>
            </a:r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 (</a:t>
            </a:r>
            <a:r>
              <a:rPr lang="en-US" dirty="0" err="1"/>
              <a:t>Terfenol</a:t>
            </a:r>
            <a:r>
              <a:rPr lang="en-US" dirty="0"/>
              <a:t>-D)</a:t>
            </a:r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D4A646-2CAA-4EBB-84DD-18F51714A965}"/>
              </a:ext>
            </a:extLst>
          </p:cNvPr>
          <p:cNvSpPr txBox="1"/>
          <p:nvPr/>
        </p:nvSpPr>
        <p:spPr>
          <a:xfrm>
            <a:off x="5338755" y="3155651"/>
            <a:ext cx="22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Composites, </a:t>
            </a:r>
            <a:r>
              <a:rPr lang="es-CO" dirty="0" err="1"/>
              <a:t>heterostructures</a:t>
            </a:r>
            <a:endParaRPr lang="es-CO" dirty="0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B8472F2A-72B9-4D07-BE2D-6D228AA0A099}"/>
              </a:ext>
            </a:extLst>
          </p:cNvPr>
          <p:cNvSpPr/>
          <p:nvPr/>
        </p:nvSpPr>
        <p:spPr>
          <a:xfrm>
            <a:off x="4884121" y="3130512"/>
            <a:ext cx="239486" cy="73302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21459-0254-437A-84B4-97379B2EA16B}"/>
              </a:ext>
            </a:extLst>
          </p:cNvPr>
          <p:cNvSpPr txBox="1"/>
          <p:nvPr/>
        </p:nvSpPr>
        <p:spPr>
          <a:xfrm>
            <a:off x="2806777" y="5127082"/>
            <a:ext cx="358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Solid </a:t>
            </a:r>
            <a:r>
              <a:rPr lang="es-CO" sz="2400" dirty="0" err="1"/>
              <a:t>solution</a:t>
            </a:r>
            <a:endParaRPr lang="es-CO" sz="24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F69FF3-37C2-4BBC-AD7C-2C53D37008CD}"/>
              </a:ext>
            </a:extLst>
          </p:cNvPr>
          <p:cNvSpPr txBox="1"/>
          <p:nvPr/>
        </p:nvSpPr>
        <p:spPr>
          <a:xfrm>
            <a:off x="3382242" y="6305564"/>
            <a:ext cx="237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Single </a:t>
            </a:r>
            <a:r>
              <a:rPr lang="es-CO" sz="2400" dirty="0" err="1"/>
              <a:t>crystals</a:t>
            </a:r>
            <a:endParaRPr lang="es-CO" sz="240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6A08305-16E4-4C73-A938-7AB912B68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150" y="1418368"/>
            <a:ext cx="4675343" cy="91639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6305B160-5E3E-4575-869C-267C1C1492CE}"/>
              </a:ext>
            </a:extLst>
          </p:cNvPr>
          <p:cNvSpPr txBox="1"/>
          <p:nvPr/>
        </p:nvSpPr>
        <p:spPr>
          <a:xfrm>
            <a:off x="4664556" y="2410974"/>
            <a:ext cx="4158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Fiebig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J. Phys. D: Appl. Phys. 38 (2005) R123.</a:t>
            </a: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FCD64527-5313-4C83-9AAC-44FE85C118C2}"/>
              </a:ext>
            </a:extLst>
          </p:cNvPr>
          <p:cNvSpPr/>
          <p:nvPr/>
        </p:nvSpPr>
        <p:spPr>
          <a:xfrm>
            <a:off x="4354286" y="5777089"/>
            <a:ext cx="46808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C80D09B1-411F-4DF4-8989-9030BA47BBC5}"/>
                  </a:ext>
                </a:extLst>
              </p:cNvPr>
              <p:cNvSpPr txBox="1"/>
              <p:nvPr/>
            </p:nvSpPr>
            <p:spPr>
              <a:xfrm>
                <a:off x="334115" y="4730040"/>
                <a:ext cx="8971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C80D09B1-411F-4DF4-8989-9030BA47B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15" y="4730040"/>
                <a:ext cx="897105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446B581-A74D-4667-ACA3-B8C07CD8E42B}"/>
                  </a:ext>
                </a:extLst>
              </p:cNvPr>
              <p:cNvSpPr txBox="1"/>
              <p:nvPr/>
            </p:nvSpPr>
            <p:spPr>
              <a:xfrm>
                <a:off x="7639061" y="4718218"/>
                <a:ext cx="8942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446B581-A74D-4667-ACA3-B8C07CD8E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61" y="4718218"/>
                <a:ext cx="89428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ECC76D2-975A-442F-AF12-EA5BEC7DDFB9}"/>
                  </a:ext>
                </a:extLst>
              </p:cNvPr>
              <p:cNvSpPr txBox="1"/>
              <p:nvPr/>
            </p:nvSpPr>
            <p:spPr>
              <a:xfrm>
                <a:off x="2810820" y="4629583"/>
                <a:ext cx="3478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ECC76D2-975A-442F-AF12-EA5BEC7DD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820" y="4629583"/>
                <a:ext cx="347847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adroTexto 33">
            <a:extLst>
              <a:ext uri="{FF2B5EF4-FFF2-40B4-BE49-F238E27FC236}">
                <a16:creationId xmlns:a16="http://schemas.microsoft.com/office/drawing/2014/main" id="{57F2802F-55BD-482E-9D86-A8A3445D2446}"/>
              </a:ext>
            </a:extLst>
          </p:cNvPr>
          <p:cNvSpPr txBox="1"/>
          <p:nvPr/>
        </p:nvSpPr>
        <p:spPr>
          <a:xfrm>
            <a:off x="-246" y="5228656"/>
            <a:ext cx="17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7030A0"/>
                </a:solidFill>
              </a:rPr>
              <a:t>(ferro)</a:t>
            </a:r>
            <a:r>
              <a:rPr lang="es-CO" dirty="0" err="1">
                <a:solidFill>
                  <a:srgbClr val="7030A0"/>
                </a:solidFill>
              </a:rPr>
              <a:t>magnetic</a:t>
            </a:r>
            <a:r>
              <a:rPr lang="es-CO" dirty="0">
                <a:solidFill>
                  <a:srgbClr val="7030A0"/>
                </a:solidFill>
              </a:rPr>
              <a:t> semiconductor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4070046-9FF3-4B46-AA1A-AD354C01E83B}"/>
              </a:ext>
            </a:extLst>
          </p:cNvPr>
          <p:cNvSpPr txBox="1"/>
          <p:nvPr/>
        </p:nvSpPr>
        <p:spPr>
          <a:xfrm>
            <a:off x="7506716" y="5229416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00B050"/>
                </a:solidFill>
              </a:rPr>
              <a:t>Ferroelectric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dirty="0">
                <a:solidFill>
                  <a:srgbClr val="00B050"/>
                </a:solidFill>
              </a:rPr>
              <a:t>semimetal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F6F774B8-9727-412A-AACF-26CEAA3198F9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1231220" y="4966100"/>
            <a:ext cx="1961011" cy="1016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ADE970EC-4D29-45A3-B52C-7CCB178392A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907242" y="4964440"/>
            <a:ext cx="173181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E32C15B-6D94-4799-97AD-64BFD4EFF7D3}"/>
              </a:ext>
            </a:extLst>
          </p:cNvPr>
          <p:cNvSpPr txBox="1"/>
          <p:nvPr/>
        </p:nvSpPr>
        <p:spPr>
          <a:xfrm>
            <a:off x="3268928" y="4079496"/>
            <a:ext cx="249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In </a:t>
            </a:r>
            <a:r>
              <a:rPr lang="es-CO" b="1" dirty="0" err="1"/>
              <a:t>the</a:t>
            </a:r>
            <a:r>
              <a:rPr lang="es-CO" b="1" dirty="0"/>
              <a:t> </a:t>
            </a:r>
            <a:r>
              <a:rPr lang="es-CO" b="1" dirty="0" err="1"/>
              <a:t>TMDs</a:t>
            </a:r>
            <a:r>
              <a:rPr lang="es-CO" b="1" dirty="0"/>
              <a:t>’ </a:t>
            </a:r>
            <a:r>
              <a:rPr lang="es-CO" b="1" dirty="0" err="1"/>
              <a:t>world</a:t>
            </a:r>
            <a:r>
              <a:rPr lang="es-CO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8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7" grpId="0"/>
      <p:bldP spid="13" grpId="0" animBg="1"/>
      <p:bldP spid="14" grpId="0"/>
      <p:bldP spid="24" grpId="0"/>
      <p:bldP spid="29" grpId="0"/>
      <p:bldP spid="27" grpId="0" animBg="1"/>
      <p:bldP spid="31" grpId="0"/>
      <p:bldP spid="32" grpId="0"/>
      <p:bldP spid="33" grpId="0"/>
      <p:bldP spid="34" grpId="0"/>
      <p:bldP spid="36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Single </a:t>
            </a:r>
            <a:r>
              <a:rPr lang="es-CO" sz="4000" b="1" dirty="0" err="1">
                <a:solidFill>
                  <a:schemeClr val="accent1"/>
                </a:solidFill>
              </a:rPr>
              <a:t>crystal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growth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4373C2C-3E97-4B4C-9AEA-5F11F0B83836}"/>
              </a:ext>
            </a:extLst>
          </p:cNvPr>
          <p:cNvGrpSpPr/>
          <p:nvPr/>
        </p:nvGrpSpPr>
        <p:grpSpPr>
          <a:xfrm>
            <a:off x="1324790" y="4032620"/>
            <a:ext cx="2126851" cy="1693109"/>
            <a:chOff x="1376207" y="2670371"/>
            <a:chExt cx="2126851" cy="1693109"/>
          </a:xfrm>
        </p:grpSpPr>
        <p:pic>
          <p:nvPicPr>
            <p:cNvPr id="11" name="Imagen 10" descr="Dibujo animado de un animal&#10;&#10;Descripción generada automáticamente con confianza baja">
              <a:extLst>
                <a:ext uri="{FF2B5EF4-FFF2-40B4-BE49-F238E27FC236}">
                  <a16:creationId xmlns:a16="http://schemas.microsoft.com/office/drawing/2014/main" id="{85E8C22B-9955-4619-B29B-C73BAC88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207" y="2670371"/>
              <a:ext cx="2126851" cy="1650092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C086B79-1CCE-4D12-A86D-0B0D58FB05F6}"/>
                </a:ext>
              </a:extLst>
            </p:cNvPr>
            <p:cNvCxnSpPr>
              <a:cxnSpLocks/>
            </p:cNvCxnSpPr>
            <p:nvPr/>
          </p:nvCxnSpPr>
          <p:spPr>
            <a:xfrm>
              <a:off x="1596887" y="4363480"/>
              <a:ext cx="70899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0EE50B5-6DFF-4EBF-BBF3-C968BDF6E9F6}"/>
                </a:ext>
              </a:extLst>
            </p:cNvPr>
            <p:cNvSpPr txBox="1"/>
            <p:nvPr/>
          </p:nvSpPr>
          <p:spPr>
            <a:xfrm>
              <a:off x="1596887" y="4009945"/>
              <a:ext cx="551513" cy="284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latin typeface="Times" panose="02020603050405020304" pitchFamily="18" charset="0"/>
                  <a:cs typeface="Times" panose="02020603050405020304" pitchFamily="18" charset="0"/>
                </a:rPr>
                <a:t>1 mm</a:t>
              </a:r>
              <a:endParaRPr lang="es-CO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/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Te-</a:t>
                </a:r>
                <a:r>
                  <a:rPr lang="es-MX" sz="2400" dirty="0" err="1">
                    <a:solidFill>
                      <a:schemeClr val="accent1"/>
                    </a:solidFill>
                    <a:cs typeface="Times" panose="02020603050405020304" pitchFamily="18" charset="0"/>
                  </a:rPr>
                  <a:t>doped</a:t>
                </a:r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z="240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WS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single crystals</a:t>
                </a:r>
                <a:endParaRPr lang="es-CO" sz="2400" dirty="0">
                  <a:solidFill>
                    <a:schemeClr val="accent1"/>
                  </a:solidFill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adroTexto 13">
            <a:extLst>
              <a:ext uri="{FF2B5EF4-FFF2-40B4-BE49-F238E27FC236}">
                <a16:creationId xmlns:a16="http://schemas.microsoft.com/office/drawing/2014/main" id="{83B2465C-6A11-472C-8836-69E5B45993DE}"/>
              </a:ext>
            </a:extLst>
          </p:cNvPr>
          <p:cNvSpPr txBox="1"/>
          <p:nvPr/>
        </p:nvSpPr>
        <p:spPr>
          <a:xfrm>
            <a:off x="520938" y="2311258"/>
            <a:ext cx="421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cs typeface="Times" panose="02020603050405020304" pitchFamily="18" charset="0"/>
              </a:rPr>
              <a:t>Synthesis</a:t>
            </a:r>
            <a:r>
              <a:rPr lang="es-MX" sz="2400" dirty="0">
                <a:cs typeface="Times" panose="02020603050405020304" pitchFamily="18" charset="0"/>
              </a:rPr>
              <a:t> </a:t>
            </a:r>
            <a:r>
              <a:rPr lang="es-MX" sz="2400" dirty="0" err="1">
                <a:cs typeface="Times" panose="02020603050405020304" pitchFamily="18" charset="0"/>
              </a:rPr>
              <a:t>by</a:t>
            </a:r>
            <a:r>
              <a:rPr lang="es-MX" sz="2400" dirty="0">
                <a:cs typeface="Times" panose="02020603050405020304" pitchFamily="18" charset="0"/>
              </a:rPr>
              <a:t> </a:t>
            </a:r>
            <a:r>
              <a:rPr lang="es-MX" sz="2400" dirty="0" err="1">
                <a:cs typeface="Times" panose="02020603050405020304" pitchFamily="18" charset="0"/>
              </a:rPr>
              <a:t>chemical</a:t>
            </a:r>
            <a:r>
              <a:rPr lang="es-MX" sz="2400" dirty="0">
                <a:cs typeface="Times" panose="02020603050405020304" pitchFamily="18" charset="0"/>
              </a:rPr>
              <a:t> vapor </a:t>
            </a:r>
            <a:r>
              <a:rPr lang="es-MX" sz="2400" dirty="0" err="1">
                <a:cs typeface="Times" panose="02020603050405020304" pitchFamily="18" charset="0"/>
              </a:rPr>
              <a:t>transport</a:t>
            </a:r>
            <a:endParaRPr lang="es-CO" sz="2400" dirty="0"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blipFill>
                <a:blip r:embed="rId8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29AE844-A2FE-4676-A45F-1497FE3ADF2F}"/>
              </a:ext>
            </a:extLst>
          </p:cNvPr>
          <p:cNvSpPr txBox="1"/>
          <p:nvPr/>
        </p:nvSpPr>
        <p:spPr>
          <a:xfrm>
            <a:off x="10426430" y="2564206"/>
            <a:ext cx="175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D951A64-A8D8-409C-8602-7D239BEBC2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542"/>
          <a:stretch/>
        </p:blipFill>
        <p:spPr>
          <a:xfrm>
            <a:off x="4685996" y="2524021"/>
            <a:ext cx="4287895" cy="3270276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B145F77-B6C4-493A-973D-F4D22A0AE718}"/>
              </a:ext>
            </a:extLst>
          </p:cNvPr>
          <p:cNvCxnSpPr>
            <a:cxnSpLocks/>
          </p:cNvCxnSpPr>
          <p:nvPr/>
        </p:nvCxnSpPr>
        <p:spPr>
          <a:xfrm flipH="1">
            <a:off x="7063409" y="1906620"/>
            <a:ext cx="103012" cy="240233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D684AF-9802-4D6E-B808-3B055CF9CF9E}"/>
              </a:ext>
            </a:extLst>
          </p:cNvPr>
          <p:cNvSpPr txBox="1"/>
          <p:nvPr/>
        </p:nvSpPr>
        <p:spPr>
          <a:xfrm>
            <a:off x="7894996" y="4128047"/>
            <a:ext cx="1357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Chalcogen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vacancies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1AC2F70-74C1-43C4-9B92-E3E167CE364D}"/>
              </a:ext>
            </a:extLst>
          </p:cNvPr>
          <p:cNvCxnSpPr>
            <a:cxnSpLocks/>
          </p:cNvCxnSpPr>
          <p:nvPr/>
        </p:nvCxnSpPr>
        <p:spPr>
          <a:xfrm flipH="1">
            <a:off x="7819210" y="1984488"/>
            <a:ext cx="696142" cy="237899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0A85D45-94D5-42A1-AC45-12217B6D3FEF}"/>
              </a:ext>
            </a:extLst>
          </p:cNvPr>
          <p:cNvSpPr/>
          <p:nvPr/>
        </p:nvSpPr>
        <p:spPr>
          <a:xfrm>
            <a:off x="4648941" y="1627760"/>
            <a:ext cx="453957" cy="278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D7CD4AAB-32A5-4629-8310-B509FEEF7DDD}"/>
              </a:ext>
            </a:extLst>
          </p:cNvPr>
          <p:cNvGrpSpPr/>
          <p:nvPr/>
        </p:nvGrpSpPr>
        <p:grpSpPr>
          <a:xfrm>
            <a:off x="2046928" y="2831942"/>
            <a:ext cx="2072776" cy="883803"/>
            <a:chOff x="2046928" y="2831942"/>
            <a:chExt cx="2072776" cy="883803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FEE3CBB-9010-4EC9-BC0C-6268EA6A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6928" y="2831942"/>
              <a:ext cx="2072776" cy="883803"/>
            </a:xfrm>
            <a:prstGeom prst="rect">
              <a:avLst/>
            </a:prstGeom>
          </p:spPr>
        </p:pic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4EB119D5-EA88-4038-9977-D024BBAAB95A}"/>
                </a:ext>
              </a:extLst>
            </p:cNvPr>
            <p:cNvSpPr/>
            <p:nvPr/>
          </p:nvSpPr>
          <p:spPr>
            <a:xfrm>
              <a:off x="3856383" y="3487577"/>
              <a:ext cx="178904" cy="14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1CA77A50-D7D5-48C3-B65B-2B8E58118039}"/>
                </a:ext>
              </a:extLst>
            </p:cNvPr>
            <p:cNvSpPr/>
            <p:nvPr/>
          </p:nvSpPr>
          <p:spPr>
            <a:xfrm>
              <a:off x="2203188" y="3515983"/>
              <a:ext cx="178904" cy="14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8181DFE-88B5-4CB0-9614-E125CBDAEE44}"/>
              </a:ext>
            </a:extLst>
          </p:cNvPr>
          <p:cNvSpPr txBox="1"/>
          <p:nvPr/>
        </p:nvSpPr>
        <p:spPr>
          <a:xfrm>
            <a:off x="571559" y="6145667"/>
            <a:ext cx="4024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(</a:t>
            </a:r>
            <a:r>
              <a:rPr lang="es-CO" sz="1600" dirty="0" err="1"/>
              <a:t>Also</a:t>
            </a:r>
            <a:r>
              <a:rPr lang="es-CO" sz="1600" dirty="0"/>
              <a:t> </a:t>
            </a:r>
            <a:r>
              <a:rPr lang="es-CO" sz="1600" dirty="0" err="1"/>
              <a:t>molten</a:t>
            </a:r>
            <a:r>
              <a:rPr lang="es-CO" sz="1600" dirty="0"/>
              <a:t> flux </a:t>
            </a:r>
            <a:r>
              <a:rPr lang="es-CO" sz="1600" dirty="0" err="1"/>
              <a:t>technique</a:t>
            </a:r>
            <a:r>
              <a:rPr lang="es-CO" sz="1600" dirty="0"/>
              <a:t>, in Te </a:t>
            </a:r>
            <a:r>
              <a:rPr lang="es-CO" sz="1600" dirty="0" err="1"/>
              <a:t>or</a:t>
            </a:r>
            <a:r>
              <a:rPr lang="es-CO" sz="1600" dirty="0"/>
              <a:t> Sb </a:t>
            </a:r>
            <a:r>
              <a:rPr lang="es-CO" sz="1600" dirty="0" err="1"/>
              <a:t>fluxes</a:t>
            </a:r>
            <a:r>
              <a:rPr lang="es-CO" sz="1600" dirty="0"/>
              <a:t>)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6ABF367-53BA-440D-8E31-85EFC7922B1B}"/>
              </a:ext>
            </a:extLst>
          </p:cNvPr>
          <p:cNvSpPr txBox="1"/>
          <p:nvPr/>
        </p:nvSpPr>
        <p:spPr>
          <a:xfrm>
            <a:off x="4567174" y="13086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XRF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F420169-87CF-4366-A163-5CD215431606}"/>
              </a:ext>
            </a:extLst>
          </p:cNvPr>
          <p:cNvSpPr txBox="1"/>
          <p:nvPr/>
        </p:nvSpPr>
        <p:spPr>
          <a:xfrm>
            <a:off x="1" y="6616095"/>
            <a:ext cx="911671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Room temperature multiferroicity in a transition metal dichalcogenide,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248587-8918-182A-0063-E0C53644C4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8011" y="5830106"/>
            <a:ext cx="785989" cy="7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4" grpId="0" animBg="1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758E4920-0B7C-3FFE-E3A5-692C79AA770D}"/>
              </a:ext>
            </a:extLst>
          </p:cNvPr>
          <p:cNvGrpSpPr/>
          <p:nvPr/>
        </p:nvGrpSpPr>
        <p:grpSpPr>
          <a:xfrm>
            <a:off x="1748413" y="1909187"/>
            <a:ext cx="5285431" cy="3868615"/>
            <a:chOff x="1748413" y="1909187"/>
            <a:chExt cx="5285431" cy="3868615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7FDCAD0-7785-F250-1618-0EECDC65F568}"/>
                </a:ext>
              </a:extLst>
            </p:cNvPr>
            <p:cNvGrpSpPr/>
            <p:nvPr/>
          </p:nvGrpSpPr>
          <p:grpSpPr>
            <a:xfrm>
              <a:off x="1748413" y="1909187"/>
              <a:ext cx="5285431" cy="3868615"/>
              <a:chOff x="1748413" y="1909187"/>
              <a:chExt cx="5285431" cy="3868615"/>
            </a:xfrm>
          </p:grpSpPr>
          <p:sp>
            <p:nvSpPr>
              <p:cNvPr id="21" name="Triángulo rectángulo 20">
                <a:extLst>
                  <a:ext uri="{FF2B5EF4-FFF2-40B4-BE49-F238E27FC236}">
                    <a16:creationId xmlns:a16="http://schemas.microsoft.com/office/drawing/2014/main" id="{AD4CE91F-F375-EBD2-8D59-30704CB176FB}"/>
                  </a:ext>
                </a:extLst>
              </p:cNvPr>
              <p:cNvSpPr/>
              <p:nvPr/>
            </p:nvSpPr>
            <p:spPr>
              <a:xfrm rot="10800000">
                <a:off x="1939332" y="2060896"/>
                <a:ext cx="5094512" cy="3716906"/>
              </a:xfrm>
              <a:prstGeom prst="rtTriangle">
                <a:avLst/>
              </a:prstGeom>
              <a:pattFill prst="smConfetti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E2C22608-486C-22DE-C95B-57CB7612E356}"/>
                  </a:ext>
                </a:extLst>
              </p:cNvPr>
              <p:cNvSpPr/>
              <p:nvPr/>
            </p:nvSpPr>
            <p:spPr>
              <a:xfrm>
                <a:off x="1748413" y="1909187"/>
                <a:ext cx="622998" cy="6321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0" name="Triángulo rectángulo 19">
              <a:extLst>
                <a:ext uri="{FF2B5EF4-FFF2-40B4-BE49-F238E27FC236}">
                  <a16:creationId xmlns:a16="http://schemas.microsoft.com/office/drawing/2014/main" id="{309A76A0-CA51-721A-2EF8-9CF124894872}"/>
                </a:ext>
              </a:extLst>
            </p:cNvPr>
            <p:cNvSpPr/>
            <p:nvPr/>
          </p:nvSpPr>
          <p:spPr>
            <a:xfrm>
              <a:off x="2385976" y="2361362"/>
              <a:ext cx="4647868" cy="3414703"/>
            </a:xfrm>
            <a:prstGeom prst="rtTriangle">
              <a:avLst/>
            </a:prstGeom>
            <a:pattFill prst="dash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147645A-7976-AD92-CE6C-DEB1431A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61" y="2015405"/>
            <a:ext cx="5888792" cy="45618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Phase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Diagram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925" y="1369035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D24633F8-B7DB-9E21-56C6-27379F9C6C4F}"/>
              </a:ext>
            </a:extLst>
          </p:cNvPr>
          <p:cNvSpPr txBox="1"/>
          <p:nvPr/>
        </p:nvSpPr>
        <p:spPr>
          <a:xfrm>
            <a:off x="6922563" y="2800736"/>
            <a:ext cx="1990561" cy="46166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/>
              <a:t>x &lt; 30% </a:t>
            </a:r>
            <a:r>
              <a:rPr lang="es-CO" sz="2400" dirty="0">
                <a:sym typeface="Wingdings" panose="05000000000000000000" pitchFamily="2" charset="2"/>
              </a:rPr>
              <a:t> 2H</a:t>
            </a:r>
            <a:endParaRPr lang="es-CO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FE7C659-E0B0-99E7-52B0-3216F047DAE9}"/>
              </a:ext>
            </a:extLst>
          </p:cNvPr>
          <p:cNvSpPr txBox="1"/>
          <p:nvPr/>
        </p:nvSpPr>
        <p:spPr>
          <a:xfrm>
            <a:off x="6922563" y="3433277"/>
            <a:ext cx="2086815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/>
              <a:t>x &gt; 80% </a:t>
            </a:r>
            <a:r>
              <a:rPr lang="es-CO" sz="2400" dirty="0">
                <a:sym typeface="Wingdings" panose="05000000000000000000" pitchFamily="2" charset="2"/>
              </a:rPr>
              <a:t> 1Td</a:t>
            </a:r>
            <a:endParaRPr lang="es-CO" sz="2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8E86DC4-C4A7-6F78-D300-E1100AAB9DE1}"/>
              </a:ext>
            </a:extLst>
          </p:cNvPr>
          <p:cNvSpPr txBox="1"/>
          <p:nvPr/>
        </p:nvSpPr>
        <p:spPr>
          <a:xfrm>
            <a:off x="6922564" y="4094824"/>
            <a:ext cx="208681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/>
              <a:t>30% &lt; x &lt; 80%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AE13D5-4A3C-64AC-8A36-4597251257A4}"/>
              </a:ext>
            </a:extLst>
          </p:cNvPr>
          <p:cNvSpPr txBox="1"/>
          <p:nvPr/>
        </p:nvSpPr>
        <p:spPr>
          <a:xfrm>
            <a:off x="7186919" y="5076053"/>
            <a:ext cx="14998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2H + 1Td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BAD6E756-BB39-6756-B1CC-468E1B627F67}"/>
              </a:ext>
            </a:extLst>
          </p:cNvPr>
          <p:cNvSpPr/>
          <p:nvPr/>
        </p:nvSpPr>
        <p:spPr>
          <a:xfrm>
            <a:off x="7716138" y="4584669"/>
            <a:ext cx="345019" cy="46166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32A6C65-3BF6-FCAB-4427-B0DE222FB1D6}"/>
              </a:ext>
            </a:extLst>
          </p:cNvPr>
          <p:cNvSpPr txBox="1"/>
          <p:nvPr/>
        </p:nvSpPr>
        <p:spPr>
          <a:xfrm>
            <a:off x="7054740" y="1695682"/>
            <a:ext cx="182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err="1"/>
              <a:t>Crystal</a:t>
            </a:r>
            <a:r>
              <a:rPr lang="es-CO" sz="2000" b="1" dirty="0"/>
              <a:t> </a:t>
            </a:r>
            <a:r>
              <a:rPr lang="es-CO" sz="2000" b="1" dirty="0" err="1"/>
              <a:t>structure</a:t>
            </a:r>
            <a:endParaRPr lang="es-CO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0E0BBB-59FF-37A8-C895-F1742E7B303B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66406C-D32A-29A4-C87D-920BC5A7588F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D94DE0-5E3E-6448-5A18-A7C92A14F0A7}"/>
              </a:ext>
            </a:extLst>
          </p:cNvPr>
          <p:cNvSpPr txBox="1"/>
          <p:nvPr/>
        </p:nvSpPr>
        <p:spPr>
          <a:xfrm>
            <a:off x="5603056" y="5445645"/>
            <a:ext cx="123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vacancies</a:t>
            </a:r>
            <a:endParaRPr lang="es-CO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F67329C-BC74-812B-9B18-94494366B049}"/>
              </a:ext>
            </a:extLst>
          </p:cNvPr>
          <p:cNvSpPr txBox="1"/>
          <p:nvPr/>
        </p:nvSpPr>
        <p:spPr>
          <a:xfrm>
            <a:off x="2882881" y="2005621"/>
            <a:ext cx="15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err="1"/>
              <a:t>Interstitials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651689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structural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779302" y="348504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02" y="348504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29AE844-A2FE-4676-A45F-1497FE3ADF2F}"/>
              </a:ext>
            </a:extLst>
          </p:cNvPr>
          <p:cNvSpPr txBox="1"/>
          <p:nvPr/>
        </p:nvSpPr>
        <p:spPr>
          <a:xfrm>
            <a:off x="10426430" y="2564206"/>
            <a:ext cx="175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35A7542-A2CB-28AF-3D4C-8C9D0F12AC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5" y="1929571"/>
            <a:ext cx="9144000" cy="43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D951A64-A8D8-409C-8602-7D239BEBC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21" r="18542"/>
          <a:stretch/>
        </p:blipFill>
        <p:spPr>
          <a:xfrm>
            <a:off x="5271361" y="2524021"/>
            <a:ext cx="3702530" cy="327027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81FEC34-5A3B-4EC9-A9F2-499E3AD8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57" y="2051836"/>
            <a:ext cx="5945648" cy="27196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structural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/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Te-</a:t>
                </a:r>
                <a:r>
                  <a:rPr lang="es-MX" sz="2400" dirty="0" err="1">
                    <a:solidFill>
                      <a:schemeClr val="accent1"/>
                    </a:solidFill>
                    <a:cs typeface="Times" panose="02020603050405020304" pitchFamily="18" charset="0"/>
                  </a:rPr>
                  <a:t>doped</a:t>
                </a:r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z="240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WS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single crystals</a:t>
                </a:r>
                <a:endParaRPr lang="es-CO" sz="2400" dirty="0">
                  <a:solidFill>
                    <a:schemeClr val="accent1"/>
                  </a:solidFill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blipFill>
                <a:blip r:embed="rId9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29AE844-A2FE-4676-A45F-1497FE3ADF2F}"/>
              </a:ext>
            </a:extLst>
          </p:cNvPr>
          <p:cNvSpPr txBox="1"/>
          <p:nvPr/>
        </p:nvSpPr>
        <p:spPr>
          <a:xfrm>
            <a:off x="10426430" y="2564206"/>
            <a:ext cx="175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B145F77-B6C4-493A-973D-F4D22A0AE718}"/>
              </a:ext>
            </a:extLst>
          </p:cNvPr>
          <p:cNvCxnSpPr>
            <a:cxnSpLocks/>
          </p:cNvCxnSpPr>
          <p:nvPr/>
        </p:nvCxnSpPr>
        <p:spPr>
          <a:xfrm flipH="1">
            <a:off x="7063409" y="1906620"/>
            <a:ext cx="103012" cy="240233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D684AF-9802-4D6E-B808-3B055CF9CF9E}"/>
              </a:ext>
            </a:extLst>
          </p:cNvPr>
          <p:cNvSpPr txBox="1"/>
          <p:nvPr/>
        </p:nvSpPr>
        <p:spPr>
          <a:xfrm>
            <a:off x="7894996" y="4128047"/>
            <a:ext cx="1357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Chalcogen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vacancies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1AC2F70-74C1-43C4-9B92-E3E167CE364D}"/>
              </a:ext>
            </a:extLst>
          </p:cNvPr>
          <p:cNvCxnSpPr>
            <a:cxnSpLocks/>
          </p:cNvCxnSpPr>
          <p:nvPr/>
        </p:nvCxnSpPr>
        <p:spPr>
          <a:xfrm flipH="1">
            <a:off x="7819210" y="1984488"/>
            <a:ext cx="696142" cy="237899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0A85D45-94D5-42A1-AC45-12217B6D3FEF}"/>
              </a:ext>
            </a:extLst>
          </p:cNvPr>
          <p:cNvSpPr/>
          <p:nvPr/>
        </p:nvSpPr>
        <p:spPr>
          <a:xfrm>
            <a:off x="4648941" y="1627760"/>
            <a:ext cx="453957" cy="278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CEFB407-5FAF-4DA4-A157-9FD7027E90AB}"/>
              </a:ext>
            </a:extLst>
          </p:cNvPr>
          <p:cNvSpPr txBox="1"/>
          <p:nvPr/>
        </p:nvSpPr>
        <p:spPr>
          <a:xfrm>
            <a:off x="4567174" y="13086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XRF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84CFE6-55A1-4E13-9B94-A843A1DA8B58}"/>
              </a:ext>
            </a:extLst>
          </p:cNvPr>
          <p:cNvSpPr txBox="1"/>
          <p:nvPr/>
        </p:nvSpPr>
        <p:spPr>
          <a:xfrm>
            <a:off x="2025532" y="200225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X-</a:t>
            </a:r>
            <a:r>
              <a:rPr lang="es-CO" dirty="0" err="1"/>
              <a:t>ray</a:t>
            </a:r>
            <a:r>
              <a:rPr lang="es-CO" dirty="0"/>
              <a:t> </a:t>
            </a:r>
            <a:r>
              <a:rPr lang="es-CO" dirty="0" err="1"/>
              <a:t>diffraction</a:t>
            </a:r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82AED1-FC77-43FB-9995-97F88C2E2A9E}"/>
              </a:ext>
            </a:extLst>
          </p:cNvPr>
          <p:cNvSpPr txBox="1"/>
          <p:nvPr/>
        </p:nvSpPr>
        <p:spPr>
          <a:xfrm>
            <a:off x="156886" y="4856871"/>
            <a:ext cx="355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2H </a:t>
            </a:r>
            <a:r>
              <a:rPr lang="es-CO" dirty="0" err="1"/>
              <a:t>crystal</a:t>
            </a:r>
            <a:r>
              <a:rPr lang="es-CO" dirty="0"/>
              <a:t> </a:t>
            </a:r>
            <a:r>
              <a:rPr lang="es-CO" dirty="0" err="1"/>
              <a:t>structure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all</a:t>
            </a:r>
            <a:r>
              <a:rPr lang="es-CO" dirty="0"/>
              <a:t> </a:t>
            </a:r>
            <a:r>
              <a:rPr lang="es-CO" dirty="0" err="1"/>
              <a:t>dopings</a:t>
            </a:r>
            <a:r>
              <a:rPr lang="es-CO" dirty="0"/>
              <a:t> </a:t>
            </a:r>
            <a:r>
              <a:rPr lang="es-CO" dirty="0" err="1"/>
              <a:t>studied</a:t>
            </a:r>
            <a:r>
              <a:rPr lang="es-CO" dirty="0"/>
              <a:t> (x&lt;15%)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9D7FF5-9F3A-44B7-ACE9-97C70FFE5A57}"/>
              </a:ext>
            </a:extLst>
          </p:cNvPr>
          <p:cNvSpPr txBox="1"/>
          <p:nvPr/>
        </p:nvSpPr>
        <p:spPr>
          <a:xfrm>
            <a:off x="3414885" y="4862595"/>
            <a:ext cx="1856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/>
              <a:t>(XRD – </a:t>
            </a:r>
            <a:r>
              <a:rPr lang="es-CO" sz="1800" dirty="0" err="1"/>
              <a:t>powder</a:t>
            </a:r>
            <a:r>
              <a:rPr lang="es-CO" sz="1800" dirty="0"/>
              <a:t> and single </a:t>
            </a:r>
            <a:r>
              <a:rPr lang="es-CO" sz="1800" dirty="0" err="1"/>
              <a:t>crystal</a:t>
            </a:r>
            <a:r>
              <a:rPr lang="es-CO" sz="1800" dirty="0"/>
              <a:t>)</a:t>
            </a:r>
            <a:endParaRPr lang="es-CO" dirty="0"/>
          </a:p>
        </p:txBody>
      </p: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EF74CF91-5E1D-4CCE-BA17-E404A2823B8E}"/>
              </a:ext>
            </a:extLst>
          </p:cNvPr>
          <p:cNvSpPr/>
          <p:nvPr/>
        </p:nvSpPr>
        <p:spPr>
          <a:xfrm>
            <a:off x="3125775" y="4856871"/>
            <a:ext cx="107682" cy="64633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7B8AFDF-32E9-4DD6-8323-FDC2AEE50CCF}"/>
                  </a:ext>
                </a:extLst>
              </p:cNvPr>
              <p:cNvSpPr txBox="1"/>
              <p:nvPr/>
            </p:nvSpPr>
            <p:spPr>
              <a:xfrm>
                <a:off x="156886" y="5653589"/>
                <a:ext cx="5952366" cy="492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O" dirty="0"/>
                  <a:t>Increase in </a:t>
                </a:r>
                <a:r>
                  <a:rPr lang="es-CO" sz="1800" dirty="0" err="1"/>
                  <a:t>lattice</a:t>
                </a:r>
                <a:r>
                  <a:rPr lang="es-CO" sz="1800" dirty="0"/>
                  <a:t> </a:t>
                </a:r>
                <a:r>
                  <a:rPr lang="es-CO" sz="1800" dirty="0" err="1"/>
                  <a:t>param</a:t>
                </a:r>
                <a:r>
                  <a:rPr lang="es-CO" dirty="0" err="1"/>
                  <a:t>eters</a:t>
                </a:r>
                <a:r>
                  <a:rPr lang="es-CO" dirty="0"/>
                  <a:t> </a:t>
                </a:r>
                <a:r>
                  <a:rPr lang="es-CO" dirty="0">
                    <a:sym typeface="Wingdings" panose="05000000000000000000" pitchFamily="2" charset="2"/>
                  </a:rPr>
                  <a:t></a:t>
                </a:r>
                <a:r>
                  <a:rPr lang="es-CO" sz="18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s-CO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~2.5%; </m:t>
                    </m:r>
                    <m:f>
                      <m:fPr>
                        <m:ctrlPr>
                          <a:rPr lang="es-C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s-C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s-C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C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1.6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s-CO" sz="1800" dirty="0"/>
                  <a:t>)</a:t>
                </a: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7B8AFDF-32E9-4DD6-8323-FDC2AEE50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6" y="5653589"/>
                <a:ext cx="5952366" cy="492571"/>
              </a:xfrm>
              <a:prstGeom prst="rect">
                <a:avLst/>
              </a:prstGeom>
              <a:blipFill>
                <a:blip r:embed="rId10"/>
                <a:stretch>
                  <a:fillRect l="-717" b="-740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uadroTexto 43">
            <a:extLst>
              <a:ext uri="{FF2B5EF4-FFF2-40B4-BE49-F238E27FC236}">
                <a16:creationId xmlns:a16="http://schemas.microsoft.com/office/drawing/2014/main" id="{BB622DFB-7C87-4876-8D51-F424C5B936B4}"/>
              </a:ext>
            </a:extLst>
          </p:cNvPr>
          <p:cNvSpPr txBox="1"/>
          <p:nvPr/>
        </p:nvSpPr>
        <p:spPr>
          <a:xfrm>
            <a:off x="156886" y="6190020"/>
            <a:ext cx="355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No </a:t>
            </a:r>
            <a:r>
              <a:rPr lang="es-CO" dirty="0" err="1"/>
              <a:t>signatures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1Td </a:t>
            </a:r>
            <a:r>
              <a:rPr lang="es-CO" dirty="0" err="1"/>
              <a:t>structure</a:t>
            </a:r>
            <a:endParaRPr lang="es-CO" dirty="0"/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D4F74E10-4DBD-4808-B401-94F0111621FF}"/>
              </a:ext>
            </a:extLst>
          </p:cNvPr>
          <p:cNvCxnSpPr>
            <a:cxnSpLocks/>
          </p:cNvCxnSpPr>
          <p:nvPr/>
        </p:nvCxnSpPr>
        <p:spPr>
          <a:xfrm flipV="1">
            <a:off x="4584067" y="2356218"/>
            <a:ext cx="0" cy="158569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C24CAEE-50FE-41A0-A03C-EA9B04EAE017}"/>
              </a:ext>
            </a:extLst>
          </p:cNvPr>
          <p:cNvSpPr/>
          <p:nvPr/>
        </p:nvSpPr>
        <p:spPr>
          <a:xfrm flipH="1">
            <a:off x="4425796" y="2426302"/>
            <a:ext cx="165955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DD7A90-2235-6542-CA0D-0A7A84BBF8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8011" y="5830106"/>
            <a:ext cx="785989" cy="78598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277382F-BBB9-0D57-6E5D-688C2FB36C2F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153BFE-DC54-C0F6-4721-889FBDF429B6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</p:spTree>
    <p:extLst>
      <p:ext uri="{BB962C8B-B14F-4D97-AF65-F5344CB8AC3E}">
        <p14:creationId xmlns:p14="http://schemas.microsoft.com/office/powerpoint/2010/main" val="305611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21" grpId="0" animBg="1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EE02A7-B844-4C3E-BC06-4A31B8E421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5" b="2527"/>
          <a:stretch/>
        </p:blipFill>
        <p:spPr>
          <a:xfrm>
            <a:off x="48863" y="1915158"/>
            <a:ext cx="2167453" cy="223033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1BB488B-A455-4AD5-87B7-06F1081F30D3}"/>
              </a:ext>
            </a:extLst>
          </p:cNvPr>
          <p:cNvSpPr txBox="1"/>
          <p:nvPr/>
        </p:nvSpPr>
        <p:spPr>
          <a:xfrm>
            <a:off x="286164" y="1418845"/>
            <a:ext cx="13211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6C20B7-C857-4DC7-9FE8-E8C4373AD6F1}"/>
              </a:ext>
            </a:extLst>
          </p:cNvPr>
          <p:cNvSpPr txBox="1"/>
          <p:nvPr/>
        </p:nvSpPr>
        <p:spPr>
          <a:xfrm>
            <a:off x="7149023" y="1384108"/>
            <a:ext cx="17683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V-</a:t>
            </a:r>
            <a:r>
              <a:rPr lang="es-CO" dirty="0" err="1"/>
              <a:t>doped</a:t>
            </a:r>
            <a:r>
              <a:rPr lang="es-CO" dirty="0"/>
              <a:t> 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0C591C-A0C4-46F6-B7D7-44D7511BE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414" y="2496052"/>
            <a:ext cx="2518299" cy="400301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AEAF2A2-6D9B-4C95-9590-E556978D1950}"/>
              </a:ext>
            </a:extLst>
          </p:cNvPr>
          <p:cNvSpPr txBox="1"/>
          <p:nvPr/>
        </p:nvSpPr>
        <p:spPr>
          <a:xfrm>
            <a:off x="332146" y="1957369"/>
            <a:ext cx="1412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101, 123105 (2012).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5A0409-8F93-482E-829F-898052DCD5F3}"/>
              </a:ext>
            </a:extLst>
          </p:cNvPr>
          <p:cNvSpPr txBox="1"/>
          <p:nvPr/>
        </p:nvSpPr>
        <p:spPr>
          <a:xfrm>
            <a:off x="5092776" y="4035769"/>
            <a:ext cx="14060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1T-VSe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56D7C33-91FC-43A0-BC2D-D84289EAA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2" y="4570752"/>
            <a:ext cx="2267067" cy="224801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EA8483F-FE0A-4DE0-98DB-ED2792DF1AF4}"/>
              </a:ext>
            </a:extLst>
          </p:cNvPr>
          <p:cNvSpPr txBox="1"/>
          <p:nvPr/>
        </p:nvSpPr>
        <p:spPr>
          <a:xfrm>
            <a:off x="1228860" y="4649140"/>
            <a:ext cx="1061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110, 247201 (2013)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B7BC0A-3029-4F83-85C2-FE1B7F12BE43}"/>
              </a:ext>
            </a:extLst>
          </p:cNvPr>
          <p:cNvSpPr txBox="1"/>
          <p:nvPr/>
        </p:nvSpPr>
        <p:spPr>
          <a:xfrm>
            <a:off x="456747" y="4297275"/>
            <a:ext cx="18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@RT, </a:t>
            </a:r>
            <a:r>
              <a:rPr lang="es-CO" dirty="0" err="1"/>
              <a:t>proton</a:t>
            </a:r>
            <a:r>
              <a:rPr lang="es-CO" dirty="0"/>
              <a:t> </a:t>
            </a:r>
            <a:r>
              <a:rPr lang="es-CO" dirty="0" err="1"/>
              <a:t>irr</a:t>
            </a:r>
            <a:r>
              <a:rPr lang="es-CO" dirty="0"/>
              <a:t>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5763521-F700-4F2F-9018-9F383C30C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685" y="1997669"/>
            <a:ext cx="2329310" cy="195971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4B5D2B8-866B-4DC3-A00E-2596CDA7D40E}"/>
              </a:ext>
            </a:extLst>
          </p:cNvPr>
          <p:cNvSpPr txBox="1"/>
          <p:nvPr/>
        </p:nvSpPr>
        <p:spPr>
          <a:xfrm>
            <a:off x="3175696" y="3237137"/>
            <a:ext cx="14940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2015, 137, 2622−2627</a:t>
            </a:r>
            <a:endParaRPr lang="es-C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E729B52-48B6-46A6-B749-105052936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45" y="4644730"/>
            <a:ext cx="2391211" cy="195971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E846922-B497-4B62-B7A5-759934ECD390}"/>
              </a:ext>
            </a:extLst>
          </p:cNvPr>
          <p:cNvSpPr txBox="1"/>
          <p:nvPr/>
        </p:nvSpPr>
        <p:spPr>
          <a:xfrm>
            <a:off x="2646848" y="5027476"/>
            <a:ext cx="1010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Nanoscale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(2017) 4898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7384791-44E2-477A-8D75-6CB13B42D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657" y="4925014"/>
            <a:ext cx="2291839" cy="172455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84DFC4C-F5AE-4B20-9AE9-0A973EB2D193}"/>
              </a:ext>
            </a:extLst>
          </p:cNvPr>
          <p:cNvSpPr txBox="1"/>
          <p:nvPr/>
        </p:nvSpPr>
        <p:spPr>
          <a:xfrm>
            <a:off x="5954737" y="56091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Nanotech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(2018) 289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EEF10E0-F619-40DC-80DB-666BD4DB3ECE}"/>
              </a:ext>
            </a:extLst>
          </p:cNvPr>
          <p:cNvSpPr txBox="1"/>
          <p:nvPr/>
        </p:nvSpPr>
        <p:spPr>
          <a:xfrm>
            <a:off x="4826370" y="1385240"/>
            <a:ext cx="19550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Fe-</a:t>
            </a:r>
            <a:r>
              <a:rPr lang="es-CO" dirty="0" err="1"/>
              <a:t>doped</a:t>
            </a:r>
            <a:r>
              <a:rPr lang="es-CO" dirty="0"/>
              <a:t> 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6E116FC5-2D63-42E7-8EC7-A93B402CCB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492" y="2127118"/>
            <a:ext cx="2268851" cy="183477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D1EF682-8746-42F2-AD5D-26AA46505AD4}"/>
              </a:ext>
            </a:extLst>
          </p:cNvPr>
          <p:cNvSpPr txBox="1"/>
          <p:nvPr/>
        </p:nvSpPr>
        <p:spPr>
          <a:xfrm>
            <a:off x="5820353" y="30093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(2020) 2034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824D22D-9BA7-4EFC-9F84-E2262402836B}"/>
              </a:ext>
            </a:extLst>
          </p:cNvPr>
          <p:cNvSpPr txBox="1"/>
          <p:nvPr/>
        </p:nvSpPr>
        <p:spPr>
          <a:xfrm>
            <a:off x="6731930" y="2419726"/>
            <a:ext cx="2633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34 (2022) 2106551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059EF5E-921B-4B3A-8893-2B961284A114}"/>
              </a:ext>
            </a:extLst>
          </p:cNvPr>
          <p:cNvSpPr txBox="1"/>
          <p:nvPr/>
        </p:nvSpPr>
        <p:spPr>
          <a:xfrm>
            <a:off x="2521642" y="1417888"/>
            <a:ext cx="20044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AAD02B5-DE59-4015-BEFF-293E99D7E3BE}"/>
              </a:ext>
            </a:extLst>
          </p:cNvPr>
          <p:cNvSpPr txBox="1"/>
          <p:nvPr/>
        </p:nvSpPr>
        <p:spPr>
          <a:xfrm>
            <a:off x="2697317" y="4047520"/>
            <a:ext cx="19664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3620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7EB36977-E453-42DE-82AD-8DC01D3C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67" y="2063613"/>
            <a:ext cx="3965422" cy="280101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WSe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s-CO" sz="4000" b="1" dirty="0">
                <a:solidFill>
                  <a:schemeClr val="accent1"/>
                </a:solidFill>
              </a:rPr>
              <a:t>WTe</a:t>
            </a:r>
            <a:r>
              <a:rPr lang="es-CO" sz="4000" b="1" baseline="-25000" dirty="0">
                <a:solidFill>
                  <a:schemeClr val="accent1"/>
                </a:solidFill>
              </a:rPr>
              <a:t>2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structural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/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Te-</a:t>
                </a:r>
                <a:r>
                  <a:rPr lang="es-MX" sz="2400" dirty="0" err="1">
                    <a:solidFill>
                      <a:schemeClr val="accent1"/>
                    </a:solidFill>
                    <a:cs typeface="Times" panose="02020603050405020304" pitchFamily="18" charset="0"/>
                  </a:rPr>
                  <a:t>doped</a:t>
                </a:r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z="240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WS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s-MX" sz="240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2400" dirty="0">
                    <a:solidFill>
                      <a:schemeClr val="accent1"/>
                    </a:solidFill>
                    <a:cs typeface="Times" panose="02020603050405020304" pitchFamily="18" charset="0"/>
                  </a:rPr>
                  <a:t> single crystals</a:t>
                </a:r>
                <a:endParaRPr lang="es-CO" sz="2400" dirty="0">
                  <a:solidFill>
                    <a:schemeClr val="accent1"/>
                  </a:solidFill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3A3547-5D0E-4791-A663-BA7E5DC7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2823"/>
                <a:ext cx="4737681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/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W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CO" sz="3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MX" sz="32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8D5A287-2244-4B37-82A3-6B0E8FC87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01" y="1415475"/>
                <a:ext cx="3146149" cy="632161"/>
              </a:xfrm>
              <a:prstGeom prst="rect">
                <a:avLst/>
              </a:prstGeom>
              <a:blipFill>
                <a:blip r:embed="rId8"/>
                <a:stretch>
                  <a:fillRect r="-6202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429AE844-A2FE-4676-A45F-1497FE3ADF2F}"/>
              </a:ext>
            </a:extLst>
          </p:cNvPr>
          <p:cNvSpPr txBox="1"/>
          <p:nvPr/>
        </p:nvSpPr>
        <p:spPr>
          <a:xfrm>
            <a:off x="10426430" y="2564206"/>
            <a:ext cx="175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D951A64-A8D8-409C-8602-7D239BEBC2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542"/>
          <a:stretch/>
        </p:blipFill>
        <p:spPr>
          <a:xfrm>
            <a:off x="4685996" y="2524021"/>
            <a:ext cx="4287895" cy="3270276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B145F77-B6C4-493A-973D-F4D22A0AE718}"/>
              </a:ext>
            </a:extLst>
          </p:cNvPr>
          <p:cNvCxnSpPr>
            <a:cxnSpLocks/>
          </p:cNvCxnSpPr>
          <p:nvPr/>
        </p:nvCxnSpPr>
        <p:spPr>
          <a:xfrm flipH="1">
            <a:off x="7063409" y="1906620"/>
            <a:ext cx="103012" cy="240233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D684AF-9802-4D6E-B808-3B055CF9CF9E}"/>
              </a:ext>
            </a:extLst>
          </p:cNvPr>
          <p:cNvSpPr txBox="1"/>
          <p:nvPr/>
        </p:nvSpPr>
        <p:spPr>
          <a:xfrm>
            <a:off x="7894996" y="4128047"/>
            <a:ext cx="1357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Chalcogen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vacancies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1AC2F70-74C1-43C4-9B92-E3E167CE364D}"/>
              </a:ext>
            </a:extLst>
          </p:cNvPr>
          <p:cNvCxnSpPr>
            <a:cxnSpLocks/>
          </p:cNvCxnSpPr>
          <p:nvPr/>
        </p:nvCxnSpPr>
        <p:spPr>
          <a:xfrm flipH="1">
            <a:off x="7819210" y="1984488"/>
            <a:ext cx="696142" cy="2378992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0A85D45-94D5-42A1-AC45-12217B6D3FEF}"/>
              </a:ext>
            </a:extLst>
          </p:cNvPr>
          <p:cNvSpPr/>
          <p:nvPr/>
        </p:nvSpPr>
        <p:spPr>
          <a:xfrm>
            <a:off x="4648941" y="1627760"/>
            <a:ext cx="453957" cy="278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CEFB407-5FAF-4DA4-A157-9FD7027E90AB}"/>
              </a:ext>
            </a:extLst>
          </p:cNvPr>
          <p:cNvSpPr txBox="1"/>
          <p:nvPr/>
        </p:nvSpPr>
        <p:spPr>
          <a:xfrm>
            <a:off x="4567174" y="13086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XRF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82AED1-FC77-43FB-9995-97F88C2E2A9E}"/>
              </a:ext>
            </a:extLst>
          </p:cNvPr>
          <p:cNvSpPr txBox="1"/>
          <p:nvPr/>
        </p:nvSpPr>
        <p:spPr>
          <a:xfrm>
            <a:off x="156886" y="4856871"/>
            <a:ext cx="355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2H </a:t>
            </a:r>
            <a:r>
              <a:rPr lang="es-CO" dirty="0" err="1"/>
              <a:t>crystal</a:t>
            </a:r>
            <a:r>
              <a:rPr lang="es-CO" dirty="0"/>
              <a:t> </a:t>
            </a:r>
            <a:r>
              <a:rPr lang="es-CO" dirty="0" err="1"/>
              <a:t>structure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all</a:t>
            </a:r>
            <a:r>
              <a:rPr lang="es-CO" dirty="0"/>
              <a:t> </a:t>
            </a:r>
            <a:r>
              <a:rPr lang="es-CO" dirty="0" err="1"/>
              <a:t>dopings</a:t>
            </a:r>
            <a:r>
              <a:rPr lang="es-CO" dirty="0"/>
              <a:t> </a:t>
            </a:r>
            <a:r>
              <a:rPr lang="es-CO" dirty="0" err="1"/>
              <a:t>studied</a:t>
            </a:r>
            <a:r>
              <a:rPr lang="es-CO" dirty="0"/>
              <a:t> (x&lt;15%)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79D7FF5-9F3A-44B7-ACE9-97C70FFE5A57}"/>
              </a:ext>
            </a:extLst>
          </p:cNvPr>
          <p:cNvSpPr txBox="1"/>
          <p:nvPr/>
        </p:nvSpPr>
        <p:spPr>
          <a:xfrm>
            <a:off x="3414885" y="4862595"/>
            <a:ext cx="1856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/>
              <a:t>(XRD – </a:t>
            </a:r>
            <a:r>
              <a:rPr lang="es-CO" sz="1800" dirty="0" err="1"/>
              <a:t>powder</a:t>
            </a:r>
            <a:r>
              <a:rPr lang="es-CO" sz="1800" dirty="0"/>
              <a:t> and single </a:t>
            </a:r>
            <a:r>
              <a:rPr lang="es-CO" sz="1800" dirty="0" err="1"/>
              <a:t>crystal</a:t>
            </a:r>
            <a:r>
              <a:rPr lang="es-CO" sz="1800" dirty="0"/>
              <a:t>)</a:t>
            </a:r>
            <a:endParaRPr lang="es-CO" dirty="0"/>
          </a:p>
        </p:txBody>
      </p: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EF74CF91-5E1D-4CCE-BA17-E404A2823B8E}"/>
              </a:ext>
            </a:extLst>
          </p:cNvPr>
          <p:cNvSpPr/>
          <p:nvPr/>
        </p:nvSpPr>
        <p:spPr>
          <a:xfrm>
            <a:off x="3125775" y="4856871"/>
            <a:ext cx="107682" cy="64633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7B8AFDF-32E9-4DD6-8323-FDC2AEE50CCF}"/>
                  </a:ext>
                </a:extLst>
              </p:cNvPr>
              <p:cNvSpPr txBox="1"/>
              <p:nvPr/>
            </p:nvSpPr>
            <p:spPr>
              <a:xfrm>
                <a:off x="156886" y="5653589"/>
                <a:ext cx="5952366" cy="492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O" dirty="0"/>
                  <a:t>Increase in </a:t>
                </a:r>
                <a:r>
                  <a:rPr lang="es-CO" sz="1800" dirty="0" err="1"/>
                  <a:t>lattice</a:t>
                </a:r>
                <a:r>
                  <a:rPr lang="es-CO" sz="1800" dirty="0"/>
                  <a:t> </a:t>
                </a:r>
                <a:r>
                  <a:rPr lang="es-CO" sz="1800" dirty="0" err="1"/>
                  <a:t>param</a:t>
                </a:r>
                <a:r>
                  <a:rPr lang="es-CO" dirty="0" err="1"/>
                  <a:t>eters</a:t>
                </a:r>
                <a:r>
                  <a:rPr lang="es-CO" dirty="0"/>
                  <a:t> </a:t>
                </a:r>
                <a:r>
                  <a:rPr lang="es-CO" dirty="0">
                    <a:sym typeface="Wingdings" panose="05000000000000000000" pitchFamily="2" charset="2"/>
                  </a:rPr>
                  <a:t></a:t>
                </a:r>
                <a:r>
                  <a:rPr lang="es-CO" sz="18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s-CO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s-CO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~2.5%; </m:t>
                    </m:r>
                    <m:f>
                      <m:fPr>
                        <m:ctrlPr>
                          <a:rPr lang="es-C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s-C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s-CO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s-C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1.6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s-CO" sz="1800" dirty="0"/>
                  <a:t>)</a:t>
                </a: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37B8AFDF-32E9-4DD6-8323-FDC2AEE50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6" y="5653589"/>
                <a:ext cx="5952366" cy="492571"/>
              </a:xfrm>
              <a:prstGeom prst="rect">
                <a:avLst/>
              </a:prstGeom>
              <a:blipFill>
                <a:blip r:embed="rId10"/>
                <a:stretch>
                  <a:fillRect l="-717" b="-7407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>
            <a:extLst>
              <a:ext uri="{FF2B5EF4-FFF2-40B4-BE49-F238E27FC236}">
                <a16:creationId xmlns:a16="http://schemas.microsoft.com/office/drawing/2014/main" id="{3E72141A-9EC3-43A8-9A05-67F82233DC2C}"/>
              </a:ext>
            </a:extLst>
          </p:cNvPr>
          <p:cNvSpPr txBox="1"/>
          <p:nvPr/>
        </p:nvSpPr>
        <p:spPr>
          <a:xfrm>
            <a:off x="42550" y="2041231"/>
            <a:ext cx="15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Raman </a:t>
            </a:r>
            <a:r>
              <a:rPr lang="es-CO" dirty="0" err="1"/>
              <a:t>spectroscopy</a:t>
            </a:r>
            <a:endParaRPr lang="es-CO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C24CAEE-50FE-41A0-A03C-EA9B04EAE017}"/>
              </a:ext>
            </a:extLst>
          </p:cNvPr>
          <p:cNvSpPr/>
          <p:nvPr/>
        </p:nvSpPr>
        <p:spPr>
          <a:xfrm flipH="1">
            <a:off x="3034446" y="2210427"/>
            <a:ext cx="165955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0E2D7F-BEB2-429C-8FC9-E5236495CB65}"/>
              </a:ext>
            </a:extLst>
          </p:cNvPr>
          <p:cNvSpPr txBox="1"/>
          <p:nvPr/>
        </p:nvSpPr>
        <p:spPr>
          <a:xfrm>
            <a:off x="3566194" y="4052086"/>
            <a:ext cx="68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BCB064F-32FC-4F4F-8526-3F8709FF5913}"/>
              </a:ext>
            </a:extLst>
          </p:cNvPr>
          <p:cNvCxnSpPr/>
          <p:nvPr/>
        </p:nvCxnSpPr>
        <p:spPr>
          <a:xfrm flipV="1">
            <a:off x="3109739" y="2286882"/>
            <a:ext cx="0" cy="209196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EDC416B6-27FE-426C-AAEE-CEA232183E6F}"/>
              </a:ext>
            </a:extLst>
          </p:cNvPr>
          <p:cNvCxnSpPr/>
          <p:nvPr/>
        </p:nvCxnSpPr>
        <p:spPr>
          <a:xfrm flipV="1">
            <a:off x="3192983" y="2293286"/>
            <a:ext cx="0" cy="209196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6DF242B-D276-457F-8B24-5C79C75C67CE}"/>
              </a:ext>
            </a:extLst>
          </p:cNvPr>
          <p:cNvCxnSpPr/>
          <p:nvPr/>
        </p:nvCxnSpPr>
        <p:spPr>
          <a:xfrm flipV="1">
            <a:off x="2317007" y="2285602"/>
            <a:ext cx="0" cy="209196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EFDD0411-8283-469B-8866-D62B526EB1C0}"/>
              </a:ext>
            </a:extLst>
          </p:cNvPr>
          <p:cNvCxnSpPr/>
          <p:nvPr/>
        </p:nvCxnSpPr>
        <p:spPr>
          <a:xfrm flipV="1">
            <a:off x="2761399" y="2292006"/>
            <a:ext cx="0" cy="209196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C6C9ABD6-A24D-4F1B-BE2F-4D02D8CF825F}"/>
                  </a:ext>
                </a:extLst>
              </p:cNvPr>
              <p:cNvSpPr txBox="1"/>
              <p:nvPr/>
            </p:nvSpPr>
            <p:spPr>
              <a:xfrm>
                <a:off x="1870884" y="2000921"/>
                <a:ext cx="1109599" cy="314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1Td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CO" sz="14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O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CO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CO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</m:oMath>
                </a14:m>
                <a:r>
                  <a:rPr lang="es-C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CO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CO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CO" sz="14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s-CO" sz="14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s-C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C6C9ABD6-A24D-4F1B-BE2F-4D02D8CF8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84" y="2000921"/>
                <a:ext cx="1109599" cy="314573"/>
              </a:xfrm>
              <a:prstGeom prst="rect">
                <a:avLst/>
              </a:prstGeom>
              <a:blipFill>
                <a:blip r:embed="rId11"/>
                <a:stretch>
                  <a:fillRect l="-1648" r="-1099" b="-2115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32">
            <a:extLst>
              <a:ext uri="{FF2B5EF4-FFF2-40B4-BE49-F238E27FC236}">
                <a16:creationId xmlns:a16="http://schemas.microsoft.com/office/drawing/2014/main" id="{D8662C73-0E68-4F5D-A794-F91D556FD57D}"/>
              </a:ext>
            </a:extLst>
          </p:cNvPr>
          <p:cNvSpPr txBox="1"/>
          <p:nvPr/>
        </p:nvSpPr>
        <p:spPr>
          <a:xfrm>
            <a:off x="2958181" y="1915722"/>
            <a:ext cx="657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solidFill>
                  <a:srgbClr val="FF0000"/>
                </a:solidFill>
              </a:rPr>
              <a:t>2H</a:t>
            </a: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2E820A46-37CE-4555-A02D-4DE5E5113B21}"/>
              </a:ext>
            </a:extLst>
          </p:cNvPr>
          <p:cNvCxnSpPr/>
          <p:nvPr/>
        </p:nvCxnSpPr>
        <p:spPr>
          <a:xfrm flipV="1">
            <a:off x="3910423" y="2707939"/>
            <a:ext cx="0" cy="14201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E4E32BA-B731-4D24-AACB-A94727CCD7E3}"/>
              </a:ext>
            </a:extLst>
          </p:cNvPr>
          <p:cNvSpPr txBox="1"/>
          <p:nvPr/>
        </p:nvSpPr>
        <p:spPr>
          <a:xfrm>
            <a:off x="3500836" y="2215461"/>
            <a:ext cx="85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/>
              <a:t>Te-doping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0DDE08D-8A13-4901-896D-C5DF809BA453}"/>
              </a:ext>
            </a:extLst>
          </p:cNvPr>
          <p:cNvSpPr txBox="1"/>
          <p:nvPr/>
        </p:nvSpPr>
        <p:spPr>
          <a:xfrm>
            <a:off x="156886" y="6190020"/>
            <a:ext cx="355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No </a:t>
            </a:r>
            <a:r>
              <a:rPr lang="es-CO" dirty="0" err="1"/>
              <a:t>signatures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1Td </a:t>
            </a:r>
            <a:r>
              <a:rPr lang="es-CO" dirty="0" err="1"/>
              <a:t>structure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96ABD5B-9729-C775-D2A3-46514F573F7C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34FDD5-8AE7-DDE6-B033-5FD5FDF0A379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</p:spTree>
    <p:extLst>
      <p:ext uri="{BB962C8B-B14F-4D97-AF65-F5344CB8AC3E}">
        <p14:creationId xmlns:p14="http://schemas.microsoft.com/office/powerpoint/2010/main" val="3580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AD063CC-C348-413D-BDAA-9EA1A7C8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10" y="2869276"/>
            <a:ext cx="3198713" cy="27988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FD62DC-9C2F-45DC-90EE-CDE372581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9" y="3130495"/>
            <a:ext cx="2957827" cy="255942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5BF2EB-BC4C-48A2-9B4E-1D2DC04296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307"/>
          <a:stretch/>
        </p:blipFill>
        <p:spPr>
          <a:xfrm>
            <a:off x="6336611" y="2420880"/>
            <a:ext cx="1923394" cy="23715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r>
              <a:rPr lang="es-CO" sz="4000" b="1" dirty="0">
                <a:solidFill>
                  <a:schemeClr val="accent1"/>
                </a:solidFill>
              </a:rPr>
              <a:t> in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Possible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mechanism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D72D7B-B4EF-411C-B2F7-993E66C62512}"/>
              </a:ext>
            </a:extLst>
          </p:cNvPr>
          <p:cNvSpPr txBox="1"/>
          <p:nvPr/>
        </p:nvSpPr>
        <p:spPr>
          <a:xfrm>
            <a:off x="269577" y="1425925"/>
            <a:ext cx="471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DFT </a:t>
            </a:r>
            <a:r>
              <a:rPr lang="es-CO" dirty="0" err="1"/>
              <a:t>calculations</a:t>
            </a:r>
            <a:r>
              <a:rPr lang="es-CO" dirty="0"/>
              <a:t> in </a:t>
            </a:r>
            <a:r>
              <a:rPr lang="es-CO" dirty="0" err="1"/>
              <a:t>systems</a:t>
            </a:r>
            <a:r>
              <a:rPr lang="es-CO" dirty="0"/>
              <a:t> </a:t>
            </a:r>
            <a:r>
              <a:rPr lang="es-CO" dirty="0" err="1"/>
              <a:t>which</a:t>
            </a:r>
            <a:r>
              <a:rPr lang="es-CO" dirty="0"/>
              <a:t> </a:t>
            </a:r>
            <a:r>
              <a:rPr lang="es-CO" dirty="0" err="1"/>
              <a:t>closely</a:t>
            </a:r>
            <a:r>
              <a:rPr lang="es-CO" dirty="0"/>
              <a:t> resemble (x,</a:t>
            </a:r>
            <a:r>
              <a:rPr lang="el-GR" dirty="0"/>
              <a:t>δ</a:t>
            </a:r>
            <a:r>
              <a:rPr lang="es-CO" dirty="0"/>
              <a:t>) </a:t>
            </a:r>
            <a:r>
              <a:rPr lang="es-CO" dirty="0" err="1"/>
              <a:t>values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experimental </a:t>
            </a:r>
            <a:r>
              <a:rPr lang="es-CO" dirty="0" err="1"/>
              <a:t>samples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33EAC-026F-4430-9136-BB6B93C979C7}"/>
              </a:ext>
            </a:extLst>
          </p:cNvPr>
          <p:cNvSpPr txBox="1"/>
          <p:nvPr/>
        </p:nvSpPr>
        <p:spPr>
          <a:xfrm>
            <a:off x="269577" y="2198203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Realization</a:t>
            </a:r>
            <a:r>
              <a:rPr lang="es-CO" dirty="0">
                <a:solidFill>
                  <a:schemeClr val="accent1"/>
                </a:solidFill>
              </a:rPr>
              <a:t> 1: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EC2525-093B-4D50-B27A-3A2A8CDC1AAD}"/>
              </a:ext>
            </a:extLst>
          </p:cNvPr>
          <p:cNvSpPr txBox="1"/>
          <p:nvPr/>
        </p:nvSpPr>
        <p:spPr>
          <a:xfrm>
            <a:off x="5959365" y="1617668"/>
            <a:ext cx="192339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x=10%, </a:t>
            </a:r>
            <a:r>
              <a:rPr lang="el-GR" dirty="0"/>
              <a:t>δ</a:t>
            </a:r>
            <a:r>
              <a:rPr lang="es-CO" dirty="0"/>
              <a:t>=39%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B37FB03-64BF-4CFD-BB01-BAD95C7144A5}"/>
              </a:ext>
            </a:extLst>
          </p:cNvPr>
          <p:cNvSpPr txBox="1"/>
          <p:nvPr/>
        </p:nvSpPr>
        <p:spPr>
          <a:xfrm rot="16200000">
            <a:off x="7557149" y="3319694"/>
            <a:ext cx="225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err="1">
                <a:solidFill>
                  <a:srgbClr val="FF0000"/>
                </a:solidFill>
              </a:rPr>
              <a:t>Ferromagnetic</a:t>
            </a:r>
            <a:endParaRPr lang="es-CO" sz="2400" b="1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27123F-E522-4457-84EC-830935AC7736}"/>
              </a:ext>
            </a:extLst>
          </p:cNvPr>
          <p:cNvSpPr txBox="1"/>
          <p:nvPr/>
        </p:nvSpPr>
        <p:spPr>
          <a:xfrm>
            <a:off x="302235" y="5668174"/>
            <a:ext cx="297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At Fermi </a:t>
            </a:r>
            <a:r>
              <a:rPr lang="es-CO" dirty="0" err="1"/>
              <a:t>level</a:t>
            </a:r>
            <a:r>
              <a:rPr lang="es-CO" dirty="0"/>
              <a:t>: net </a:t>
            </a:r>
            <a:r>
              <a:rPr lang="es-CO" dirty="0" err="1"/>
              <a:t>magnetization</a:t>
            </a:r>
            <a:r>
              <a:rPr lang="es-CO" dirty="0">
                <a:sym typeface="Wingdings" panose="05000000000000000000" pitchFamily="2" charset="2"/>
              </a:rPr>
              <a:t></a:t>
            </a:r>
            <a:r>
              <a:rPr lang="es-CO" dirty="0"/>
              <a:t> more spin-up </a:t>
            </a:r>
            <a:r>
              <a:rPr lang="es-CO" dirty="0" err="1"/>
              <a:t>than</a:t>
            </a:r>
            <a:r>
              <a:rPr lang="es-CO" dirty="0"/>
              <a:t> spin-</a:t>
            </a:r>
            <a:r>
              <a:rPr lang="es-CO" dirty="0" err="1"/>
              <a:t>down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6322839-4E24-4FEC-A2D1-35F7475F318D}"/>
              </a:ext>
            </a:extLst>
          </p:cNvPr>
          <p:cNvSpPr txBox="1"/>
          <p:nvPr/>
        </p:nvSpPr>
        <p:spPr>
          <a:xfrm>
            <a:off x="3416799" y="5653237"/>
            <a:ext cx="2528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At Fermi </a:t>
            </a:r>
            <a:r>
              <a:rPr lang="es-CO" dirty="0" err="1"/>
              <a:t>level</a:t>
            </a:r>
            <a:r>
              <a:rPr lang="es-CO" dirty="0"/>
              <a:t>: </a:t>
            </a:r>
            <a:r>
              <a:rPr lang="es-CO" dirty="0" err="1"/>
              <a:t>major</a:t>
            </a:r>
            <a:r>
              <a:rPr lang="es-CO" dirty="0"/>
              <a:t> </a:t>
            </a:r>
            <a:r>
              <a:rPr lang="es-CO" dirty="0" err="1"/>
              <a:t>contribution</a:t>
            </a:r>
            <a:r>
              <a:rPr lang="es-CO" dirty="0"/>
              <a:t> </a:t>
            </a:r>
            <a:r>
              <a:rPr lang="es-CO" dirty="0" err="1"/>
              <a:t>from</a:t>
            </a:r>
            <a:r>
              <a:rPr lang="es-CO" dirty="0"/>
              <a:t> W d-</a:t>
            </a:r>
            <a:r>
              <a:rPr lang="es-CO" dirty="0" err="1"/>
              <a:t>orbitals</a:t>
            </a:r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27728FD-7FE5-4462-A5F8-9D5671E224F5}"/>
              </a:ext>
            </a:extLst>
          </p:cNvPr>
          <p:cNvSpPr txBox="1"/>
          <p:nvPr/>
        </p:nvSpPr>
        <p:spPr>
          <a:xfrm>
            <a:off x="639663" y="2527415"/>
            <a:ext cx="21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DOS </a:t>
            </a:r>
            <a:r>
              <a:rPr lang="es-CO" dirty="0" err="1"/>
              <a:t>for</a:t>
            </a:r>
            <a:r>
              <a:rPr lang="es-CO" dirty="0"/>
              <a:t> spin-up and spin-</a:t>
            </a:r>
            <a:r>
              <a:rPr lang="es-CO" dirty="0" err="1"/>
              <a:t>down</a:t>
            </a:r>
            <a:r>
              <a:rPr lang="es-CO" dirty="0"/>
              <a:t> </a:t>
            </a:r>
            <a:r>
              <a:rPr lang="es-CO" dirty="0" err="1"/>
              <a:t>electrons</a:t>
            </a:r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63B5274-5AF0-4358-8573-6BB89BCDD88F}"/>
              </a:ext>
            </a:extLst>
          </p:cNvPr>
          <p:cNvSpPr txBox="1"/>
          <p:nvPr/>
        </p:nvSpPr>
        <p:spPr>
          <a:xfrm>
            <a:off x="3619346" y="2522812"/>
            <a:ext cx="217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Projected</a:t>
            </a:r>
            <a:r>
              <a:rPr lang="es-CO" dirty="0"/>
              <a:t> DOS onto </a:t>
            </a:r>
            <a:r>
              <a:rPr lang="es-CO" dirty="0" err="1"/>
              <a:t>atomic</a:t>
            </a:r>
            <a:r>
              <a:rPr lang="es-CO" dirty="0"/>
              <a:t> </a:t>
            </a:r>
            <a:r>
              <a:rPr lang="es-CO" dirty="0" err="1"/>
              <a:t>orbitals</a:t>
            </a:r>
            <a:endParaRPr lang="es-CO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BA5C42-967A-44CA-8072-20EC79DE3860}"/>
              </a:ext>
            </a:extLst>
          </p:cNvPr>
          <p:cNvSpPr txBox="1"/>
          <p:nvPr/>
        </p:nvSpPr>
        <p:spPr>
          <a:xfrm>
            <a:off x="6127381" y="5094310"/>
            <a:ext cx="286410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 err="1"/>
              <a:t>Suggests</a:t>
            </a:r>
            <a:r>
              <a:rPr lang="es-CO" b="1" dirty="0"/>
              <a:t> </a:t>
            </a:r>
            <a:r>
              <a:rPr lang="es-CO" b="1" dirty="0" err="1"/>
              <a:t>that</a:t>
            </a:r>
            <a:r>
              <a:rPr lang="es-CO" b="1" dirty="0"/>
              <a:t> </a:t>
            </a:r>
            <a:r>
              <a:rPr lang="es-CO" b="1" dirty="0" err="1"/>
              <a:t>magnetism</a:t>
            </a:r>
            <a:r>
              <a:rPr lang="es-CO" b="1" dirty="0"/>
              <a:t> comes </a:t>
            </a:r>
            <a:r>
              <a:rPr lang="es-CO" b="1" dirty="0" err="1"/>
              <a:t>from</a:t>
            </a:r>
            <a:r>
              <a:rPr lang="es-CO" b="1" dirty="0"/>
              <a:t> </a:t>
            </a:r>
          </a:p>
          <a:p>
            <a:pPr algn="ctr"/>
            <a:r>
              <a:rPr lang="es-CO" b="1" dirty="0" err="1"/>
              <a:t>transition</a:t>
            </a:r>
            <a:r>
              <a:rPr lang="es-CO" b="1" dirty="0"/>
              <a:t> metal ion </a:t>
            </a:r>
          </a:p>
          <a:p>
            <a:pPr algn="ctr"/>
            <a:r>
              <a:rPr lang="es-CO" b="1" dirty="0"/>
              <a:t>d-</a:t>
            </a:r>
            <a:r>
              <a:rPr lang="es-CO" b="1" dirty="0" err="1"/>
              <a:t>electrons</a:t>
            </a:r>
            <a:endParaRPr lang="es-CO" b="1" dirty="0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F21A39B6-B7CD-4105-80CD-93C297C6DE2A}"/>
              </a:ext>
            </a:extLst>
          </p:cNvPr>
          <p:cNvSpPr/>
          <p:nvPr/>
        </p:nvSpPr>
        <p:spPr>
          <a:xfrm>
            <a:off x="580984" y="4408716"/>
            <a:ext cx="202788" cy="4463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086FE0C2-0848-4F19-9A78-C181196FEA4D}"/>
              </a:ext>
            </a:extLst>
          </p:cNvPr>
          <p:cNvSpPr/>
          <p:nvPr/>
        </p:nvSpPr>
        <p:spPr>
          <a:xfrm flipV="1">
            <a:off x="591870" y="3788230"/>
            <a:ext cx="202788" cy="4463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6B7A1B-E9F1-8D96-4FF3-3E991E66C26D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0794FA-4941-CF43-7F5A-74B38085D64C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</p:spTree>
    <p:extLst>
      <p:ext uri="{BB962C8B-B14F-4D97-AF65-F5344CB8AC3E}">
        <p14:creationId xmlns:p14="http://schemas.microsoft.com/office/powerpoint/2010/main" val="8545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Magnetic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of</a:t>
            </a:r>
            <a:r>
              <a:rPr lang="es-CO" sz="4000" b="1" dirty="0">
                <a:solidFill>
                  <a:schemeClr val="accent1"/>
                </a:solidFill>
              </a:rPr>
              <a:t>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BF8468C-FC72-4091-B3F7-10974EAE5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1161" y="2373254"/>
            <a:ext cx="4995690" cy="381676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D264E96-6639-42F0-80DA-FE97A958EFC1}"/>
              </a:ext>
            </a:extLst>
          </p:cNvPr>
          <p:cNvSpPr txBox="1"/>
          <p:nvPr/>
        </p:nvSpPr>
        <p:spPr>
          <a:xfrm>
            <a:off x="2254450" y="3159953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FF0000"/>
                </a:solidFill>
              </a:rPr>
              <a:t>Ferromagnetic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739693-ADC5-4C50-9033-521669DE8B36}"/>
              </a:ext>
            </a:extLst>
          </p:cNvPr>
          <p:cNvSpPr txBox="1"/>
          <p:nvPr/>
        </p:nvSpPr>
        <p:spPr>
          <a:xfrm>
            <a:off x="896001" y="4351326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Diamagnetic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FE86284-7C4A-4207-81B8-603E8609320C}"/>
              </a:ext>
            </a:extLst>
          </p:cNvPr>
          <p:cNvSpPr/>
          <p:nvPr/>
        </p:nvSpPr>
        <p:spPr>
          <a:xfrm>
            <a:off x="1944060" y="3681856"/>
            <a:ext cx="839617" cy="746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45107772-82F5-43B6-957D-E24E41DDC565}"/>
              </a:ext>
            </a:extLst>
          </p:cNvPr>
          <p:cNvCxnSpPr>
            <a:cxnSpLocks/>
          </p:cNvCxnSpPr>
          <p:nvPr/>
        </p:nvCxnSpPr>
        <p:spPr>
          <a:xfrm flipV="1">
            <a:off x="2652232" y="3460228"/>
            <a:ext cx="231138" cy="276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512763E-E498-42CF-81CC-4BB70AAB4046}"/>
              </a:ext>
            </a:extLst>
          </p:cNvPr>
          <p:cNvCxnSpPr/>
          <p:nvPr/>
        </p:nvCxnSpPr>
        <p:spPr>
          <a:xfrm flipV="1">
            <a:off x="1424558" y="3385558"/>
            <a:ext cx="99693" cy="10428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15FB1CF-E9F3-4D09-B954-330E4CEEF094}"/>
              </a:ext>
            </a:extLst>
          </p:cNvPr>
          <p:cNvSpPr txBox="1"/>
          <p:nvPr/>
        </p:nvSpPr>
        <p:spPr>
          <a:xfrm>
            <a:off x="510430" y="1444421"/>
            <a:ext cx="3587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VSM - </a:t>
            </a:r>
            <a:r>
              <a:rPr lang="es-CO" dirty="0" err="1"/>
              <a:t>magnetization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737637E9-0AD9-464E-891C-EAAB6B8E6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3086" y="1195266"/>
            <a:ext cx="3509583" cy="271172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909F82A-17F4-4192-88A1-31BCEB494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093" y="3844982"/>
            <a:ext cx="3533576" cy="27302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A02369-CC38-D20A-D1E1-8E96ED305A3C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E6D40A-AF88-AC35-9D14-7575BB1A7837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902E60-8C88-7024-17D1-B791FCA03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8011" y="5830106"/>
            <a:ext cx="785989" cy="7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DD118DC-A2DD-479E-9C5C-369C3912A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05" y="1169716"/>
            <a:ext cx="3529625" cy="27272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9CFDCE-6552-4870-A9B1-BA9F50156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668" y="3839767"/>
            <a:ext cx="3556562" cy="27480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Magnetic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of</a:t>
            </a:r>
            <a:r>
              <a:rPr lang="es-CO" sz="4000" b="1" dirty="0">
                <a:solidFill>
                  <a:schemeClr val="accent1"/>
                </a:solidFill>
              </a:rPr>
              <a:t>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BF8468C-FC72-4091-B3F7-10974EAE5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1161" y="2373254"/>
            <a:ext cx="4995690" cy="381676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D264E96-6639-42F0-80DA-FE97A958EFC1}"/>
              </a:ext>
            </a:extLst>
          </p:cNvPr>
          <p:cNvSpPr txBox="1"/>
          <p:nvPr/>
        </p:nvSpPr>
        <p:spPr>
          <a:xfrm>
            <a:off x="2254450" y="3159953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FF0000"/>
                </a:solidFill>
              </a:rPr>
              <a:t>Ferromagnetic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739693-ADC5-4C50-9033-521669DE8B36}"/>
              </a:ext>
            </a:extLst>
          </p:cNvPr>
          <p:cNvSpPr txBox="1"/>
          <p:nvPr/>
        </p:nvSpPr>
        <p:spPr>
          <a:xfrm>
            <a:off x="896001" y="4351326"/>
            <a:ext cx="13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>
                <a:solidFill>
                  <a:srgbClr val="00B050"/>
                </a:solidFill>
              </a:rPr>
              <a:t>Diamagnetic</a:t>
            </a:r>
            <a:endParaRPr lang="es-CO" dirty="0">
              <a:solidFill>
                <a:srgbClr val="00B05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FE86284-7C4A-4207-81B8-603E8609320C}"/>
              </a:ext>
            </a:extLst>
          </p:cNvPr>
          <p:cNvSpPr/>
          <p:nvPr/>
        </p:nvSpPr>
        <p:spPr>
          <a:xfrm>
            <a:off x="1944060" y="3681856"/>
            <a:ext cx="839617" cy="746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45107772-82F5-43B6-957D-E24E41DDC565}"/>
              </a:ext>
            </a:extLst>
          </p:cNvPr>
          <p:cNvCxnSpPr>
            <a:cxnSpLocks/>
          </p:cNvCxnSpPr>
          <p:nvPr/>
        </p:nvCxnSpPr>
        <p:spPr>
          <a:xfrm flipV="1">
            <a:off x="2652232" y="3460228"/>
            <a:ext cx="231138" cy="276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512763E-E498-42CF-81CC-4BB70AAB4046}"/>
              </a:ext>
            </a:extLst>
          </p:cNvPr>
          <p:cNvCxnSpPr/>
          <p:nvPr/>
        </p:nvCxnSpPr>
        <p:spPr>
          <a:xfrm flipV="1">
            <a:off x="1424558" y="3385558"/>
            <a:ext cx="99693" cy="10428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15FB1CF-E9F3-4D09-B954-330E4CEEF094}"/>
              </a:ext>
            </a:extLst>
          </p:cNvPr>
          <p:cNvSpPr txBox="1"/>
          <p:nvPr/>
        </p:nvSpPr>
        <p:spPr>
          <a:xfrm>
            <a:off x="510430" y="1444421"/>
            <a:ext cx="3587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VSM - </a:t>
            </a:r>
            <a:r>
              <a:rPr lang="es-CO" dirty="0" err="1"/>
              <a:t>magnetization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7866A0-47A5-43C1-B5BD-E08F41C4D1CA}"/>
              </a:ext>
            </a:extLst>
          </p:cNvPr>
          <p:cNvSpPr txBox="1"/>
          <p:nvPr/>
        </p:nvSpPr>
        <p:spPr>
          <a:xfrm>
            <a:off x="7297153" y="25785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2 </a:t>
            </a:r>
            <a:r>
              <a:rPr lang="es-CO" dirty="0" err="1">
                <a:solidFill>
                  <a:srgbClr val="FF0000"/>
                </a:solidFill>
              </a:rPr>
              <a:t>days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06AD41C-C3CE-481A-9294-CF5A2E428CD5}"/>
              </a:ext>
            </a:extLst>
          </p:cNvPr>
          <p:cNvSpPr txBox="1"/>
          <p:nvPr/>
        </p:nvSpPr>
        <p:spPr>
          <a:xfrm>
            <a:off x="7289027" y="445256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15 </a:t>
            </a:r>
            <a:r>
              <a:rPr lang="es-CO" dirty="0" err="1">
                <a:solidFill>
                  <a:srgbClr val="FF0000"/>
                </a:solidFill>
              </a:rPr>
              <a:t>days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7B2BC7-9F96-41DF-BA74-2AAC3C20B978}"/>
              </a:ext>
            </a:extLst>
          </p:cNvPr>
          <p:cNvSpPr txBox="1"/>
          <p:nvPr/>
        </p:nvSpPr>
        <p:spPr>
          <a:xfrm>
            <a:off x="3314678" y="3529285"/>
            <a:ext cx="288389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Diamagnetic</a:t>
            </a:r>
            <a:r>
              <a:rPr lang="es-CO" dirty="0"/>
              <a:t> </a:t>
            </a:r>
            <a:r>
              <a:rPr lang="es-CO" dirty="0" err="1"/>
              <a:t>component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strongly</a:t>
            </a:r>
            <a:r>
              <a:rPr lang="es-CO" dirty="0"/>
              <a:t> </a:t>
            </a:r>
            <a:r>
              <a:rPr lang="es-CO" dirty="0" err="1"/>
              <a:t>dependent</a:t>
            </a:r>
            <a:r>
              <a:rPr lang="es-CO" dirty="0"/>
              <a:t> </a:t>
            </a:r>
            <a:r>
              <a:rPr lang="es-CO" dirty="0" err="1"/>
              <a:t>on</a:t>
            </a:r>
            <a:r>
              <a:rPr lang="es-CO" dirty="0"/>
              <a:t> </a:t>
            </a:r>
            <a:r>
              <a:rPr lang="es-CO" dirty="0" err="1"/>
              <a:t>oxidation</a:t>
            </a:r>
            <a:r>
              <a:rPr lang="es-CO" dirty="0"/>
              <a:t>/</a:t>
            </a:r>
            <a:r>
              <a:rPr lang="es-CO" dirty="0" err="1"/>
              <a:t>aging</a:t>
            </a:r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6AFC00C-79E3-4A77-84BD-21878C9F2655}"/>
              </a:ext>
            </a:extLst>
          </p:cNvPr>
          <p:cNvSpPr txBox="1"/>
          <p:nvPr/>
        </p:nvSpPr>
        <p:spPr>
          <a:xfrm>
            <a:off x="3314678" y="4486758"/>
            <a:ext cx="288389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Ferromagnetic</a:t>
            </a:r>
            <a:r>
              <a:rPr lang="es-CO" dirty="0"/>
              <a:t> </a:t>
            </a:r>
            <a:r>
              <a:rPr lang="es-CO" dirty="0" err="1"/>
              <a:t>component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more </a:t>
            </a:r>
            <a:r>
              <a:rPr lang="es-CO" dirty="0" err="1"/>
              <a:t>robust</a:t>
            </a:r>
            <a:r>
              <a:rPr lang="es-CO" dirty="0"/>
              <a:t> (</a:t>
            </a:r>
            <a:r>
              <a:rPr lang="es-CO" dirty="0" err="1"/>
              <a:t>H</a:t>
            </a:r>
            <a:r>
              <a:rPr lang="es-CO" baseline="-25000" dirty="0" err="1"/>
              <a:t>c</a:t>
            </a:r>
            <a:r>
              <a:rPr lang="es-CO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CF4530-B0A7-7541-7BB1-F44AA6F52803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E50E0A-B155-2D4C-CC44-B6CCC4CD569C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096265-CFF5-CA1A-E85C-A571FB17D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8011" y="5830106"/>
            <a:ext cx="785989" cy="7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B86D1EAD-4464-4609-8CFF-01F5941A7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3472" y="1483676"/>
            <a:ext cx="6663539" cy="511202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2B01D95-F203-4852-91A5-0DB78AD4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25" y="4173640"/>
            <a:ext cx="5201308" cy="222109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26D5C0F-736E-467D-9379-47B2CEB9E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99" y="1776109"/>
            <a:ext cx="5201310" cy="2221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Magnetic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of</a:t>
            </a:r>
            <a:r>
              <a:rPr lang="es-CO" sz="4000" b="1" dirty="0">
                <a:solidFill>
                  <a:schemeClr val="accent1"/>
                </a:solidFill>
              </a:rPr>
              <a:t>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C3363E-786E-4171-91AF-27D271308E0A}"/>
              </a:ext>
            </a:extLst>
          </p:cNvPr>
          <p:cNvSpPr txBox="1"/>
          <p:nvPr/>
        </p:nvSpPr>
        <p:spPr>
          <a:xfrm>
            <a:off x="1244459" y="1278623"/>
            <a:ext cx="268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/>
              <a:t>Ferromagnetic</a:t>
            </a:r>
            <a:r>
              <a:rPr lang="es-CO" dirty="0"/>
              <a:t> </a:t>
            </a:r>
            <a:r>
              <a:rPr lang="es-CO" dirty="0" err="1"/>
              <a:t>component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953C241-74A7-46E6-8B6C-D470F8071C65}"/>
              </a:ext>
            </a:extLst>
          </p:cNvPr>
          <p:cNvSpPr txBox="1"/>
          <p:nvPr/>
        </p:nvSpPr>
        <p:spPr>
          <a:xfrm>
            <a:off x="3267872" y="4065969"/>
            <a:ext cx="353569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 err="1">
                <a:solidFill>
                  <a:schemeClr val="accent1"/>
                </a:solidFill>
              </a:rPr>
              <a:t>Chalcogen</a:t>
            </a:r>
            <a:r>
              <a:rPr lang="es-CO" sz="2400" dirty="0">
                <a:solidFill>
                  <a:schemeClr val="accent1"/>
                </a:solidFill>
              </a:rPr>
              <a:t> </a:t>
            </a:r>
            <a:r>
              <a:rPr lang="es-CO" sz="2400" dirty="0" err="1">
                <a:solidFill>
                  <a:schemeClr val="accent1"/>
                </a:solidFill>
              </a:rPr>
              <a:t>vacancies</a:t>
            </a:r>
            <a:r>
              <a:rPr lang="es-CO" sz="2400" dirty="0">
                <a:solidFill>
                  <a:schemeClr val="accent1"/>
                </a:solidFill>
              </a:rPr>
              <a:t> </a:t>
            </a:r>
            <a:r>
              <a:rPr lang="es-CO" sz="2400" dirty="0" err="1">
                <a:solidFill>
                  <a:schemeClr val="accent1"/>
                </a:solidFill>
              </a:rPr>
              <a:t>seem</a:t>
            </a:r>
            <a:r>
              <a:rPr lang="es-CO" sz="2400" dirty="0">
                <a:solidFill>
                  <a:schemeClr val="accent1"/>
                </a:solidFill>
              </a:rPr>
              <a:t> </a:t>
            </a:r>
            <a:r>
              <a:rPr lang="es-CO" sz="2400" dirty="0" err="1">
                <a:solidFill>
                  <a:schemeClr val="accent1"/>
                </a:solidFill>
              </a:rPr>
              <a:t>to</a:t>
            </a:r>
            <a:r>
              <a:rPr lang="es-CO" sz="2400" dirty="0">
                <a:solidFill>
                  <a:schemeClr val="accent1"/>
                </a:solidFill>
              </a:rPr>
              <a:t> drive </a:t>
            </a:r>
            <a:r>
              <a:rPr lang="es-CO" sz="2400" dirty="0" err="1">
                <a:solidFill>
                  <a:schemeClr val="accent1"/>
                </a:solidFill>
              </a:rPr>
              <a:t>ferromagnetism</a:t>
            </a:r>
            <a:endParaRPr lang="es-CO" sz="2400" dirty="0">
              <a:solidFill>
                <a:schemeClr val="accent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42912FC-86F9-4FB0-841A-F05FD6511F01}"/>
              </a:ext>
            </a:extLst>
          </p:cNvPr>
          <p:cNvSpPr txBox="1"/>
          <p:nvPr/>
        </p:nvSpPr>
        <p:spPr>
          <a:xfrm>
            <a:off x="6011903" y="1355543"/>
            <a:ext cx="26809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Te doping </a:t>
            </a:r>
            <a:r>
              <a:rPr lang="es-CO" sz="2000" dirty="0" err="1"/>
              <a:t>promotes</a:t>
            </a:r>
            <a:r>
              <a:rPr lang="es-CO" sz="2000" dirty="0"/>
              <a:t> </a:t>
            </a:r>
            <a:r>
              <a:rPr lang="es-CO" sz="2000" dirty="0" err="1"/>
              <a:t>formation</a:t>
            </a:r>
            <a:r>
              <a:rPr lang="es-CO" sz="2000" dirty="0"/>
              <a:t> </a:t>
            </a:r>
            <a:r>
              <a:rPr lang="es-CO" sz="2000" dirty="0" err="1"/>
              <a:t>of</a:t>
            </a:r>
            <a:r>
              <a:rPr lang="es-CO" sz="2000" dirty="0"/>
              <a:t> </a:t>
            </a:r>
            <a:r>
              <a:rPr lang="es-CO" sz="2000" dirty="0" err="1"/>
              <a:t>vacancies</a:t>
            </a:r>
            <a:endParaRPr lang="es-CO" sz="20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4A092A-7A1B-5AA3-8FDD-FEDADE306731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1E498-DB60-146C-C5D8-CD3C76AB7447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EF8CE1-BCD6-7509-8CDC-7EB5F528A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352" y="6124447"/>
            <a:ext cx="491648" cy="4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Magnetic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properties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of</a:t>
            </a:r>
            <a:r>
              <a:rPr lang="es-CO" sz="4000" b="1" dirty="0">
                <a:solidFill>
                  <a:schemeClr val="accent1"/>
                </a:solidFill>
              </a:rPr>
              <a:t> W(Se</a:t>
            </a:r>
            <a:r>
              <a:rPr lang="es-CO" sz="4000" b="1" baseline="-25000" dirty="0">
                <a:solidFill>
                  <a:schemeClr val="accent1"/>
                </a:solidFill>
              </a:rPr>
              <a:t>1-x</a:t>
            </a:r>
            <a:r>
              <a:rPr lang="es-CO" sz="4000" b="1" dirty="0">
                <a:solidFill>
                  <a:schemeClr val="accent1"/>
                </a:solidFill>
              </a:rPr>
              <a:t>Te</a:t>
            </a:r>
            <a:r>
              <a:rPr lang="es-CO" sz="4000" b="1" baseline="-25000" dirty="0">
                <a:solidFill>
                  <a:schemeClr val="accent1"/>
                </a:solidFill>
              </a:rPr>
              <a:t>x</a:t>
            </a:r>
            <a:r>
              <a:rPr lang="es-CO" sz="4000" b="1" dirty="0">
                <a:solidFill>
                  <a:schemeClr val="accent1"/>
                </a:solidFill>
              </a:rPr>
              <a:t>)</a:t>
            </a:r>
            <a:r>
              <a:rPr lang="es-CO" sz="4000" b="1" baseline="-25000" dirty="0">
                <a:solidFill>
                  <a:schemeClr val="accent1"/>
                </a:solidFill>
              </a:rPr>
              <a:t>2(1-</a:t>
            </a:r>
            <a:r>
              <a:rPr lang="el-GR" sz="4000" b="1" baseline="-25000" dirty="0">
                <a:solidFill>
                  <a:schemeClr val="accent1"/>
                </a:solidFill>
              </a:rPr>
              <a:t>δ</a:t>
            </a:r>
            <a:r>
              <a:rPr lang="es-CO" sz="4000" b="1" baseline="-25000" dirty="0">
                <a:solidFill>
                  <a:schemeClr val="accent1"/>
                </a:solidFill>
              </a:rPr>
              <a:t>)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C3363E-786E-4171-91AF-27D271308E0A}"/>
              </a:ext>
            </a:extLst>
          </p:cNvPr>
          <p:cNvSpPr txBox="1"/>
          <p:nvPr/>
        </p:nvSpPr>
        <p:spPr>
          <a:xfrm>
            <a:off x="1244459" y="1278623"/>
            <a:ext cx="660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err="1"/>
              <a:t>Ferromagnetic</a:t>
            </a:r>
            <a:r>
              <a:rPr lang="es-CO" dirty="0"/>
              <a:t> </a:t>
            </a:r>
            <a:r>
              <a:rPr lang="es-CO" dirty="0" err="1"/>
              <a:t>component</a:t>
            </a:r>
            <a:r>
              <a:rPr lang="es-CO" dirty="0"/>
              <a:t>: </a:t>
            </a:r>
            <a:r>
              <a:rPr lang="es-CO" dirty="0" err="1"/>
              <a:t>variation</a:t>
            </a:r>
            <a:r>
              <a:rPr lang="es-CO" dirty="0"/>
              <a:t> </a:t>
            </a:r>
            <a:r>
              <a:rPr lang="es-CO" dirty="0" err="1"/>
              <a:t>of</a:t>
            </a:r>
            <a:r>
              <a:rPr lang="es-CO" dirty="0"/>
              <a:t> </a:t>
            </a:r>
            <a:r>
              <a:rPr lang="es-CO" dirty="0" err="1"/>
              <a:t>Hc</a:t>
            </a:r>
            <a:r>
              <a:rPr lang="es-CO" dirty="0"/>
              <a:t> and Ms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storage</a:t>
            </a:r>
            <a:r>
              <a:rPr lang="es-CO" dirty="0"/>
              <a:t> time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744B8A4-E17D-4A3A-8192-4386DA59CABA}"/>
              </a:ext>
            </a:extLst>
          </p:cNvPr>
          <p:cNvSpPr txBox="1"/>
          <p:nvPr/>
        </p:nvSpPr>
        <p:spPr>
          <a:xfrm>
            <a:off x="1" y="6616095"/>
            <a:ext cx="9116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Room temperature multiferroicity in a transition metal dichalcogenide, arXiv:2212.02490 (2023).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9A0178-6D89-49EF-8C5B-796A49724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63" y="2416396"/>
            <a:ext cx="7065473" cy="33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94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368E2-6923-2328-A749-CAB9FA0A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737E46DB-45E3-5731-B365-13E4B209F165}"/>
              </a:ext>
            </a:extLst>
          </p:cNvPr>
          <p:cNvGrpSpPr/>
          <p:nvPr/>
        </p:nvGrpSpPr>
        <p:grpSpPr>
          <a:xfrm>
            <a:off x="6043448" y="3326657"/>
            <a:ext cx="3353302" cy="2991487"/>
            <a:chOff x="6043448" y="3326657"/>
            <a:chExt cx="3353302" cy="299148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B99ADD1-1B45-6879-12F3-A08A382C3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55"/>
            <a:stretch/>
          </p:blipFill>
          <p:spPr>
            <a:xfrm>
              <a:off x="6125121" y="3326657"/>
              <a:ext cx="3271629" cy="2991487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DEF5A14-1250-D82F-9405-C5B397B9391C}"/>
                </a:ext>
              </a:extLst>
            </p:cNvPr>
            <p:cNvSpPr/>
            <p:nvPr/>
          </p:nvSpPr>
          <p:spPr>
            <a:xfrm>
              <a:off x="6043448" y="3804745"/>
              <a:ext cx="210207" cy="833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C5B097F-1110-B149-57B1-0F60362C1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2"/>
          <a:stretch/>
        </p:blipFill>
        <p:spPr>
          <a:xfrm>
            <a:off x="3174124" y="3323844"/>
            <a:ext cx="3202505" cy="29825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2955F1-2062-5BAF-2D39-0FEE4CE5E24E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659CDB3-3FCE-9EDC-21C4-E97580EF5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76852-F841-2394-D481-4A4790DA0E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BF81EDD-3FB6-F782-95C8-A112C5D1A7A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0656E0-A151-1BD1-CBD6-FBE1FF1C81FA}"/>
              </a:ext>
            </a:extLst>
          </p:cNvPr>
          <p:cNvSpPr txBox="1"/>
          <p:nvPr/>
        </p:nvSpPr>
        <p:spPr>
          <a:xfrm>
            <a:off x="510430" y="1444421"/>
            <a:ext cx="682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SS-PFM – </a:t>
            </a:r>
            <a:r>
              <a:rPr lang="es-CO" dirty="0" err="1"/>
              <a:t>switching</a:t>
            </a:r>
            <a:r>
              <a:rPr lang="es-CO" dirty="0"/>
              <a:t> </a:t>
            </a:r>
            <a:r>
              <a:rPr lang="es-CO" dirty="0" err="1"/>
              <a:t>spectroscopy</a:t>
            </a:r>
            <a:r>
              <a:rPr lang="es-CO" dirty="0"/>
              <a:t> </a:t>
            </a:r>
            <a:r>
              <a:rPr lang="es-CO" dirty="0" err="1"/>
              <a:t>piezoforce</a:t>
            </a:r>
            <a:r>
              <a:rPr lang="es-CO" dirty="0"/>
              <a:t> </a:t>
            </a:r>
            <a:r>
              <a:rPr lang="es-CO" dirty="0" err="1"/>
              <a:t>microscopy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D66572-47A4-34DA-8F43-3DF77596D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5013" y="3305637"/>
            <a:ext cx="3710939" cy="30180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CF28FB-3A8F-0E27-FBAF-28BA031CA4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" y="2848448"/>
            <a:ext cx="788253" cy="78825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51FB1BB-6735-44CB-528B-F9A748347CA8}"/>
              </a:ext>
            </a:extLst>
          </p:cNvPr>
          <p:cNvSpPr txBox="1"/>
          <p:nvPr/>
        </p:nvSpPr>
        <p:spPr>
          <a:xfrm>
            <a:off x="1435395" y="2996868"/>
            <a:ext cx="16444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x=1.4%, </a:t>
            </a:r>
            <a:r>
              <a:rPr lang="el-GR" dirty="0"/>
              <a:t>δ</a:t>
            </a:r>
            <a:r>
              <a:rPr lang="es-CO" dirty="0"/>
              <a:t>=9%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AC9C4C6-0081-FE0E-EA85-E23C1890C13B}"/>
              </a:ext>
            </a:extLst>
          </p:cNvPr>
          <p:cNvSpPr txBox="1"/>
          <p:nvPr/>
        </p:nvSpPr>
        <p:spPr>
          <a:xfrm>
            <a:off x="4387458" y="3035635"/>
            <a:ext cx="17376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x=7.6%, </a:t>
            </a:r>
            <a:r>
              <a:rPr lang="el-GR" dirty="0"/>
              <a:t>δ</a:t>
            </a:r>
            <a:r>
              <a:rPr lang="es-CO" dirty="0"/>
              <a:t>=38%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6BFCAC1-60BE-A5A6-5101-ECB9D88A10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30" y="2872870"/>
            <a:ext cx="739408" cy="73940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B7ECEA7-F1FA-BC9A-B34E-EEB9B1062784}"/>
              </a:ext>
            </a:extLst>
          </p:cNvPr>
          <p:cNvSpPr txBox="1"/>
          <p:nvPr/>
        </p:nvSpPr>
        <p:spPr>
          <a:xfrm>
            <a:off x="7318161" y="3056139"/>
            <a:ext cx="17376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x=15%, </a:t>
            </a:r>
            <a:r>
              <a:rPr lang="el-GR" dirty="0"/>
              <a:t>δ</a:t>
            </a:r>
            <a:r>
              <a:rPr lang="es-CO" dirty="0"/>
              <a:t>=21%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E5285FC-D296-A40E-DDEA-485ECF7445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933" y="2891222"/>
            <a:ext cx="745479" cy="745479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2B53B76-028F-4FA3-17E8-9CFDC1499D15}"/>
              </a:ext>
            </a:extLst>
          </p:cNvPr>
          <p:cNvCxnSpPr>
            <a:cxnSpLocks/>
          </p:cNvCxnSpPr>
          <p:nvPr/>
        </p:nvCxnSpPr>
        <p:spPr>
          <a:xfrm>
            <a:off x="1817914" y="2492829"/>
            <a:ext cx="54164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D7535B0-7CE5-4205-0004-0D33EF50E96F}"/>
              </a:ext>
            </a:extLst>
          </p:cNvPr>
          <p:cNvSpPr txBox="1"/>
          <p:nvPr/>
        </p:nvSpPr>
        <p:spPr>
          <a:xfrm>
            <a:off x="7425381" y="2111857"/>
            <a:ext cx="170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Enhanced</a:t>
            </a:r>
            <a:r>
              <a:rPr lang="es-CO" dirty="0">
                <a:solidFill>
                  <a:schemeClr val="accent1"/>
                </a:solidFill>
              </a:rPr>
              <a:t> </a:t>
            </a:r>
            <a:r>
              <a:rPr lang="es-CO" dirty="0" err="1">
                <a:solidFill>
                  <a:schemeClr val="accent1"/>
                </a:solidFill>
              </a:rPr>
              <a:t>ferroelectricity</a:t>
            </a:r>
            <a:endParaRPr lang="es-CO" dirty="0">
              <a:solidFill>
                <a:schemeClr val="accent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89761B4-B190-3E15-B75B-90E597348A78}"/>
              </a:ext>
            </a:extLst>
          </p:cNvPr>
          <p:cNvSpPr txBox="1"/>
          <p:nvPr/>
        </p:nvSpPr>
        <p:spPr>
          <a:xfrm>
            <a:off x="32276" y="2090752"/>
            <a:ext cx="187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>
                <a:solidFill>
                  <a:schemeClr val="accent1"/>
                </a:solidFill>
              </a:rPr>
              <a:t>Increasing</a:t>
            </a:r>
            <a:r>
              <a:rPr lang="es-CO" dirty="0">
                <a:solidFill>
                  <a:schemeClr val="accent1"/>
                </a:solidFill>
              </a:rPr>
              <a:t> Te </a:t>
            </a:r>
            <a:r>
              <a:rPr lang="es-CO" dirty="0" err="1">
                <a:solidFill>
                  <a:schemeClr val="accent1"/>
                </a:solidFill>
              </a:rPr>
              <a:t>concentration</a:t>
            </a:r>
            <a:r>
              <a:rPr lang="es-CO" dirty="0">
                <a:solidFill>
                  <a:schemeClr val="accent1"/>
                </a:solidFill>
              </a:rPr>
              <a:t> (x)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24A6D1-9A9C-019D-90C7-ACC50614483C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FC15E0-FFF9-D17C-A5AE-335B37225543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2EEC293-655E-CE71-032F-C98E0506F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52352" y="6124447"/>
            <a:ext cx="491648" cy="4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E5C-DA42-D0CA-B494-D5C46D1AA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ACFC5BB-0FDD-67CD-E8A0-CED9EB143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279" y="2564481"/>
            <a:ext cx="4117734" cy="35969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7CB4AB-2DF6-D779-382F-432AFECF7C62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C588ADF-8A12-F371-4E37-78FE9A13C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1E6933-2534-7B94-0B23-0043BCB85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C6EEAEA4-6E00-EC07-0940-AE36A814886A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r>
              <a:rPr lang="es-CO" sz="4000" b="1" dirty="0">
                <a:solidFill>
                  <a:srgbClr val="00B050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Piezoelectric</a:t>
            </a:r>
            <a:r>
              <a:rPr lang="es-CO" sz="4000" b="1" dirty="0">
                <a:solidFill>
                  <a:srgbClr val="00B050"/>
                </a:solidFill>
              </a:rPr>
              <a:t> </a:t>
            </a:r>
            <a:r>
              <a:rPr lang="es-CO" sz="4000" b="1" dirty="0" err="1">
                <a:solidFill>
                  <a:srgbClr val="00B050"/>
                </a:solidFill>
              </a:rPr>
              <a:t>coefficient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ADA421-6946-0D43-EA09-2F56B02B4459}"/>
              </a:ext>
            </a:extLst>
          </p:cNvPr>
          <p:cNvSpPr txBox="1"/>
          <p:nvPr/>
        </p:nvSpPr>
        <p:spPr>
          <a:xfrm>
            <a:off x="88176" y="1444081"/>
            <a:ext cx="640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DART - PFM – Dual AC tracking </a:t>
            </a:r>
            <a:r>
              <a:rPr lang="es-CO" dirty="0" err="1"/>
              <a:t>resonance</a:t>
            </a:r>
            <a:r>
              <a:rPr lang="es-CO" dirty="0"/>
              <a:t> </a:t>
            </a:r>
            <a:r>
              <a:rPr lang="es-CO" dirty="0" err="1"/>
              <a:t>piezoforce</a:t>
            </a:r>
            <a:r>
              <a:rPr lang="es-CO" dirty="0"/>
              <a:t> </a:t>
            </a:r>
            <a:r>
              <a:rPr lang="es-CO" dirty="0" err="1"/>
              <a:t>microscopy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r>
              <a:rPr lang="es-CO" dirty="0"/>
              <a:t>, 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1583B50-A2F3-2D9C-D523-0F4197EDFA60}"/>
              </a:ext>
            </a:extLst>
          </p:cNvPr>
          <p:cNvSpPr txBox="1"/>
          <p:nvPr/>
        </p:nvSpPr>
        <p:spPr>
          <a:xfrm>
            <a:off x="1883623" y="2169912"/>
            <a:ext cx="17376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x=7.6%, </a:t>
            </a:r>
            <a:r>
              <a:rPr lang="el-GR" dirty="0"/>
              <a:t>δ</a:t>
            </a:r>
            <a:r>
              <a:rPr lang="es-CO" dirty="0"/>
              <a:t>=38%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2F0AE9-9BB9-CA67-6E6E-EEBEFEBF54F1}"/>
              </a:ext>
            </a:extLst>
          </p:cNvPr>
          <p:cNvSpPr txBox="1"/>
          <p:nvPr/>
        </p:nvSpPr>
        <p:spPr>
          <a:xfrm>
            <a:off x="3727483" y="2164539"/>
            <a:ext cx="173766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x=15%, </a:t>
            </a:r>
            <a:r>
              <a:rPr lang="el-GR" dirty="0"/>
              <a:t>δ</a:t>
            </a:r>
            <a:r>
              <a:rPr lang="es-CO" dirty="0"/>
              <a:t>=21%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29CEC6B-0C9E-2B03-F914-9AD77FB5DA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6" t="2618" r="9130" b="4351"/>
          <a:stretch/>
        </p:blipFill>
        <p:spPr>
          <a:xfrm>
            <a:off x="6303820" y="1401585"/>
            <a:ext cx="2661952" cy="13204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590D00-F8BC-46BD-F847-2EE0FA584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6" y="2611095"/>
            <a:ext cx="1644443" cy="2431921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7C7D9FC-BA4D-217F-6923-DFE221CB0D09}"/>
              </a:ext>
            </a:extLst>
          </p:cNvPr>
          <p:cNvSpPr txBox="1"/>
          <p:nvPr/>
        </p:nvSpPr>
        <p:spPr>
          <a:xfrm>
            <a:off x="88177" y="2169912"/>
            <a:ext cx="164444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x=1.4%, </a:t>
            </a:r>
            <a:r>
              <a:rPr lang="el-GR" dirty="0"/>
              <a:t>δ</a:t>
            </a:r>
            <a:r>
              <a:rPr lang="es-CO" dirty="0"/>
              <a:t>=9%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8B92D0-B6B0-1AE8-947C-140BC28D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185" y="2607999"/>
            <a:ext cx="1647581" cy="24319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F77E28-570C-2195-5231-19910ED07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5413" y="2610485"/>
            <a:ext cx="1655073" cy="2422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96DB4B67-AC12-6F63-3259-C007CAD868A0}"/>
                  </a:ext>
                </a:extLst>
              </p:cNvPr>
              <p:cNvSpPr txBox="1"/>
              <p:nvPr/>
            </p:nvSpPr>
            <p:spPr>
              <a:xfrm>
                <a:off x="7491524" y="3864110"/>
                <a:ext cx="1393009" cy="233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CO" sz="1200" b="1" i="1" smtClean="0">
                              <a:solidFill>
                                <a:srgbClr val="8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CO" sz="1200" b="1" i="1" smtClean="0">
                              <a:solidFill>
                                <a:srgbClr val="808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s-CO" sz="1200" b="1" i="1" smtClean="0">
                              <a:solidFill>
                                <a:srgbClr val="808000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sub>
                        <m:sup>
                          <m:r>
                            <a:rPr lang="es-CO" sz="1200" b="1" i="1" smtClean="0">
                              <a:solidFill>
                                <a:srgbClr val="808000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p>
                      </m:sSubSup>
                      <m:r>
                        <a:rPr lang="es-CO" sz="1200" b="1" i="1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1200" b="1" i="1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  <m:r>
                        <a:rPr lang="es-CO" sz="1200" b="1" i="1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s-CO" sz="1200" b="1" i="1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s-CO" sz="1200" b="1" i="1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CO" sz="1200" b="1" i="0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pm</m:t>
                      </m:r>
                      <m:r>
                        <m:rPr>
                          <m:nor/>
                        </m:rPr>
                        <a:rPr lang="es-CO" sz="1200" b="1" i="0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s-CO" sz="1200" b="1" i="0" smtClean="0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s-CO" sz="1200" b="1" dirty="0">
                  <a:solidFill>
                    <a:srgbClr val="808000"/>
                  </a:solidFill>
                </a:endParaRPr>
              </a:p>
            </p:txBody>
          </p:sp>
        </mc:Choice>
        <mc:Fallback xmlns=""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42DAFB8C-A093-4870-8566-0E60C949F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524" y="3864110"/>
                <a:ext cx="1393009" cy="233205"/>
              </a:xfrm>
              <a:prstGeom prst="rect">
                <a:avLst/>
              </a:prstGeom>
              <a:blipFill>
                <a:blip r:embed="rId11"/>
                <a:stretch>
                  <a:fillRect l="-2632" t="-2632" r="-3947" b="-23684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BFD214D0-AE4C-EC29-B111-8F5F113EF7B9}"/>
              </a:ext>
            </a:extLst>
          </p:cNvPr>
          <p:cNvSpPr txBox="1"/>
          <p:nvPr/>
        </p:nvSpPr>
        <p:spPr>
          <a:xfrm>
            <a:off x="6303820" y="418851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PPLN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C616BF4-12CB-8BF8-D146-85EDB8027EE4}"/>
              </a:ext>
            </a:extLst>
          </p:cNvPr>
          <p:cNvSpPr txBox="1"/>
          <p:nvPr/>
        </p:nvSpPr>
        <p:spPr>
          <a:xfrm>
            <a:off x="0" y="5860458"/>
            <a:ext cx="580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Highest</a:t>
            </a:r>
            <a:r>
              <a:rPr lang="es-CO" dirty="0"/>
              <a:t> </a:t>
            </a:r>
            <a:r>
              <a:rPr lang="es-CO" dirty="0" err="1"/>
              <a:t>reported</a:t>
            </a:r>
            <a:r>
              <a:rPr lang="es-CO" dirty="0"/>
              <a:t> </a:t>
            </a:r>
            <a:r>
              <a:rPr lang="es-CO" dirty="0" err="1"/>
              <a:t>piezoelectric</a:t>
            </a:r>
            <a:r>
              <a:rPr lang="es-CO" dirty="0"/>
              <a:t> </a:t>
            </a:r>
            <a:r>
              <a:rPr lang="es-CO" dirty="0" err="1"/>
              <a:t>coefficient</a:t>
            </a:r>
            <a:r>
              <a:rPr lang="es-CO" dirty="0"/>
              <a:t> </a:t>
            </a:r>
            <a:r>
              <a:rPr lang="es-CO" dirty="0" err="1"/>
              <a:t>value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TMDs</a:t>
            </a:r>
            <a:endParaRPr lang="es-CO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469C77-BC45-CF66-E304-C0E52A9DAF40}"/>
              </a:ext>
            </a:extLst>
          </p:cNvPr>
          <p:cNvSpPr txBox="1"/>
          <p:nvPr/>
        </p:nvSpPr>
        <p:spPr>
          <a:xfrm>
            <a:off x="1" y="5413344"/>
            <a:ext cx="632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Piezoelectricity</a:t>
            </a:r>
            <a:r>
              <a:rPr lang="es-CO" dirty="0"/>
              <a:t> </a:t>
            </a:r>
            <a:r>
              <a:rPr lang="es-CO" dirty="0" err="1"/>
              <a:t>is</a:t>
            </a:r>
            <a:r>
              <a:rPr lang="es-CO" dirty="0"/>
              <a:t> </a:t>
            </a:r>
            <a:r>
              <a:rPr lang="es-CO" dirty="0" err="1"/>
              <a:t>strongest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highest</a:t>
            </a:r>
            <a:r>
              <a:rPr lang="es-CO" dirty="0"/>
              <a:t> Te-</a:t>
            </a:r>
            <a:r>
              <a:rPr lang="es-CO" dirty="0" err="1"/>
              <a:t>doped</a:t>
            </a:r>
            <a:r>
              <a:rPr lang="es-CO" dirty="0"/>
              <a:t> </a:t>
            </a:r>
            <a:r>
              <a:rPr lang="es-CO" dirty="0" err="1"/>
              <a:t>sample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23FD7F-7340-F3AD-08A0-6A8473691258}"/>
              </a:ext>
            </a:extLst>
          </p:cNvPr>
          <p:cNvSpPr txBox="1"/>
          <p:nvPr/>
        </p:nvSpPr>
        <p:spPr>
          <a:xfrm>
            <a:off x="4728411" y="661609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390D94-0A13-B432-19B4-5C954A41A479}"/>
              </a:ext>
            </a:extLst>
          </p:cNvPr>
          <p:cNvSpPr txBox="1"/>
          <p:nvPr/>
        </p:nvSpPr>
        <p:spPr>
          <a:xfrm>
            <a:off x="-4016" y="6612085"/>
            <a:ext cx="43883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Rojas-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Paez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PGG, et al., In preparation (2024)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6C7F70-754B-EC74-94CB-D70DDDDF6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52352" y="6124447"/>
            <a:ext cx="491648" cy="4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C44B3A-305A-49F9-A0A7-2BC1601A7DF9}"/>
              </a:ext>
            </a:extLst>
          </p:cNvPr>
          <p:cNvSpPr txBox="1"/>
          <p:nvPr/>
        </p:nvSpPr>
        <p:spPr>
          <a:xfrm>
            <a:off x="510430" y="1444421"/>
            <a:ext cx="682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SS-PFM – </a:t>
            </a:r>
            <a:r>
              <a:rPr lang="es-CO" dirty="0" err="1"/>
              <a:t>switching</a:t>
            </a:r>
            <a:r>
              <a:rPr lang="es-CO" dirty="0"/>
              <a:t> </a:t>
            </a:r>
            <a:r>
              <a:rPr lang="es-CO" dirty="0" err="1"/>
              <a:t>spectroscopy</a:t>
            </a:r>
            <a:r>
              <a:rPr lang="es-CO" dirty="0"/>
              <a:t> </a:t>
            </a:r>
            <a:r>
              <a:rPr lang="es-CO" dirty="0" err="1"/>
              <a:t>piezoforce</a:t>
            </a:r>
            <a:r>
              <a:rPr lang="es-CO" dirty="0"/>
              <a:t> </a:t>
            </a:r>
            <a:r>
              <a:rPr lang="es-CO" dirty="0" err="1"/>
              <a:t>microscopy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7EC479-3660-44B8-8060-EE0984F12FBF}"/>
              </a:ext>
            </a:extLst>
          </p:cNvPr>
          <p:cNvSpPr txBox="1"/>
          <p:nvPr/>
        </p:nvSpPr>
        <p:spPr>
          <a:xfrm>
            <a:off x="1" y="6616095"/>
            <a:ext cx="9116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Room temperature multiferroicity in a transition metal dichalcogenide, arXiv:2212.02490 (2023).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C9B79E2-47E0-47D4-921A-551C6EC81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500" y="2243323"/>
            <a:ext cx="5632643" cy="41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03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C44B3A-305A-49F9-A0A7-2BC1601A7DF9}"/>
              </a:ext>
            </a:extLst>
          </p:cNvPr>
          <p:cNvSpPr txBox="1"/>
          <p:nvPr/>
        </p:nvSpPr>
        <p:spPr>
          <a:xfrm>
            <a:off x="510430" y="1444421"/>
            <a:ext cx="682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SS-PFM – </a:t>
            </a:r>
            <a:r>
              <a:rPr lang="es-CO" dirty="0" err="1"/>
              <a:t>switching</a:t>
            </a:r>
            <a:r>
              <a:rPr lang="es-CO" dirty="0"/>
              <a:t> </a:t>
            </a:r>
            <a:r>
              <a:rPr lang="es-CO" dirty="0" err="1"/>
              <a:t>spectroscopy</a:t>
            </a:r>
            <a:r>
              <a:rPr lang="es-CO" dirty="0"/>
              <a:t> </a:t>
            </a:r>
            <a:r>
              <a:rPr lang="es-CO" dirty="0" err="1"/>
              <a:t>piezoforce</a:t>
            </a:r>
            <a:r>
              <a:rPr lang="es-CO" dirty="0"/>
              <a:t> </a:t>
            </a:r>
            <a:r>
              <a:rPr lang="es-CO" dirty="0" err="1"/>
              <a:t>microscopy</a:t>
            </a:r>
            <a:r>
              <a:rPr lang="es-CO" dirty="0"/>
              <a:t> </a:t>
            </a:r>
            <a:r>
              <a:rPr lang="es-CO" dirty="0" err="1"/>
              <a:t>measurements</a:t>
            </a:r>
            <a:endParaRPr lang="es-CO" dirty="0"/>
          </a:p>
          <a:p>
            <a:r>
              <a:rPr lang="es-CO" dirty="0"/>
              <a:t>@ </a:t>
            </a:r>
            <a:r>
              <a:rPr lang="es-CO" dirty="0" err="1"/>
              <a:t>Room</a:t>
            </a:r>
            <a:r>
              <a:rPr lang="es-CO" dirty="0"/>
              <a:t> </a:t>
            </a:r>
            <a:r>
              <a:rPr lang="es-CO" dirty="0" err="1"/>
              <a:t>temperature</a:t>
            </a:r>
            <a:endParaRPr lang="es-C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7EC479-3660-44B8-8060-EE0984F12FBF}"/>
              </a:ext>
            </a:extLst>
          </p:cNvPr>
          <p:cNvSpPr txBox="1"/>
          <p:nvPr/>
        </p:nvSpPr>
        <p:spPr>
          <a:xfrm>
            <a:off x="1" y="6616095"/>
            <a:ext cx="9116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Room temperature multiferroicity in a transition metal dichalcogenide, arXiv:2212.02490 (2023).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FC403C-F48A-4FB1-9C63-3834C0AE5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78" y="2617412"/>
            <a:ext cx="8399254" cy="21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5D71A-517B-1FF1-EF4A-1E5B257E0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659216-CCF2-718B-FAC7-AC89A2567E94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E9683D-CE31-B018-FEFA-3D650717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23407-460B-9E04-A570-FA4A36648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FEB157D-BF14-F7BF-2694-9057EE21A472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0C310B-404A-EAD8-8C63-C4A23A1D6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5" b="2527"/>
          <a:stretch/>
        </p:blipFill>
        <p:spPr>
          <a:xfrm>
            <a:off x="48863" y="1915158"/>
            <a:ext cx="2167453" cy="22303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970D20-1ADA-179B-8EB6-C6C18F579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414" y="2496052"/>
            <a:ext cx="2518299" cy="400301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DAABA9-9250-77C6-707C-61423DB6F790}"/>
              </a:ext>
            </a:extLst>
          </p:cNvPr>
          <p:cNvSpPr txBox="1"/>
          <p:nvPr/>
        </p:nvSpPr>
        <p:spPr>
          <a:xfrm>
            <a:off x="332146" y="1957369"/>
            <a:ext cx="1412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101, 123105 (2012).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2F9A37-9FB4-04F0-ADB8-BD35469A7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2" y="4570752"/>
            <a:ext cx="2267067" cy="224801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9514D5B-49CB-7E7A-19FD-899CD866EA3C}"/>
              </a:ext>
            </a:extLst>
          </p:cNvPr>
          <p:cNvSpPr txBox="1"/>
          <p:nvPr/>
        </p:nvSpPr>
        <p:spPr>
          <a:xfrm>
            <a:off x="1228860" y="4649140"/>
            <a:ext cx="1061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110, 247201 (2013)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3C3754-AD0C-C897-F920-BBA7AB8C6581}"/>
              </a:ext>
            </a:extLst>
          </p:cNvPr>
          <p:cNvSpPr txBox="1"/>
          <p:nvPr/>
        </p:nvSpPr>
        <p:spPr>
          <a:xfrm>
            <a:off x="456747" y="4297275"/>
            <a:ext cx="18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@RT, </a:t>
            </a:r>
            <a:r>
              <a:rPr lang="es-CO" dirty="0" err="1"/>
              <a:t>proton</a:t>
            </a:r>
            <a:r>
              <a:rPr lang="es-CO" dirty="0"/>
              <a:t> </a:t>
            </a:r>
            <a:r>
              <a:rPr lang="es-CO" dirty="0" err="1"/>
              <a:t>irr</a:t>
            </a:r>
            <a:r>
              <a:rPr lang="es-CO" dirty="0"/>
              <a:t>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8D131A6-DA7A-3316-7EAF-EBB80B2BA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685" y="1997669"/>
            <a:ext cx="2329310" cy="195971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B3CA68A-5533-ACBD-F311-2A8AC88F36ED}"/>
              </a:ext>
            </a:extLst>
          </p:cNvPr>
          <p:cNvSpPr txBox="1"/>
          <p:nvPr/>
        </p:nvSpPr>
        <p:spPr>
          <a:xfrm>
            <a:off x="3175696" y="3237137"/>
            <a:ext cx="14940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2015, 137, 2622−2627</a:t>
            </a:r>
            <a:endParaRPr lang="es-C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18386D6-D887-FAC4-268B-CC87BECBA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45" y="4644730"/>
            <a:ext cx="2391211" cy="195971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E396B66-AC15-3D40-7478-F0FFE65444A8}"/>
              </a:ext>
            </a:extLst>
          </p:cNvPr>
          <p:cNvSpPr txBox="1"/>
          <p:nvPr/>
        </p:nvSpPr>
        <p:spPr>
          <a:xfrm>
            <a:off x="2646848" y="5027476"/>
            <a:ext cx="1010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Nanoscale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(2017) 4898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2817279-DBA8-B960-B375-67430CAC43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657" y="4925014"/>
            <a:ext cx="2291839" cy="1724552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9F6975EC-4882-B731-9FAE-BAD78D8C9738}"/>
              </a:ext>
            </a:extLst>
          </p:cNvPr>
          <p:cNvSpPr txBox="1"/>
          <p:nvPr/>
        </p:nvSpPr>
        <p:spPr>
          <a:xfrm>
            <a:off x="5954737" y="56091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Nanotech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(2018) 289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AAE4B60-0AB0-4EE7-73F8-291E39F62B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492" y="2127118"/>
            <a:ext cx="2268851" cy="183477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B26329A6-F67B-7CF5-E5E1-7E59D3E61BE1}"/>
              </a:ext>
            </a:extLst>
          </p:cNvPr>
          <p:cNvSpPr txBox="1"/>
          <p:nvPr/>
        </p:nvSpPr>
        <p:spPr>
          <a:xfrm>
            <a:off x="5820353" y="30093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(2020) 2034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B738F71-31A1-4261-4E94-C35DC4B28A5C}"/>
              </a:ext>
            </a:extLst>
          </p:cNvPr>
          <p:cNvSpPr txBox="1"/>
          <p:nvPr/>
        </p:nvSpPr>
        <p:spPr>
          <a:xfrm>
            <a:off x="6731930" y="2419726"/>
            <a:ext cx="2633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34 (2022) 2106551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564A62C-1F59-A4AC-0B7B-BDFA2F513FC7}"/>
              </a:ext>
            </a:extLst>
          </p:cNvPr>
          <p:cNvSpPr/>
          <p:nvPr/>
        </p:nvSpPr>
        <p:spPr>
          <a:xfrm>
            <a:off x="-1" y="1915158"/>
            <a:ext cx="9144001" cy="213236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BD87ED1-D451-2349-E1AC-7CEC87A38AAB}"/>
              </a:ext>
            </a:extLst>
          </p:cNvPr>
          <p:cNvSpPr/>
          <p:nvPr/>
        </p:nvSpPr>
        <p:spPr>
          <a:xfrm>
            <a:off x="6698027" y="3933824"/>
            <a:ext cx="2445973" cy="289326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7463A3-CEA4-5F7D-67CE-884710B1B666}"/>
              </a:ext>
            </a:extLst>
          </p:cNvPr>
          <p:cNvSpPr/>
          <p:nvPr/>
        </p:nvSpPr>
        <p:spPr>
          <a:xfrm>
            <a:off x="2226645" y="4560834"/>
            <a:ext cx="4654283" cy="2286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883603-E199-A80F-B302-ECFBA14E5145}"/>
              </a:ext>
            </a:extLst>
          </p:cNvPr>
          <p:cNvSpPr txBox="1"/>
          <p:nvPr/>
        </p:nvSpPr>
        <p:spPr>
          <a:xfrm>
            <a:off x="286164" y="1418845"/>
            <a:ext cx="13211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AB749D-1635-058F-DD52-E74A00E99E80}"/>
              </a:ext>
            </a:extLst>
          </p:cNvPr>
          <p:cNvSpPr txBox="1"/>
          <p:nvPr/>
        </p:nvSpPr>
        <p:spPr>
          <a:xfrm>
            <a:off x="7149023" y="1384108"/>
            <a:ext cx="17683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V-</a:t>
            </a:r>
            <a:r>
              <a:rPr lang="es-CO" dirty="0" err="1"/>
              <a:t>doped</a:t>
            </a:r>
            <a:r>
              <a:rPr lang="es-CO" dirty="0"/>
              <a:t> 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E408158-51CC-A44A-C035-79AC94E806D1}"/>
              </a:ext>
            </a:extLst>
          </p:cNvPr>
          <p:cNvSpPr txBox="1"/>
          <p:nvPr/>
        </p:nvSpPr>
        <p:spPr>
          <a:xfrm>
            <a:off x="5092776" y="4035769"/>
            <a:ext cx="14060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1T-VSe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A611C5E-43AB-6FC1-5D88-169B5589D404}"/>
              </a:ext>
            </a:extLst>
          </p:cNvPr>
          <p:cNvSpPr txBox="1"/>
          <p:nvPr/>
        </p:nvSpPr>
        <p:spPr>
          <a:xfrm>
            <a:off x="4826370" y="1385240"/>
            <a:ext cx="19550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Fe-</a:t>
            </a:r>
            <a:r>
              <a:rPr lang="es-CO" dirty="0" err="1"/>
              <a:t>doped</a:t>
            </a:r>
            <a:r>
              <a:rPr lang="es-CO" dirty="0"/>
              <a:t> 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F52284B-7939-193C-844C-9A45F9698AB3}"/>
              </a:ext>
            </a:extLst>
          </p:cNvPr>
          <p:cNvSpPr txBox="1"/>
          <p:nvPr/>
        </p:nvSpPr>
        <p:spPr>
          <a:xfrm>
            <a:off x="2521642" y="1417888"/>
            <a:ext cx="20044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A2C2616-BC7C-F730-3D74-EB9C54C87CE5}"/>
              </a:ext>
            </a:extLst>
          </p:cNvPr>
          <p:cNvSpPr txBox="1"/>
          <p:nvPr/>
        </p:nvSpPr>
        <p:spPr>
          <a:xfrm>
            <a:off x="2697317" y="4047520"/>
            <a:ext cx="19664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127194-CFF3-168B-2D6A-72197F04398F}"/>
              </a:ext>
            </a:extLst>
          </p:cNvPr>
          <p:cNvSpPr txBox="1"/>
          <p:nvPr/>
        </p:nvSpPr>
        <p:spPr>
          <a:xfrm>
            <a:off x="693676" y="3911841"/>
            <a:ext cx="1293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DEFECTS!</a:t>
            </a:r>
          </a:p>
        </p:txBody>
      </p:sp>
    </p:spTree>
    <p:extLst>
      <p:ext uri="{BB962C8B-B14F-4D97-AF65-F5344CB8AC3E}">
        <p14:creationId xmlns:p14="http://schemas.microsoft.com/office/powerpoint/2010/main" val="9591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400706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r>
              <a:rPr lang="es-CO" sz="4000" b="1" dirty="0">
                <a:solidFill>
                  <a:srgbClr val="00B050"/>
                </a:solidFill>
              </a:rPr>
              <a:t> in W(Se</a:t>
            </a:r>
            <a:r>
              <a:rPr lang="es-CO" sz="4000" b="1" baseline="-25000" dirty="0">
                <a:solidFill>
                  <a:srgbClr val="00B050"/>
                </a:solidFill>
              </a:rPr>
              <a:t>1-x</a:t>
            </a:r>
            <a:r>
              <a:rPr lang="es-CO" sz="4000" b="1" dirty="0">
                <a:solidFill>
                  <a:srgbClr val="00B050"/>
                </a:solidFill>
              </a:rPr>
              <a:t>Te</a:t>
            </a:r>
            <a:r>
              <a:rPr lang="es-CO" sz="4000" b="1" baseline="-25000" dirty="0">
                <a:solidFill>
                  <a:srgbClr val="00B050"/>
                </a:solidFill>
              </a:rPr>
              <a:t>x</a:t>
            </a:r>
            <a:r>
              <a:rPr lang="es-CO" sz="4000" b="1" dirty="0">
                <a:solidFill>
                  <a:srgbClr val="00B050"/>
                </a:solidFill>
              </a:rPr>
              <a:t>)</a:t>
            </a:r>
            <a:r>
              <a:rPr lang="es-CO" sz="4000" b="1" baseline="-25000" dirty="0">
                <a:solidFill>
                  <a:srgbClr val="00B050"/>
                </a:solidFill>
              </a:rPr>
              <a:t>2(1-</a:t>
            </a:r>
            <a:r>
              <a:rPr lang="el-GR" sz="4000" b="1" baseline="-25000" dirty="0">
                <a:solidFill>
                  <a:srgbClr val="00B050"/>
                </a:solidFill>
              </a:rPr>
              <a:t>δ</a:t>
            </a:r>
            <a:r>
              <a:rPr lang="es-CO" sz="4000" b="1" baseline="-25000" dirty="0">
                <a:solidFill>
                  <a:srgbClr val="00B050"/>
                </a:solidFill>
              </a:rPr>
              <a:t>)</a:t>
            </a:r>
            <a:r>
              <a:rPr lang="es-CO" sz="4000" b="1" dirty="0">
                <a:solidFill>
                  <a:srgbClr val="00B050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Possible</a:t>
            </a:r>
            <a:r>
              <a:rPr lang="es-CO" sz="4000" b="1" dirty="0">
                <a:solidFill>
                  <a:srgbClr val="00B050"/>
                </a:solidFill>
              </a:rPr>
              <a:t> </a:t>
            </a:r>
            <a:r>
              <a:rPr lang="es-CO" sz="4000" b="1" dirty="0" err="1">
                <a:solidFill>
                  <a:srgbClr val="00B050"/>
                </a:solidFill>
              </a:rPr>
              <a:t>mechanisms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FC4424-1D8D-41D6-8218-9AAE844D4A47}"/>
              </a:ext>
            </a:extLst>
          </p:cNvPr>
          <p:cNvSpPr txBox="1"/>
          <p:nvPr/>
        </p:nvSpPr>
        <p:spPr>
          <a:xfrm>
            <a:off x="1" y="6616095"/>
            <a:ext cx="9116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Chirivi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Room temperature multiferroicity in a transition metal dichalcogenide, arXiv:2212.02490 (2023).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77038F-452F-4A05-9409-D77AD23949E1}"/>
              </a:ext>
            </a:extLst>
          </p:cNvPr>
          <p:cNvSpPr txBox="1"/>
          <p:nvPr/>
        </p:nvSpPr>
        <p:spPr>
          <a:xfrm>
            <a:off x="138545" y="1524332"/>
            <a:ext cx="27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Mechanisms</a:t>
            </a:r>
            <a:r>
              <a:rPr lang="es-CO" dirty="0"/>
              <a:t> </a:t>
            </a:r>
            <a:r>
              <a:rPr lang="es-CO" dirty="0" err="1"/>
              <a:t>contemplated</a:t>
            </a:r>
            <a:r>
              <a:rPr lang="es-CO" dirty="0"/>
              <a:t> in </a:t>
            </a:r>
            <a:r>
              <a:rPr lang="es-CO" dirty="0" err="1"/>
              <a:t>literature</a:t>
            </a:r>
            <a:r>
              <a:rPr lang="es-CO" dirty="0"/>
              <a:t>: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6335E8D-D7D4-4DBF-9A53-C5D054F4C28D}"/>
              </a:ext>
            </a:extLst>
          </p:cNvPr>
          <p:cNvSpPr txBox="1"/>
          <p:nvPr/>
        </p:nvSpPr>
        <p:spPr>
          <a:xfrm>
            <a:off x="3436271" y="1498907"/>
            <a:ext cx="390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Non-</a:t>
            </a:r>
            <a:r>
              <a:rPr lang="es-CO" dirty="0" err="1"/>
              <a:t>centrosymetric</a:t>
            </a:r>
            <a:r>
              <a:rPr lang="es-CO" dirty="0"/>
              <a:t> </a:t>
            </a:r>
            <a:r>
              <a:rPr lang="es-CO" dirty="0" err="1"/>
              <a:t>crystal</a:t>
            </a:r>
            <a:r>
              <a:rPr lang="es-CO" dirty="0"/>
              <a:t> </a:t>
            </a:r>
            <a:r>
              <a:rPr lang="es-CO" dirty="0" err="1"/>
              <a:t>structure</a:t>
            </a:r>
            <a:endParaRPr lang="es-CO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AF643C9-CD8B-4210-A432-4252367FFA3B}"/>
              </a:ext>
            </a:extLst>
          </p:cNvPr>
          <p:cNvSpPr txBox="1"/>
          <p:nvPr/>
        </p:nvSpPr>
        <p:spPr>
          <a:xfrm>
            <a:off x="3436271" y="1802923"/>
            <a:ext cx="252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Sliding</a:t>
            </a:r>
            <a:r>
              <a:rPr lang="es-CO" dirty="0"/>
              <a:t> </a:t>
            </a:r>
            <a:r>
              <a:rPr lang="es-CO" dirty="0" err="1"/>
              <a:t>ferroelectricity</a:t>
            </a:r>
            <a:endParaRPr lang="es-CO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2F5EA3B-997C-4160-8ABF-29F67A9B62FE}"/>
              </a:ext>
            </a:extLst>
          </p:cNvPr>
          <p:cNvSpPr txBox="1"/>
          <p:nvPr/>
        </p:nvSpPr>
        <p:spPr>
          <a:xfrm>
            <a:off x="3436271" y="2019275"/>
            <a:ext cx="2576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Vacancy</a:t>
            </a:r>
            <a:r>
              <a:rPr lang="es-CO" dirty="0"/>
              <a:t> </a:t>
            </a:r>
            <a:r>
              <a:rPr lang="es-CO" dirty="0" err="1"/>
              <a:t>induced</a:t>
            </a:r>
            <a:r>
              <a:rPr lang="es-CO" dirty="0"/>
              <a:t>       </a:t>
            </a:r>
            <a:r>
              <a:rPr lang="es-CO" sz="2800" dirty="0">
                <a:solidFill>
                  <a:srgbClr val="FF0000"/>
                </a:solidFill>
              </a:rPr>
              <a:t>?</a:t>
            </a:r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00DD57-248F-4DAC-ABF3-45FD406B103E}"/>
              </a:ext>
            </a:extLst>
          </p:cNvPr>
          <p:cNvSpPr txBox="1"/>
          <p:nvPr/>
        </p:nvSpPr>
        <p:spPr>
          <a:xfrm>
            <a:off x="171265" y="2633412"/>
            <a:ext cx="21414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 err="1"/>
              <a:t>Our</a:t>
            </a:r>
            <a:r>
              <a:rPr lang="es-CO" dirty="0"/>
              <a:t> DFT </a:t>
            </a:r>
            <a:r>
              <a:rPr lang="es-CO" dirty="0" err="1"/>
              <a:t>simulations</a:t>
            </a:r>
            <a:r>
              <a:rPr lang="es-CO" dirty="0"/>
              <a:t>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D0AE2EB-A541-4345-801D-731910FCD666}"/>
              </a:ext>
            </a:extLst>
          </p:cNvPr>
          <p:cNvSpPr txBox="1"/>
          <p:nvPr/>
        </p:nvSpPr>
        <p:spPr>
          <a:xfrm>
            <a:off x="121426" y="388846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Unit</a:t>
            </a:r>
            <a:r>
              <a:rPr lang="es-CO" dirty="0"/>
              <a:t> </a:t>
            </a:r>
            <a:r>
              <a:rPr lang="es-CO" dirty="0" err="1"/>
              <a:t>cell</a:t>
            </a:r>
            <a:r>
              <a:rPr lang="es-CO" dirty="0"/>
              <a:t> </a:t>
            </a:r>
            <a:r>
              <a:rPr lang="es-CO" dirty="0" err="1"/>
              <a:t>electric</a:t>
            </a:r>
            <a:r>
              <a:rPr lang="es-CO" dirty="0"/>
              <a:t> </a:t>
            </a:r>
            <a:r>
              <a:rPr lang="es-CO" dirty="0" err="1"/>
              <a:t>polarization</a:t>
            </a:r>
            <a:r>
              <a:rPr lang="es-CO" dirty="0"/>
              <a:t> </a:t>
            </a:r>
            <a:r>
              <a:rPr lang="es-CO" dirty="0" err="1"/>
              <a:t>through</a:t>
            </a:r>
            <a:r>
              <a:rPr lang="es-CO" dirty="0"/>
              <a:t> Berry-</a:t>
            </a:r>
            <a:r>
              <a:rPr lang="es-CO" dirty="0" err="1"/>
              <a:t>phase</a:t>
            </a:r>
            <a:r>
              <a:rPr lang="es-CO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0A3664-C4E6-4BF9-A473-51E5220E5276}"/>
              </a:ext>
            </a:extLst>
          </p:cNvPr>
          <p:cNvSpPr txBox="1"/>
          <p:nvPr/>
        </p:nvSpPr>
        <p:spPr>
          <a:xfrm>
            <a:off x="122774" y="3094529"/>
            <a:ext cx="27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Hirshfeld</a:t>
            </a:r>
            <a:r>
              <a:rPr lang="es-CO" dirty="0"/>
              <a:t> </a:t>
            </a:r>
            <a:r>
              <a:rPr lang="es-CO" dirty="0" err="1"/>
              <a:t>charge</a:t>
            </a:r>
            <a:r>
              <a:rPr lang="es-CO" dirty="0"/>
              <a:t> </a:t>
            </a:r>
            <a:r>
              <a:rPr lang="es-CO" dirty="0" err="1"/>
              <a:t>analisis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local </a:t>
            </a:r>
            <a:r>
              <a:rPr lang="es-CO" dirty="0" err="1"/>
              <a:t>dipole</a:t>
            </a:r>
            <a:r>
              <a:rPr lang="es-CO" dirty="0"/>
              <a:t> </a:t>
            </a:r>
            <a:r>
              <a:rPr lang="es-CO" dirty="0" err="1"/>
              <a:t>formation</a:t>
            </a:r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D02EF3-0148-4356-B8A3-A4FF31225203}"/>
              </a:ext>
            </a:extLst>
          </p:cNvPr>
          <p:cNvSpPr txBox="1"/>
          <p:nvPr/>
        </p:nvSpPr>
        <p:spPr>
          <a:xfrm>
            <a:off x="3199204" y="2621086"/>
            <a:ext cx="236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 err="1"/>
              <a:t>Pristine</a:t>
            </a:r>
            <a:r>
              <a:rPr lang="es-CO" u="sng" dirty="0"/>
              <a:t> 2H-WSe</a:t>
            </a:r>
            <a:r>
              <a:rPr lang="es-CO" u="sng" baseline="-25000" dirty="0"/>
              <a:t>2</a:t>
            </a:r>
            <a:r>
              <a:rPr lang="es-CO" u="sng" dirty="0"/>
              <a:t> case</a:t>
            </a:r>
            <a:r>
              <a:rPr lang="es-CO" dirty="0"/>
              <a:t>: non-polar (c-axis)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5579B97-302B-4091-A8CE-BEF324781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720" y="3592884"/>
            <a:ext cx="533427" cy="65408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6240F2F-FBCE-49DF-B78F-E99720D2D34C}"/>
              </a:ext>
            </a:extLst>
          </p:cNvPr>
          <p:cNvGrpSpPr/>
          <p:nvPr/>
        </p:nvGrpSpPr>
        <p:grpSpPr>
          <a:xfrm>
            <a:off x="3229755" y="3302331"/>
            <a:ext cx="1449364" cy="986927"/>
            <a:chOff x="3696659" y="3629586"/>
            <a:chExt cx="1449364" cy="986927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2C13481-2B46-4DE0-A95E-207665F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8469" y="3712642"/>
              <a:ext cx="647733" cy="895396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96C6C70-3C3E-4751-A86F-5129F9058099}"/>
                </a:ext>
              </a:extLst>
            </p:cNvPr>
            <p:cNvSpPr txBox="1"/>
            <p:nvPr/>
          </p:nvSpPr>
          <p:spPr>
            <a:xfrm>
              <a:off x="4651977" y="3960152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735CDA9-850E-40E1-AE2E-FD631BAF3F9F}"/>
                </a:ext>
              </a:extLst>
            </p:cNvPr>
            <p:cNvSpPr txBox="1"/>
            <p:nvPr/>
          </p:nvSpPr>
          <p:spPr>
            <a:xfrm>
              <a:off x="4651977" y="4247181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04A6A1C-5449-42FA-BA74-DBB6F0BF4914}"/>
                </a:ext>
              </a:extLst>
            </p:cNvPr>
            <p:cNvSpPr txBox="1"/>
            <p:nvPr/>
          </p:nvSpPr>
          <p:spPr>
            <a:xfrm>
              <a:off x="4651977" y="3652282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4602663-6F41-4831-A3AE-30EC830AF964}"/>
                </a:ext>
              </a:extLst>
            </p:cNvPr>
            <p:cNvSpPr txBox="1"/>
            <p:nvPr/>
          </p:nvSpPr>
          <p:spPr>
            <a:xfrm>
              <a:off x="3696659" y="4205698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29F566E-AF70-4823-B8F3-1A657DCE3012}"/>
                </a:ext>
              </a:extLst>
            </p:cNvPr>
            <p:cNvSpPr txBox="1"/>
            <p:nvPr/>
          </p:nvSpPr>
          <p:spPr>
            <a:xfrm>
              <a:off x="3710729" y="3926334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D159B3C-6520-4745-B98B-CA0AE6686919}"/>
                </a:ext>
              </a:extLst>
            </p:cNvPr>
            <p:cNvSpPr txBox="1"/>
            <p:nvPr/>
          </p:nvSpPr>
          <p:spPr>
            <a:xfrm>
              <a:off x="3710729" y="3629586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2F3CB0D-9FAF-45A1-B64A-625639068397}"/>
              </a:ext>
            </a:extLst>
          </p:cNvPr>
          <p:cNvSpPr txBox="1"/>
          <p:nvPr/>
        </p:nvSpPr>
        <p:spPr>
          <a:xfrm>
            <a:off x="5681025" y="2637964"/>
            <a:ext cx="352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 err="1"/>
              <a:t>Effect</a:t>
            </a:r>
            <a:r>
              <a:rPr lang="es-CO" u="sng" dirty="0"/>
              <a:t> </a:t>
            </a:r>
            <a:r>
              <a:rPr lang="es-CO" u="sng" dirty="0" err="1"/>
              <a:t>of</a:t>
            </a:r>
            <a:r>
              <a:rPr lang="es-CO" u="sng" dirty="0"/>
              <a:t> </a:t>
            </a:r>
            <a:r>
              <a:rPr lang="es-CO" u="sng" dirty="0" err="1"/>
              <a:t>vacancies</a:t>
            </a:r>
            <a:r>
              <a:rPr lang="es-CO" dirty="0"/>
              <a:t>: </a:t>
            </a:r>
            <a:r>
              <a:rPr lang="es-CO" dirty="0" err="1"/>
              <a:t>breaks</a:t>
            </a:r>
            <a:r>
              <a:rPr lang="es-CO" dirty="0"/>
              <a:t> local </a:t>
            </a:r>
            <a:r>
              <a:rPr lang="es-CO" dirty="0" err="1"/>
              <a:t>centrosymmetry</a:t>
            </a:r>
            <a:r>
              <a:rPr lang="es-CO" dirty="0"/>
              <a:t> </a:t>
            </a:r>
            <a:r>
              <a:rPr lang="es-CO" dirty="0">
                <a:sym typeface="Wingdings" panose="05000000000000000000" pitchFamily="2" charset="2"/>
              </a:rPr>
              <a:t> c-</a:t>
            </a:r>
            <a:r>
              <a:rPr lang="es-CO" dirty="0" err="1">
                <a:sym typeface="Wingdings" panose="05000000000000000000" pitchFamily="2" charset="2"/>
              </a:rPr>
              <a:t>electric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dipole</a:t>
            </a:r>
            <a:endParaRPr lang="es-CO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DFA0BB9-E2D6-4EC3-ABD9-B47A64A49B04}"/>
              </a:ext>
            </a:extLst>
          </p:cNvPr>
          <p:cNvSpPr txBox="1"/>
          <p:nvPr/>
        </p:nvSpPr>
        <p:spPr>
          <a:xfrm>
            <a:off x="3425067" y="4419499"/>
            <a:ext cx="56282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Electric </a:t>
            </a:r>
            <a:r>
              <a:rPr lang="es-CO" dirty="0" err="1"/>
              <a:t>dipole</a:t>
            </a:r>
            <a:r>
              <a:rPr lang="es-CO" dirty="0"/>
              <a:t> </a:t>
            </a:r>
            <a:r>
              <a:rPr lang="es-CO" dirty="0" err="1"/>
              <a:t>moment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b="1" u="sng" dirty="0">
                <a:solidFill>
                  <a:schemeClr val="accent1"/>
                </a:solidFill>
              </a:rPr>
              <a:t>Te-W </a:t>
            </a:r>
            <a:r>
              <a:rPr lang="es-CO" b="1" u="sng" dirty="0" err="1">
                <a:solidFill>
                  <a:schemeClr val="accent1"/>
                </a:solidFill>
              </a:rPr>
              <a:t>dipoles</a:t>
            </a:r>
            <a:r>
              <a:rPr lang="es-CO" b="1" u="sng" dirty="0">
                <a:solidFill>
                  <a:schemeClr val="accent1"/>
                </a:solidFill>
              </a:rPr>
              <a:t>:</a:t>
            </a:r>
            <a:r>
              <a:rPr lang="es-CO" b="1" dirty="0">
                <a:solidFill>
                  <a:srgbClr val="FF0000"/>
                </a:solidFill>
              </a:rPr>
              <a:t> 20 times </a:t>
            </a:r>
            <a:r>
              <a:rPr lang="es-CO" b="1" dirty="0" err="1">
                <a:solidFill>
                  <a:srgbClr val="FF0000"/>
                </a:solidFill>
              </a:rPr>
              <a:t>bigger</a:t>
            </a:r>
            <a:r>
              <a:rPr lang="es-CO" b="1" dirty="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BE69B61-33B0-4ECA-8186-0BAA88CB0769}"/>
              </a:ext>
            </a:extLst>
          </p:cNvPr>
          <p:cNvGrpSpPr/>
          <p:nvPr/>
        </p:nvGrpSpPr>
        <p:grpSpPr>
          <a:xfrm>
            <a:off x="5930676" y="3329317"/>
            <a:ext cx="1525566" cy="986927"/>
            <a:chOff x="6233029" y="3575159"/>
            <a:chExt cx="1525566" cy="98692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0BFDC78-FCAD-4247-988F-6258BB4C0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7139" y="3629586"/>
              <a:ext cx="756868" cy="930197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040F7DE2-332F-4CE0-9EBF-4B74CA092F09}"/>
                </a:ext>
              </a:extLst>
            </p:cNvPr>
            <p:cNvSpPr txBox="1"/>
            <p:nvPr/>
          </p:nvSpPr>
          <p:spPr>
            <a:xfrm>
              <a:off x="7264549" y="390572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42E8451C-C74D-4374-B4A0-2DFC96ED862C}"/>
                </a:ext>
              </a:extLst>
            </p:cNvPr>
            <p:cNvSpPr txBox="1"/>
            <p:nvPr/>
          </p:nvSpPr>
          <p:spPr>
            <a:xfrm>
              <a:off x="7264549" y="4192754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5AB03584-4334-422C-9CBD-750B3A0668CF}"/>
                </a:ext>
              </a:extLst>
            </p:cNvPr>
            <p:cNvSpPr txBox="1"/>
            <p:nvPr/>
          </p:nvSpPr>
          <p:spPr>
            <a:xfrm>
              <a:off x="6233029" y="415127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E1E9E5E-D6E0-4302-BFED-EC670A5876D8}"/>
                </a:ext>
              </a:extLst>
            </p:cNvPr>
            <p:cNvSpPr txBox="1"/>
            <p:nvPr/>
          </p:nvSpPr>
          <p:spPr>
            <a:xfrm>
              <a:off x="6247099" y="387190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A9D2E214-9FBD-4368-8570-6C9F1E0FE094}"/>
                </a:ext>
              </a:extLst>
            </p:cNvPr>
            <p:cNvSpPr txBox="1"/>
            <p:nvPr/>
          </p:nvSpPr>
          <p:spPr>
            <a:xfrm>
              <a:off x="6247099" y="3575159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68AECFE-DEC0-47C8-837E-D13CE9806262}"/>
              </a:ext>
            </a:extLst>
          </p:cNvPr>
          <p:cNvGrpSpPr/>
          <p:nvPr/>
        </p:nvGrpSpPr>
        <p:grpSpPr>
          <a:xfrm>
            <a:off x="7629119" y="3381711"/>
            <a:ext cx="1525566" cy="987784"/>
            <a:chOff x="7712114" y="3586439"/>
            <a:chExt cx="1525566" cy="987784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B7CDA28-F526-460E-ABC1-80C9666E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18884" y="3620916"/>
              <a:ext cx="704869" cy="953307"/>
            </a:xfrm>
            <a:prstGeom prst="rect">
              <a:avLst/>
            </a:prstGeom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CD43EAB5-AA78-4D20-8868-D2A0CF890E19}"/>
                </a:ext>
              </a:extLst>
            </p:cNvPr>
            <p:cNvSpPr txBox="1"/>
            <p:nvPr/>
          </p:nvSpPr>
          <p:spPr>
            <a:xfrm>
              <a:off x="8743634" y="391700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-2q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EA58D55-AA2B-41AC-BB45-3D0304CE1C42}"/>
                </a:ext>
              </a:extLst>
            </p:cNvPr>
            <p:cNvSpPr txBox="1"/>
            <p:nvPr/>
          </p:nvSpPr>
          <p:spPr>
            <a:xfrm>
              <a:off x="8743634" y="3594433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+q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9D6C1146-C459-49D0-9108-A305B433E275}"/>
                </a:ext>
              </a:extLst>
            </p:cNvPr>
            <p:cNvSpPr txBox="1"/>
            <p:nvPr/>
          </p:nvSpPr>
          <p:spPr>
            <a:xfrm>
              <a:off x="7712114" y="4162551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06F75D7A-CDC1-4634-9A28-93C5975CAB20}"/>
                </a:ext>
              </a:extLst>
            </p:cNvPr>
            <p:cNvSpPr txBox="1"/>
            <p:nvPr/>
          </p:nvSpPr>
          <p:spPr>
            <a:xfrm>
              <a:off x="7726184" y="388318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W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43BCA5DE-2C81-4E2E-8A03-CEDFE7D0CF66}"/>
                </a:ext>
              </a:extLst>
            </p:cNvPr>
            <p:cNvSpPr txBox="1"/>
            <p:nvPr/>
          </p:nvSpPr>
          <p:spPr>
            <a:xfrm>
              <a:off x="7726184" y="3586439"/>
              <a:ext cx="405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Se</a:t>
              </a:r>
            </a:p>
          </p:txBody>
        </p:sp>
      </p:grp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6AA9B570-2D5E-4CF2-8472-62B29E6B57A6}"/>
              </a:ext>
            </a:extLst>
          </p:cNvPr>
          <p:cNvSpPr/>
          <p:nvPr/>
        </p:nvSpPr>
        <p:spPr>
          <a:xfrm>
            <a:off x="2928257" y="1524332"/>
            <a:ext cx="370114" cy="90318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ruz 21">
            <a:extLst>
              <a:ext uri="{FF2B5EF4-FFF2-40B4-BE49-F238E27FC236}">
                <a16:creationId xmlns:a16="http://schemas.microsoft.com/office/drawing/2014/main" id="{5C586759-588F-4AAE-A55D-F0536EC352FF}"/>
              </a:ext>
            </a:extLst>
          </p:cNvPr>
          <p:cNvSpPr/>
          <p:nvPr/>
        </p:nvSpPr>
        <p:spPr>
          <a:xfrm rot="18884187">
            <a:off x="7558998" y="1532195"/>
            <a:ext cx="322695" cy="336868"/>
          </a:xfrm>
          <a:prstGeom prst="plus">
            <a:avLst>
              <a:gd name="adj" fmla="val 473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ruz 51">
            <a:extLst>
              <a:ext uri="{FF2B5EF4-FFF2-40B4-BE49-F238E27FC236}">
                <a16:creationId xmlns:a16="http://schemas.microsoft.com/office/drawing/2014/main" id="{6292D2E5-AE21-418F-8D90-390B04A6F198}"/>
              </a:ext>
            </a:extLst>
          </p:cNvPr>
          <p:cNvSpPr/>
          <p:nvPr/>
        </p:nvSpPr>
        <p:spPr>
          <a:xfrm rot="18884187">
            <a:off x="6132969" y="1902307"/>
            <a:ext cx="322695" cy="336868"/>
          </a:xfrm>
          <a:prstGeom prst="plus">
            <a:avLst>
              <a:gd name="adj" fmla="val 473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5456FC-CC27-4541-9127-CB3AF34B7C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4236"/>
          <a:stretch/>
        </p:blipFill>
        <p:spPr>
          <a:xfrm>
            <a:off x="2079325" y="5166588"/>
            <a:ext cx="3048000" cy="141591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EF1ABB-F2E4-4602-A0C0-675896331714}"/>
              </a:ext>
            </a:extLst>
          </p:cNvPr>
          <p:cNvSpPr txBox="1"/>
          <p:nvPr/>
        </p:nvSpPr>
        <p:spPr>
          <a:xfrm>
            <a:off x="121426" y="5166588"/>
            <a:ext cx="162028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err="1"/>
              <a:t>Possible</a:t>
            </a:r>
            <a:r>
              <a:rPr lang="es-CO" dirty="0"/>
              <a:t> </a:t>
            </a:r>
            <a:r>
              <a:rPr lang="es-CO" dirty="0" err="1"/>
              <a:t>dipole</a:t>
            </a:r>
            <a:r>
              <a:rPr lang="es-CO" dirty="0"/>
              <a:t> </a:t>
            </a:r>
            <a:r>
              <a:rPr lang="es-CO" dirty="0" err="1"/>
              <a:t>switching</a:t>
            </a:r>
            <a:r>
              <a:rPr lang="es-CO" dirty="0"/>
              <a:t> </a:t>
            </a:r>
            <a:r>
              <a:rPr lang="es-CO" dirty="0" err="1"/>
              <a:t>mechanisms</a:t>
            </a:r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98D4B03-FA35-4F41-87FB-AA25F34E8E8A}"/>
              </a:ext>
            </a:extLst>
          </p:cNvPr>
          <p:cNvSpPr txBox="1"/>
          <p:nvPr/>
        </p:nvSpPr>
        <p:spPr>
          <a:xfrm>
            <a:off x="3150981" y="4785857"/>
            <a:ext cx="1235960" cy="38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/>
              <a:t>Intralayer</a:t>
            </a:r>
            <a:endParaRPr lang="es-CO" b="1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D2F6C6D-4DBD-4A33-845F-1BA1B4DC2857}"/>
              </a:ext>
            </a:extLst>
          </p:cNvPr>
          <p:cNvSpPr txBox="1"/>
          <p:nvPr/>
        </p:nvSpPr>
        <p:spPr>
          <a:xfrm>
            <a:off x="6764879" y="4766748"/>
            <a:ext cx="1235960" cy="38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err="1"/>
              <a:t>Interlayer</a:t>
            </a:r>
            <a:endParaRPr lang="es-CO" b="1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9EBF6E-607E-416C-9C8B-B88C2EB8D3D3}"/>
              </a:ext>
            </a:extLst>
          </p:cNvPr>
          <p:cNvGrpSpPr/>
          <p:nvPr/>
        </p:nvGrpSpPr>
        <p:grpSpPr>
          <a:xfrm>
            <a:off x="5693223" y="5096066"/>
            <a:ext cx="3044427" cy="1467325"/>
            <a:chOff x="5693223" y="5096066"/>
            <a:chExt cx="3044427" cy="1467325"/>
          </a:xfrm>
        </p:grpSpPr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7AB02B3F-4765-4593-B229-40DAEE614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0550" b="54236"/>
            <a:stretch/>
          </p:blipFill>
          <p:spPr>
            <a:xfrm>
              <a:off x="5693223" y="5147479"/>
              <a:ext cx="1812040" cy="1415912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36438F16-9F2E-4664-8DB1-BB70060E7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556" r="53417" b="54236"/>
            <a:stretch/>
          </p:blipFill>
          <p:spPr>
            <a:xfrm rot="10800000" flipH="1">
              <a:off x="7548118" y="5096066"/>
              <a:ext cx="1189532" cy="1415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35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74E68-6990-CD80-919D-D6225AFC1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7403E-E3BC-972C-805E-6FEA59F6409E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02DF89F-C150-8ED4-422C-AA3BF69B0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6E1D3-B62C-A672-A8BF-4D33CDFF7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5386FA5-B90B-78F6-1456-532DEFD3BAC0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chemeClr val="accent1"/>
                </a:solidFill>
              </a:rPr>
              <a:t>Ferromagnetism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3877A3-9370-80E0-3C5E-055CDA35ED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35" b="2527"/>
          <a:stretch/>
        </p:blipFill>
        <p:spPr>
          <a:xfrm>
            <a:off x="48863" y="1915158"/>
            <a:ext cx="2167453" cy="22303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B7FBFA-4DF8-D6EE-89E8-30B8DEE17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414" y="2496052"/>
            <a:ext cx="2518299" cy="400301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6DF68D5-0239-B1D3-9C09-2209873FAB97}"/>
              </a:ext>
            </a:extLst>
          </p:cNvPr>
          <p:cNvSpPr txBox="1"/>
          <p:nvPr/>
        </p:nvSpPr>
        <p:spPr>
          <a:xfrm>
            <a:off x="332146" y="1957369"/>
            <a:ext cx="1412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101, 123105 (2012).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8107108-BF4A-FF5E-7308-BF0D36B6D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2" y="4570752"/>
            <a:ext cx="2267067" cy="2248016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0A4A8ED-4319-8B88-E56D-6BB84C30FB40}"/>
              </a:ext>
            </a:extLst>
          </p:cNvPr>
          <p:cNvSpPr txBox="1"/>
          <p:nvPr/>
        </p:nvSpPr>
        <p:spPr>
          <a:xfrm>
            <a:off x="1228860" y="4649140"/>
            <a:ext cx="1061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110, 247201 (2013)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9B8C3D-C663-6386-1698-4B26D87572CC}"/>
              </a:ext>
            </a:extLst>
          </p:cNvPr>
          <p:cNvSpPr txBox="1"/>
          <p:nvPr/>
        </p:nvSpPr>
        <p:spPr>
          <a:xfrm>
            <a:off x="456747" y="4297275"/>
            <a:ext cx="18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@RT, </a:t>
            </a:r>
            <a:r>
              <a:rPr lang="es-CO" dirty="0" err="1"/>
              <a:t>proton</a:t>
            </a:r>
            <a:r>
              <a:rPr lang="es-CO" dirty="0"/>
              <a:t> </a:t>
            </a:r>
            <a:r>
              <a:rPr lang="es-CO" dirty="0" err="1"/>
              <a:t>irr</a:t>
            </a:r>
            <a:r>
              <a:rPr lang="es-CO" dirty="0"/>
              <a:t>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D1E3244-48B1-A869-A2FB-C9C9E5C71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685" y="1997669"/>
            <a:ext cx="2329310" cy="195971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49989421-D2B7-3F44-14A8-14489AAADA5B}"/>
              </a:ext>
            </a:extLst>
          </p:cNvPr>
          <p:cNvSpPr txBox="1"/>
          <p:nvPr/>
        </p:nvSpPr>
        <p:spPr>
          <a:xfrm>
            <a:off x="3175696" y="3237137"/>
            <a:ext cx="14940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Soc. 2015, 137, 2622−2627</a:t>
            </a:r>
            <a:endParaRPr lang="es-C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29A2940-5F76-3211-D546-FCDF84432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45" y="4644730"/>
            <a:ext cx="2391211" cy="195971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082E90A-3335-DAF4-7C48-D2B23365AD19}"/>
              </a:ext>
            </a:extLst>
          </p:cNvPr>
          <p:cNvSpPr txBox="1"/>
          <p:nvPr/>
        </p:nvSpPr>
        <p:spPr>
          <a:xfrm>
            <a:off x="2646848" y="5027476"/>
            <a:ext cx="10107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Nanoscale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(2017) 4898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2A4420E-762C-5E2C-1AF0-4F9D1A2A1131}"/>
              </a:ext>
            </a:extLst>
          </p:cNvPr>
          <p:cNvSpPr txBox="1"/>
          <p:nvPr/>
        </p:nvSpPr>
        <p:spPr>
          <a:xfrm>
            <a:off x="5954737" y="56091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Nanotech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(2018) 289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ACDA9626-EAB4-4BDC-3EB3-AEF4B2077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492" y="2127118"/>
            <a:ext cx="2268851" cy="183477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35D96973-A8AA-D5FF-DF0F-251F6988D800}"/>
              </a:ext>
            </a:extLst>
          </p:cNvPr>
          <p:cNvSpPr txBox="1"/>
          <p:nvPr/>
        </p:nvSpPr>
        <p:spPr>
          <a:xfrm>
            <a:off x="5820353" y="3009366"/>
            <a:ext cx="12375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(2020) 2034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B7B4247-8C40-7C84-C6EB-5A6390E438D4}"/>
              </a:ext>
            </a:extLst>
          </p:cNvPr>
          <p:cNvSpPr txBox="1"/>
          <p:nvPr/>
        </p:nvSpPr>
        <p:spPr>
          <a:xfrm>
            <a:off x="6731930" y="2419726"/>
            <a:ext cx="2633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Adv. Mater. 34 (2022) 2106551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4C65EAA-B7A1-A650-5600-76D83A98660E}"/>
              </a:ext>
            </a:extLst>
          </p:cNvPr>
          <p:cNvSpPr/>
          <p:nvPr/>
        </p:nvSpPr>
        <p:spPr>
          <a:xfrm>
            <a:off x="0" y="1915158"/>
            <a:ext cx="6852344" cy="213236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2D8C2C-BF4B-E801-4F7C-42E7FFE860C4}"/>
              </a:ext>
            </a:extLst>
          </p:cNvPr>
          <p:cNvSpPr/>
          <p:nvPr/>
        </p:nvSpPr>
        <p:spPr>
          <a:xfrm>
            <a:off x="6678675" y="2419726"/>
            <a:ext cx="2465325" cy="440736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8A9A003-EC42-C077-59BA-87921956FBF5}"/>
              </a:ext>
            </a:extLst>
          </p:cNvPr>
          <p:cNvSpPr/>
          <p:nvPr/>
        </p:nvSpPr>
        <p:spPr>
          <a:xfrm>
            <a:off x="2199358" y="4357454"/>
            <a:ext cx="2398638" cy="248938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5F744D-F59F-0FD2-F273-BAB4A1AB3EFE}"/>
              </a:ext>
            </a:extLst>
          </p:cNvPr>
          <p:cNvSpPr txBox="1"/>
          <p:nvPr/>
        </p:nvSpPr>
        <p:spPr>
          <a:xfrm>
            <a:off x="286164" y="1418845"/>
            <a:ext cx="13211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A8C234-8DC1-1676-9863-77115B4C8C42}"/>
              </a:ext>
            </a:extLst>
          </p:cNvPr>
          <p:cNvSpPr txBox="1"/>
          <p:nvPr/>
        </p:nvSpPr>
        <p:spPr>
          <a:xfrm>
            <a:off x="7149023" y="1384108"/>
            <a:ext cx="17683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V-</a:t>
            </a:r>
            <a:r>
              <a:rPr lang="es-CO" dirty="0" err="1"/>
              <a:t>doped</a:t>
            </a:r>
            <a:r>
              <a:rPr lang="es-CO" dirty="0"/>
              <a:t> 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F7BA38-BBF4-1E99-BDA3-02C03A72C556}"/>
              </a:ext>
            </a:extLst>
          </p:cNvPr>
          <p:cNvSpPr txBox="1"/>
          <p:nvPr/>
        </p:nvSpPr>
        <p:spPr>
          <a:xfrm>
            <a:off x="5092776" y="4035769"/>
            <a:ext cx="14060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1T-VSe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A0A58C1-75C8-56B4-FB1C-887DB7269135}"/>
              </a:ext>
            </a:extLst>
          </p:cNvPr>
          <p:cNvSpPr txBox="1"/>
          <p:nvPr/>
        </p:nvSpPr>
        <p:spPr>
          <a:xfrm>
            <a:off x="4826370" y="1385240"/>
            <a:ext cx="19550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/>
              <a:t>Fe-</a:t>
            </a:r>
            <a:r>
              <a:rPr lang="es-CO" dirty="0" err="1"/>
              <a:t>doped</a:t>
            </a:r>
            <a:r>
              <a:rPr lang="es-CO" dirty="0"/>
              <a:t> 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4C0EE7-788A-9E1B-F3FC-65542F0EDC4C}"/>
              </a:ext>
            </a:extLst>
          </p:cNvPr>
          <p:cNvSpPr txBox="1"/>
          <p:nvPr/>
        </p:nvSpPr>
        <p:spPr>
          <a:xfrm>
            <a:off x="2521642" y="1417888"/>
            <a:ext cx="20044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MoS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BBC7623-6657-EF78-A842-9A297CE7963A}"/>
              </a:ext>
            </a:extLst>
          </p:cNvPr>
          <p:cNvSpPr txBox="1"/>
          <p:nvPr/>
        </p:nvSpPr>
        <p:spPr>
          <a:xfrm>
            <a:off x="2697317" y="4047520"/>
            <a:ext cx="19664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nanosheets</a:t>
            </a:r>
            <a:r>
              <a:rPr lang="es-CO" dirty="0"/>
              <a:t>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8E8291-9D80-CF8C-20E7-A4F359622D65}"/>
              </a:ext>
            </a:extLst>
          </p:cNvPr>
          <p:cNvSpPr txBox="1"/>
          <p:nvPr/>
        </p:nvSpPr>
        <p:spPr>
          <a:xfrm>
            <a:off x="693676" y="3911841"/>
            <a:ext cx="1293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DEFECTS!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6007A4A-83D5-20F4-11AE-0D2ABA7920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657" y="4925014"/>
            <a:ext cx="2291839" cy="17245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9FC72A4-B7D5-80BE-E491-AD1E5F0AB061}"/>
              </a:ext>
            </a:extLst>
          </p:cNvPr>
          <p:cNvSpPr txBox="1"/>
          <p:nvPr/>
        </p:nvSpPr>
        <p:spPr>
          <a:xfrm>
            <a:off x="4580805" y="3365488"/>
            <a:ext cx="24736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CRYSTALLINE ENVIRONMENT </a:t>
            </a:r>
            <a:r>
              <a:rPr lang="es-CO" b="1" dirty="0">
                <a:solidFill>
                  <a:schemeClr val="tx1"/>
                </a:solidFill>
                <a:sym typeface="Wingdings" panose="05000000000000000000" pitchFamily="2" charset="2"/>
              </a:rPr>
              <a:t> 1T</a:t>
            </a:r>
            <a:r>
              <a:rPr lang="es-CO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AB27FE8-345D-9B5D-0DD7-AD518FBD7AE9}"/>
              </a:ext>
            </a:extLst>
          </p:cNvPr>
          <p:cNvSpPr txBox="1"/>
          <p:nvPr/>
        </p:nvSpPr>
        <p:spPr>
          <a:xfrm>
            <a:off x="7503671" y="2073158"/>
            <a:ext cx="13081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DOPANTS</a:t>
            </a:r>
          </a:p>
        </p:txBody>
      </p:sp>
    </p:spTree>
    <p:extLst>
      <p:ext uri="{BB962C8B-B14F-4D97-AF65-F5344CB8AC3E}">
        <p14:creationId xmlns:p14="http://schemas.microsoft.com/office/powerpoint/2010/main" val="26375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ECA2-551F-374E-A876-998E35F4F938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104B658-8423-E748-99E4-9434ED27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2DEB5-768E-0A48-8CCD-4D79DC8AE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81DF22F-F6B2-A140-9B99-C2F051707A79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B67DB9-607C-4807-BAD2-25506928C9A2}"/>
              </a:ext>
            </a:extLst>
          </p:cNvPr>
          <p:cNvSpPr txBox="1"/>
          <p:nvPr/>
        </p:nvSpPr>
        <p:spPr>
          <a:xfrm>
            <a:off x="353883" y="1421059"/>
            <a:ext cx="16752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0475E0-8F10-4E60-837C-C403D3066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13" y="2083986"/>
            <a:ext cx="2734266" cy="2255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ED76C9-C718-4393-A0A2-102B06CF8B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775"/>
          <a:stretch/>
        </p:blipFill>
        <p:spPr>
          <a:xfrm>
            <a:off x="104475" y="4462762"/>
            <a:ext cx="2734266" cy="220677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C521BF2-47C9-4C9A-A994-9EA0C528D774}"/>
              </a:ext>
            </a:extLst>
          </p:cNvPr>
          <p:cNvSpPr txBox="1"/>
          <p:nvPr/>
        </p:nvSpPr>
        <p:spPr>
          <a:xfrm>
            <a:off x="45639" y="1848997"/>
            <a:ext cx="22917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adv. 5 (2019) eaax5080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AB952449-C30F-44DA-81BD-739182724A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775"/>
          <a:stretch/>
        </p:blipFill>
        <p:spPr>
          <a:xfrm>
            <a:off x="2862943" y="4462762"/>
            <a:ext cx="2618981" cy="2113733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614C2AF9-1688-4882-A002-8E3A1B039151}"/>
              </a:ext>
            </a:extLst>
          </p:cNvPr>
          <p:cNvSpPr txBox="1"/>
          <p:nvPr/>
        </p:nvSpPr>
        <p:spPr>
          <a:xfrm>
            <a:off x="2187703" y="1643524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/>
              <a:t>SS-PFM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AB16988-005A-4572-9371-FDA02D31A9C7}"/>
              </a:ext>
            </a:extLst>
          </p:cNvPr>
          <p:cNvSpPr txBox="1"/>
          <p:nvPr/>
        </p:nvSpPr>
        <p:spPr>
          <a:xfrm>
            <a:off x="724214" y="4239184"/>
            <a:ext cx="219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domain</a:t>
            </a:r>
            <a:r>
              <a:rPr lang="es-CO" dirty="0"/>
              <a:t> </a:t>
            </a:r>
            <a:r>
              <a:rPr lang="es-CO" dirty="0" err="1"/>
              <a:t>orientation</a:t>
            </a:r>
            <a:endParaRPr lang="es-CO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C33C5C5-23F2-451D-97AD-62BA74429242}"/>
              </a:ext>
            </a:extLst>
          </p:cNvPr>
          <p:cNvSpPr txBox="1"/>
          <p:nvPr/>
        </p:nvSpPr>
        <p:spPr>
          <a:xfrm>
            <a:off x="3911053" y="4254711"/>
            <a:ext cx="146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/>
              <a:t>deformation</a:t>
            </a:r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335231-91D3-911D-4029-C96117E68446}"/>
              </a:ext>
            </a:extLst>
          </p:cNvPr>
          <p:cNvSpPr txBox="1"/>
          <p:nvPr/>
        </p:nvSpPr>
        <p:spPr>
          <a:xfrm rot="16200000">
            <a:off x="7909412" y="2260387"/>
            <a:ext cx="2242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Khanbareh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TU Delft (2016).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AC0E66F-1A8B-A3A7-69E0-94416DF934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6" t="2618" r="9130" b="4351"/>
          <a:stretch/>
        </p:blipFill>
        <p:spPr>
          <a:xfrm>
            <a:off x="6200149" y="1811888"/>
            <a:ext cx="2661952" cy="132044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A48A808-43B6-9CB8-BB62-8A72C0424659}"/>
              </a:ext>
            </a:extLst>
          </p:cNvPr>
          <p:cNvSpPr txBox="1"/>
          <p:nvPr/>
        </p:nvSpPr>
        <p:spPr>
          <a:xfrm>
            <a:off x="6409898" y="1376563"/>
            <a:ext cx="224245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Piezoelectricity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740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5CA6-6356-0B43-4C00-9E2A01FD7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1B8EFD-8D0E-5F92-E16D-766F3F2F481D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E9151CC-A550-2787-0259-B3A388FB7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BB5C5-02E7-A321-44DB-DF3BC5944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214AB39C-5200-C4A4-B7CA-4A1CCA26C46D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 err="1">
                <a:solidFill>
                  <a:schemeClr val="accent1"/>
                </a:solidFill>
              </a:rPr>
              <a:t>Ferroic</a:t>
            </a:r>
            <a:r>
              <a:rPr lang="es-CO" sz="4000" b="1" dirty="0">
                <a:solidFill>
                  <a:schemeClr val="accent1"/>
                </a:solidFill>
              </a:rPr>
              <a:t> </a:t>
            </a:r>
            <a:r>
              <a:rPr lang="es-CO" sz="4000" b="1" dirty="0" err="1">
                <a:solidFill>
                  <a:schemeClr val="accent1"/>
                </a:solidFill>
              </a:rPr>
              <a:t>orders</a:t>
            </a:r>
            <a:r>
              <a:rPr lang="es-CO" sz="4000" b="1" dirty="0">
                <a:solidFill>
                  <a:schemeClr val="accent1"/>
                </a:solidFill>
              </a:rPr>
              <a:t> in </a:t>
            </a:r>
            <a:r>
              <a:rPr lang="es-CO" sz="4000" b="1" dirty="0" err="1">
                <a:solidFill>
                  <a:schemeClr val="accent1"/>
                </a:solidFill>
              </a:rPr>
              <a:t>TMDs</a:t>
            </a:r>
            <a:r>
              <a:rPr lang="es-CO" sz="4000" b="1" dirty="0">
                <a:solidFill>
                  <a:schemeClr val="accent1"/>
                </a:solidFill>
              </a:rPr>
              <a:t>: </a:t>
            </a:r>
            <a:r>
              <a:rPr lang="es-CO" sz="4000" b="1" dirty="0" err="1">
                <a:solidFill>
                  <a:srgbClr val="00B050"/>
                </a:solidFill>
              </a:rPr>
              <a:t>Ferroelectricity</a:t>
            </a:r>
            <a:endParaRPr lang="en-CO" sz="4000" b="1" dirty="0">
              <a:solidFill>
                <a:srgbClr val="00B05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502BF4-1C95-86CC-BFCC-8FC3BC39CC15}"/>
              </a:ext>
            </a:extLst>
          </p:cNvPr>
          <p:cNvSpPr txBox="1"/>
          <p:nvPr/>
        </p:nvSpPr>
        <p:spPr>
          <a:xfrm>
            <a:off x="353883" y="1421059"/>
            <a:ext cx="167526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1Td-WTe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bulk</a:t>
            </a:r>
            <a:r>
              <a:rPr lang="es-CO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D77CC8-0705-44A7-E761-8268E2F88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66" y="2112619"/>
            <a:ext cx="1767125" cy="14574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41D700-8906-1726-669B-C846BA5B99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775"/>
          <a:stretch/>
        </p:blipFill>
        <p:spPr>
          <a:xfrm>
            <a:off x="13813" y="3512419"/>
            <a:ext cx="2325075" cy="187652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C4CAF56-A378-313F-74D2-1AE6978EA1FB}"/>
              </a:ext>
            </a:extLst>
          </p:cNvPr>
          <p:cNvSpPr txBox="1"/>
          <p:nvPr/>
        </p:nvSpPr>
        <p:spPr>
          <a:xfrm>
            <a:off x="45639" y="1848997"/>
            <a:ext cx="22917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adv. 5 (2019) eaax5080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905D91E4-9A65-9864-DD4F-39C0C4D4B0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445"/>
          <a:stretch>
            <a:fillRect/>
          </a:stretch>
        </p:blipFill>
        <p:spPr>
          <a:xfrm>
            <a:off x="0" y="5036664"/>
            <a:ext cx="2325075" cy="181412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30B46A2D-2621-D8D6-631F-2F2CA2D2C2AB}"/>
              </a:ext>
            </a:extLst>
          </p:cNvPr>
          <p:cNvSpPr txBox="1"/>
          <p:nvPr/>
        </p:nvSpPr>
        <p:spPr>
          <a:xfrm>
            <a:off x="421693" y="3601754"/>
            <a:ext cx="219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err="1"/>
              <a:t>domain</a:t>
            </a:r>
            <a:r>
              <a:rPr lang="es-CO" sz="1400" dirty="0"/>
              <a:t> </a:t>
            </a:r>
            <a:r>
              <a:rPr lang="es-CO" sz="1400" dirty="0" err="1"/>
              <a:t>orientation</a:t>
            </a:r>
            <a:endParaRPr lang="es-CO" sz="14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E17AD65-EC99-2BFA-7FF8-C1280E45DEE5}"/>
              </a:ext>
            </a:extLst>
          </p:cNvPr>
          <p:cNvSpPr txBox="1"/>
          <p:nvPr/>
        </p:nvSpPr>
        <p:spPr>
          <a:xfrm>
            <a:off x="458270" y="5092901"/>
            <a:ext cx="1466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err="1"/>
              <a:t>deformation</a:t>
            </a:r>
            <a:endParaRPr lang="es-CO" sz="1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820AE2-FD96-4CED-94F4-A92E537B55F0}"/>
              </a:ext>
            </a:extLst>
          </p:cNvPr>
          <p:cNvSpPr txBox="1"/>
          <p:nvPr/>
        </p:nvSpPr>
        <p:spPr>
          <a:xfrm rot="16200000">
            <a:off x="7909412" y="2260387"/>
            <a:ext cx="22424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Khanbareh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TU Delft (2016).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CFFBE7-C67C-6DC1-E1BE-9B0B00D046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6" t="2618" r="9130" b="4351"/>
          <a:stretch/>
        </p:blipFill>
        <p:spPr>
          <a:xfrm>
            <a:off x="6200149" y="1811888"/>
            <a:ext cx="2661952" cy="13204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571FF51-EFD2-6570-E856-9B8333A1A772}"/>
              </a:ext>
            </a:extLst>
          </p:cNvPr>
          <p:cNvSpPr txBox="1"/>
          <p:nvPr/>
        </p:nvSpPr>
        <p:spPr>
          <a:xfrm>
            <a:off x="6409898" y="1376563"/>
            <a:ext cx="224245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err="1"/>
              <a:t>Piezoelectricity</a:t>
            </a:r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4DE69B-EC8E-319E-DB27-774031DC0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537" y="3909531"/>
            <a:ext cx="3228589" cy="28131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093398-F9C1-F996-C37A-4EFDF9DC0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966" y="1865217"/>
            <a:ext cx="2228484" cy="17478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0AE4F1C-E2BA-7A7C-C822-F011C05D53FF}"/>
              </a:ext>
            </a:extLst>
          </p:cNvPr>
          <p:cNvSpPr txBox="1"/>
          <p:nvPr/>
        </p:nvSpPr>
        <p:spPr>
          <a:xfrm>
            <a:off x="3730418" y="1415475"/>
            <a:ext cx="1888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O" dirty="0"/>
              <a:t>WSe</a:t>
            </a:r>
            <a:r>
              <a:rPr lang="es-CO" baseline="-25000" dirty="0"/>
              <a:t>2</a:t>
            </a:r>
            <a:r>
              <a:rPr lang="es-CO" dirty="0"/>
              <a:t> (</a:t>
            </a:r>
            <a:r>
              <a:rPr lang="es-CO" dirty="0" err="1"/>
              <a:t>monolayer</a:t>
            </a:r>
            <a:r>
              <a:rPr lang="es-CO" dirty="0"/>
              <a:t>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2E21535-213E-DEC0-E8D5-681E27C1AC31}"/>
              </a:ext>
            </a:extLst>
          </p:cNvPr>
          <p:cNvSpPr txBox="1"/>
          <p:nvPr/>
        </p:nvSpPr>
        <p:spPr>
          <a:xfrm>
            <a:off x="3830625" y="3541464"/>
            <a:ext cx="19765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 Energy 52 (2018) 117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1627AC9-1DB7-0C31-C9C2-889C632309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0149" y="4289621"/>
            <a:ext cx="2850014" cy="214442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4B21C1-D634-F703-47E9-639A57506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4335" y="3237508"/>
            <a:ext cx="1085828" cy="106986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8F3461E-AC7D-7A3A-F529-43266663E491}"/>
              </a:ext>
            </a:extLst>
          </p:cNvPr>
          <p:cNvSpPr txBox="1"/>
          <p:nvPr/>
        </p:nvSpPr>
        <p:spPr>
          <a:xfrm>
            <a:off x="6097932" y="3480050"/>
            <a:ext cx="1998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Non-</a:t>
            </a:r>
            <a:r>
              <a:rPr lang="es-CO" sz="1600" dirty="0" err="1"/>
              <a:t>centrosymmetric</a:t>
            </a:r>
            <a:r>
              <a:rPr lang="es-CO" sz="1600" dirty="0"/>
              <a:t> </a:t>
            </a:r>
            <a:r>
              <a:rPr lang="es-CO" sz="1600" dirty="0" err="1"/>
              <a:t>structures</a:t>
            </a:r>
            <a:endParaRPr lang="es-CO" sz="1600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B5B7798-930B-8662-4573-E6962F74FC4E}"/>
              </a:ext>
            </a:extLst>
          </p:cNvPr>
          <p:cNvCxnSpPr/>
          <p:nvPr/>
        </p:nvCxnSpPr>
        <p:spPr>
          <a:xfrm>
            <a:off x="2614851" y="1421059"/>
            <a:ext cx="0" cy="521085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61EE5E9-0010-68F0-6AD9-6FDEEB092B75}"/>
              </a:ext>
            </a:extLst>
          </p:cNvPr>
          <p:cNvSpPr txBox="1"/>
          <p:nvPr/>
        </p:nvSpPr>
        <p:spPr>
          <a:xfrm>
            <a:off x="7097420" y="6307505"/>
            <a:ext cx="1458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514 (2014) 470</a:t>
            </a:r>
          </a:p>
        </p:txBody>
      </p:sp>
    </p:spTree>
    <p:extLst>
      <p:ext uri="{BB962C8B-B14F-4D97-AF65-F5344CB8AC3E}">
        <p14:creationId xmlns:p14="http://schemas.microsoft.com/office/powerpoint/2010/main" val="5121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6B9B4-65E0-0798-F9CE-5228C4488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0">
            <a:extLst>
              <a:ext uri="{FF2B5EF4-FFF2-40B4-BE49-F238E27FC236}">
                <a16:creationId xmlns:a16="http://schemas.microsoft.com/office/drawing/2014/main" id="{909DD840-1893-50DA-2363-E8839202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89" y="3641265"/>
            <a:ext cx="3371850" cy="22193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A577D9-5217-8AC6-0735-F7FF7D067C4D}"/>
              </a:ext>
            </a:extLst>
          </p:cNvPr>
          <p:cNvCxnSpPr>
            <a:cxnSpLocks/>
          </p:cNvCxnSpPr>
          <p:nvPr/>
        </p:nvCxnSpPr>
        <p:spPr>
          <a:xfrm>
            <a:off x="505834" y="1291849"/>
            <a:ext cx="8180962" cy="0"/>
          </a:xfrm>
          <a:prstGeom prst="line">
            <a:avLst/>
          </a:prstGeom>
          <a:ln w="76200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C5BDB61-9F92-7300-CB0E-327FE9CC4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5556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7980"/>
            <a:ext cx="539156" cy="53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104840-4A8D-74F7-0904-BA3797807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80521" b="37214"/>
          <a:stretch/>
        </p:blipFill>
        <p:spPr>
          <a:xfrm>
            <a:off x="8652352" y="698215"/>
            <a:ext cx="464362" cy="53915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D0F1C58A-7D82-55BD-99E1-A0D2F2F915AF}"/>
              </a:ext>
            </a:extLst>
          </p:cNvPr>
          <p:cNvSpPr txBox="1">
            <a:spLocks/>
          </p:cNvSpPr>
          <p:nvPr/>
        </p:nvSpPr>
        <p:spPr>
          <a:xfrm>
            <a:off x="628650" y="51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4000" b="1" dirty="0">
                <a:solidFill>
                  <a:schemeClr val="accent1"/>
                </a:solidFill>
              </a:rPr>
              <a:t>General </a:t>
            </a:r>
            <a:r>
              <a:rPr lang="es-CO" sz="4000" b="1" dirty="0" err="1">
                <a:solidFill>
                  <a:schemeClr val="accent1"/>
                </a:solidFill>
              </a:rPr>
              <a:t>Strategy</a:t>
            </a:r>
            <a:endParaRPr lang="en-CO" sz="40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2D0AA53-D660-C0E9-9105-A4E8CEE18D8A}"/>
                  </a:ext>
                </a:extLst>
              </p:cNvPr>
              <p:cNvSpPr txBox="1"/>
              <p:nvPr/>
            </p:nvSpPr>
            <p:spPr>
              <a:xfrm>
                <a:off x="3197724" y="2535641"/>
                <a:ext cx="314614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O" sz="3200" b="0" i="0" smtClean="0"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s-CO" sz="32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CO" sz="320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s-MX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42D0AA53-D660-C0E9-9105-A4E8CEE18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724" y="2535641"/>
                <a:ext cx="3146149" cy="632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adroTexto 25">
            <a:extLst>
              <a:ext uri="{FF2B5EF4-FFF2-40B4-BE49-F238E27FC236}">
                <a16:creationId xmlns:a16="http://schemas.microsoft.com/office/drawing/2014/main" id="{A908B846-C91B-2B46-0390-E8D705894799}"/>
              </a:ext>
            </a:extLst>
          </p:cNvPr>
          <p:cNvSpPr txBox="1"/>
          <p:nvPr/>
        </p:nvSpPr>
        <p:spPr>
          <a:xfrm>
            <a:off x="1" y="6565855"/>
            <a:ext cx="468253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Cardenas-Chirivi, PGG et al.,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2D Mat. and Appl.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(2023) 54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57F75A-1A18-32D0-941A-34AC6DF33514}"/>
              </a:ext>
            </a:extLst>
          </p:cNvPr>
          <p:cNvSpPr txBox="1"/>
          <p:nvPr/>
        </p:nvSpPr>
        <p:spPr>
          <a:xfrm>
            <a:off x="2939125" y="1794331"/>
            <a:ext cx="3588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Solid </a:t>
            </a:r>
            <a:r>
              <a:rPr lang="es-CO" sz="2400" dirty="0" err="1"/>
              <a:t>solution</a:t>
            </a:r>
            <a:endParaRPr lang="es-C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ECC336B1-FBDF-BF20-1CC2-73AB796B1BE0}"/>
                  </a:ext>
                </a:extLst>
              </p:cNvPr>
              <p:cNvSpPr txBox="1"/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16E9510-1A58-EE39-D48F-58A451834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63" y="1397289"/>
                <a:ext cx="89710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87DC6D6-A718-4CAB-3158-B72C2A60B15E}"/>
                  </a:ext>
                </a:extLst>
              </p:cNvPr>
              <p:cNvSpPr txBox="1"/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CO" sz="3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7E5076EE-5854-A230-EB88-43C0DC93D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409" y="1385467"/>
                <a:ext cx="89428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910D5381-A76A-4AD5-CF0F-96CA2747531D}"/>
                  </a:ext>
                </a:extLst>
              </p:cNvPr>
              <p:cNvSpPr txBox="1"/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s-CO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MX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CO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MX" sz="3200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CO" sz="3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O" sz="3200" dirty="0"/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7DFD6CA9-331F-CAB3-5786-BAFDD5B74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68" y="1296832"/>
                <a:ext cx="347847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uadroTexto 26">
            <a:extLst>
              <a:ext uri="{FF2B5EF4-FFF2-40B4-BE49-F238E27FC236}">
                <a16:creationId xmlns:a16="http://schemas.microsoft.com/office/drawing/2014/main" id="{0F16D919-4F0C-F7B4-4037-9D4E4C6D8CF7}"/>
              </a:ext>
            </a:extLst>
          </p:cNvPr>
          <p:cNvSpPr txBox="1"/>
          <p:nvPr/>
        </p:nvSpPr>
        <p:spPr>
          <a:xfrm>
            <a:off x="132102" y="1895905"/>
            <a:ext cx="17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7030A0"/>
                </a:solidFill>
              </a:rPr>
              <a:t>(ferro)</a:t>
            </a:r>
            <a:r>
              <a:rPr lang="es-CO" dirty="0" err="1">
                <a:solidFill>
                  <a:srgbClr val="7030A0"/>
                </a:solidFill>
              </a:rPr>
              <a:t>magnetic</a:t>
            </a:r>
            <a:r>
              <a:rPr lang="es-CO" dirty="0">
                <a:solidFill>
                  <a:srgbClr val="7030A0"/>
                </a:solidFill>
              </a:rPr>
              <a:t> semiconductor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3F56DF0-31DD-922D-7359-35F8C6A95BD4}"/>
              </a:ext>
            </a:extLst>
          </p:cNvPr>
          <p:cNvSpPr txBox="1"/>
          <p:nvPr/>
        </p:nvSpPr>
        <p:spPr>
          <a:xfrm>
            <a:off x="7639064" y="1896665"/>
            <a:ext cx="137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 err="1">
                <a:solidFill>
                  <a:srgbClr val="00B050"/>
                </a:solidFill>
              </a:rPr>
              <a:t>Ferroelectric</a:t>
            </a:r>
            <a:endParaRPr lang="es-CO" dirty="0">
              <a:solidFill>
                <a:srgbClr val="00B050"/>
              </a:solidFill>
            </a:endParaRPr>
          </a:p>
          <a:p>
            <a:pPr algn="ctr"/>
            <a:r>
              <a:rPr lang="es-CO" dirty="0">
                <a:solidFill>
                  <a:srgbClr val="00B050"/>
                </a:solidFill>
              </a:rPr>
              <a:t>semimetal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AD64013-0010-365B-9357-75D24A878F0D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363568" y="1633349"/>
            <a:ext cx="1961011" cy="1016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11C77526-9435-72C5-E01C-EAA9B2EE2A91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9590" y="1631689"/>
            <a:ext cx="173181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A554B731-52B3-6E94-D240-8F53A268998A}"/>
              </a:ext>
            </a:extLst>
          </p:cNvPr>
          <p:cNvSpPr/>
          <p:nvPr/>
        </p:nvSpPr>
        <p:spPr>
          <a:xfrm>
            <a:off x="4371033" y="2255996"/>
            <a:ext cx="422031" cy="2862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63">
            <a:extLst>
              <a:ext uri="{FF2B5EF4-FFF2-40B4-BE49-F238E27FC236}">
                <a16:creationId xmlns:a16="http://schemas.microsoft.com/office/drawing/2014/main" id="{B42B9C33-386B-5EFB-B5CB-50E6BDB80BF6}"/>
              </a:ext>
            </a:extLst>
          </p:cNvPr>
          <p:cNvSpPr txBox="1"/>
          <p:nvPr/>
        </p:nvSpPr>
        <p:spPr>
          <a:xfrm>
            <a:off x="4687930" y="5610964"/>
            <a:ext cx="1331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Khomskii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 Physics, 2 (2020) 20.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AF70597-BCA7-507D-FACF-7914A89B50A3}"/>
              </a:ext>
            </a:extLst>
          </p:cNvPr>
          <p:cNvSpPr txBox="1"/>
          <p:nvPr/>
        </p:nvSpPr>
        <p:spPr>
          <a:xfrm>
            <a:off x="5647174" y="6554615"/>
            <a:ext cx="345735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Rojas, PGG et al., arXiv:2603.08515 (2026)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AC0185-A89B-24E2-7C95-DF876CB1570C}"/>
              </a:ext>
            </a:extLst>
          </p:cNvPr>
          <p:cNvSpPr txBox="1"/>
          <p:nvPr/>
        </p:nvSpPr>
        <p:spPr>
          <a:xfrm>
            <a:off x="6421645" y="4039851"/>
            <a:ext cx="2620921" cy="120032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/>
              <a:t>Generate</a:t>
            </a:r>
            <a:r>
              <a:rPr lang="es-CO" dirty="0"/>
              <a:t>/</a:t>
            </a:r>
            <a:r>
              <a:rPr lang="es-CO" dirty="0" err="1"/>
              <a:t>strengten</a:t>
            </a:r>
            <a:r>
              <a:rPr lang="es-CO" dirty="0"/>
              <a:t> FM in </a:t>
            </a:r>
            <a:r>
              <a:rPr lang="es-CO" dirty="0" err="1"/>
              <a:t>bulk</a:t>
            </a:r>
            <a:r>
              <a:rPr lang="es-CO" dirty="0"/>
              <a:t> material</a:t>
            </a:r>
            <a:r>
              <a:rPr lang="es-CO" dirty="0">
                <a:sym typeface="Wingdings" panose="05000000000000000000" pitchFamily="2" charset="2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 err="1">
                <a:sym typeface="Wingdings" panose="05000000000000000000" pitchFamily="2" charset="2"/>
              </a:rPr>
              <a:t>survives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to</a:t>
            </a:r>
            <a:r>
              <a:rPr lang="es-CO" dirty="0">
                <a:sym typeface="Wingdings" panose="05000000000000000000" pitchFamily="2" charset="2"/>
              </a:rPr>
              <a:t> </a:t>
            </a:r>
            <a:r>
              <a:rPr lang="es-CO" dirty="0" err="1">
                <a:sym typeface="Wingdings" panose="05000000000000000000" pitchFamily="2" charset="2"/>
              </a:rPr>
              <a:t>nanostructuration</a:t>
            </a:r>
            <a:endParaRPr lang="es-CO" dirty="0">
              <a:sym typeface="Wingdings" panose="05000000000000000000" pitchFamily="2" charset="2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DB7C75-9669-6905-2624-9024DAF92361}"/>
              </a:ext>
            </a:extLst>
          </p:cNvPr>
          <p:cNvSpPr txBox="1"/>
          <p:nvPr/>
        </p:nvSpPr>
        <p:spPr>
          <a:xfrm>
            <a:off x="91909" y="3757014"/>
            <a:ext cx="2867459" cy="1754326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Move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FE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state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into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semiconducting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regime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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memories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No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need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for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nanostructuring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to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the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monolayer</a:t>
            </a:r>
            <a:r>
              <a:rPr lang="es-CO" dirty="0">
                <a:solidFill>
                  <a:srgbClr val="CC9900"/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rgbClr val="CC9900"/>
                </a:solidFill>
                <a:sym typeface="Wingdings" panose="05000000000000000000" pitchFamily="2" charset="2"/>
              </a:rPr>
              <a:t>limit</a:t>
            </a:r>
            <a:endParaRPr lang="es-CO" dirty="0">
              <a:solidFill>
                <a:srgbClr val="CC9900"/>
              </a:solidFill>
              <a:sym typeface="Wingdings" panose="05000000000000000000" pitchFamily="2" charset="2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847210-43B3-1D79-2960-72BA611B4C7B}"/>
              </a:ext>
            </a:extLst>
          </p:cNvPr>
          <p:cNvSpPr txBox="1"/>
          <p:nvPr/>
        </p:nvSpPr>
        <p:spPr>
          <a:xfrm>
            <a:off x="2082025" y="6048862"/>
            <a:ext cx="5201013" cy="36933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Create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multiferroics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 </a:t>
            </a:r>
            <a:r>
              <a:rPr lang="es-CO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Multifunctional</a:t>
            </a:r>
            <a:r>
              <a:rPr lang="es-CO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s-CO" dirty="0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platform</a:t>
            </a:r>
            <a:endParaRPr lang="es-CO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7EB4005-58F0-6BD4-3EAA-F1A965578A12}"/>
              </a:ext>
            </a:extLst>
          </p:cNvPr>
          <p:cNvSpPr/>
          <p:nvPr/>
        </p:nvSpPr>
        <p:spPr>
          <a:xfrm>
            <a:off x="6149591" y="4534544"/>
            <a:ext cx="272054" cy="2592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2797DC16-9C28-9976-13E9-DA9A814BCA1D}"/>
              </a:ext>
            </a:extLst>
          </p:cNvPr>
          <p:cNvSpPr/>
          <p:nvPr/>
        </p:nvSpPr>
        <p:spPr>
          <a:xfrm flipH="1">
            <a:off x="2847431" y="4487069"/>
            <a:ext cx="272054" cy="2592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F3CF8B0F-1462-680B-7E95-9589486A0E43}"/>
              </a:ext>
            </a:extLst>
          </p:cNvPr>
          <p:cNvSpPr/>
          <p:nvPr/>
        </p:nvSpPr>
        <p:spPr>
          <a:xfrm rot="5400000">
            <a:off x="4446021" y="5745434"/>
            <a:ext cx="272054" cy="25922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17BEBDE-15D6-A587-E6A1-3F557D7534E4}"/>
              </a:ext>
            </a:extLst>
          </p:cNvPr>
          <p:cNvSpPr txBox="1"/>
          <p:nvPr/>
        </p:nvSpPr>
        <p:spPr>
          <a:xfrm>
            <a:off x="6285618" y="2859674"/>
            <a:ext cx="12931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DEFECTS!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6C4EB8-5918-E616-3AA7-ABAF7D136665}"/>
              </a:ext>
            </a:extLst>
          </p:cNvPr>
          <p:cNvSpPr txBox="1"/>
          <p:nvPr/>
        </p:nvSpPr>
        <p:spPr>
          <a:xfrm>
            <a:off x="1516596" y="2553476"/>
            <a:ext cx="172684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1T CRYSTALLINE ENVIRONMENT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2E5CB4A-A198-833D-F4F1-6A86C36574D5}"/>
              </a:ext>
            </a:extLst>
          </p:cNvPr>
          <p:cNvSpPr txBox="1"/>
          <p:nvPr/>
        </p:nvSpPr>
        <p:spPr>
          <a:xfrm>
            <a:off x="6285618" y="2461088"/>
            <a:ext cx="13081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DOPANTS</a:t>
            </a:r>
          </a:p>
        </p:txBody>
      </p:sp>
      <p:sp>
        <p:nvSpPr>
          <p:cNvPr id="31" name="Abrir llave 30">
            <a:extLst>
              <a:ext uri="{FF2B5EF4-FFF2-40B4-BE49-F238E27FC236}">
                <a16:creationId xmlns:a16="http://schemas.microsoft.com/office/drawing/2014/main" id="{5C382A5F-666B-AE71-40B8-60A314E34442}"/>
              </a:ext>
            </a:extLst>
          </p:cNvPr>
          <p:cNvSpPr/>
          <p:nvPr/>
        </p:nvSpPr>
        <p:spPr>
          <a:xfrm rot="16200000">
            <a:off x="4497740" y="926622"/>
            <a:ext cx="369332" cy="5068821"/>
          </a:xfrm>
          <a:prstGeom prst="leftBrace">
            <a:avLst>
              <a:gd name="adj1" fmla="val 65467"/>
              <a:gd name="adj2" fmla="val 4861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29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25" grpId="0"/>
      <p:bldP spid="4" grpId="0" animBg="1"/>
      <p:bldP spid="7" grpId="0"/>
      <p:bldP spid="11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FDA3F8E7D4C546B825F067004BD7C5" ma:contentTypeVersion="35" ma:contentTypeDescription="Crear nuevo documento." ma:contentTypeScope="" ma:versionID="9c5a4d8ab9985a0d0c910706ae4ee781">
  <xsd:schema xmlns:xsd="http://www.w3.org/2001/XMLSchema" xmlns:xs="http://www.w3.org/2001/XMLSchema" xmlns:p="http://schemas.microsoft.com/office/2006/metadata/properties" xmlns:ns3="924e713d-6cf6-4c27-9b41-317d26d0693a" xmlns:ns4="66f3e3c0-323d-4b21-a5b0-2919ea61032a" targetNamespace="http://schemas.microsoft.com/office/2006/metadata/properties" ma:root="true" ma:fieldsID="0400309750b2cd12422dc0b99041260b" ns3:_="" ns4:_="">
    <xsd:import namespace="924e713d-6cf6-4c27-9b41-317d26d0693a"/>
    <xsd:import namespace="66f3e3c0-323d-4b21-a5b0-2919ea6103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e713d-6cf6-4c27-9b41-317d26d069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3e3c0-323d-4b21-a5b0-2919ea61032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924e713d-6cf6-4c27-9b41-317d26d0693a" xsi:nil="true"/>
    <Is_Collaboration_Space_Locked xmlns="924e713d-6cf6-4c27-9b41-317d26d0693a" xsi:nil="true"/>
    <FolderType xmlns="924e713d-6cf6-4c27-9b41-317d26d0693a" xsi:nil="true"/>
    <Teachers xmlns="924e713d-6cf6-4c27-9b41-317d26d0693a">
      <UserInfo>
        <DisplayName/>
        <AccountId xsi:nil="true"/>
        <AccountType/>
      </UserInfo>
    </Teachers>
    <Teams_Channel_Section_Location xmlns="924e713d-6cf6-4c27-9b41-317d26d0693a" xsi:nil="true"/>
    <NotebookType xmlns="924e713d-6cf6-4c27-9b41-317d26d0693a" xsi:nil="true"/>
    <TeamsChannelId xmlns="924e713d-6cf6-4c27-9b41-317d26d0693a" xsi:nil="true"/>
    <Invited_Teachers xmlns="924e713d-6cf6-4c27-9b41-317d26d0693a" xsi:nil="true"/>
    <Invited_Students xmlns="924e713d-6cf6-4c27-9b41-317d26d0693a" xsi:nil="true"/>
    <IsNotebookLocked xmlns="924e713d-6cf6-4c27-9b41-317d26d0693a" xsi:nil="true"/>
    <CultureName xmlns="924e713d-6cf6-4c27-9b41-317d26d0693a" xsi:nil="true"/>
    <Owner xmlns="924e713d-6cf6-4c27-9b41-317d26d0693a">
      <UserInfo>
        <DisplayName/>
        <AccountId xsi:nil="true"/>
        <AccountType/>
      </UserInfo>
    </Owner>
    <Distribution_Groups xmlns="924e713d-6cf6-4c27-9b41-317d26d0693a" xsi:nil="true"/>
    <AppVersion xmlns="924e713d-6cf6-4c27-9b41-317d26d0693a" xsi:nil="true"/>
    <Math_Settings xmlns="924e713d-6cf6-4c27-9b41-317d26d0693a" xsi:nil="true"/>
    <Templates xmlns="924e713d-6cf6-4c27-9b41-317d26d0693a" xsi:nil="true"/>
    <Students xmlns="924e713d-6cf6-4c27-9b41-317d26d0693a">
      <UserInfo>
        <DisplayName/>
        <AccountId xsi:nil="true"/>
        <AccountType/>
      </UserInfo>
    </Students>
    <Student_Groups xmlns="924e713d-6cf6-4c27-9b41-317d26d0693a">
      <UserInfo>
        <DisplayName/>
        <AccountId xsi:nil="true"/>
        <AccountType/>
      </UserInfo>
    </Student_Groups>
    <LMS_Mappings xmlns="924e713d-6cf6-4c27-9b41-317d26d0693a" xsi:nil="true"/>
    <Self_Registration_Enabled xmlns="924e713d-6cf6-4c27-9b41-317d26d0693a" xsi:nil="true"/>
    <Has_Teacher_Only_SectionGroup xmlns="924e713d-6cf6-4c27-9b41-317d26d069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3D42C2-3711-41F1-9C77-17170A31C1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e713d-6cf6-4c27-9b41-317d26d0693a"/>
    <ds:schemaRef ds:uri="66f3e3c0-323d-4b21-a5b0-2919ea6103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BC330-DF80-45E4-8577-335FDB2D9174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924e713d-6cf6-4c27-9b41-317d26d0693a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66f3e3c0-323d-4b21-a5b0-2919ea61032a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E819EC-6B80-4737-94BC-2138F2BF9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12758</TotalTime>
  <Words>3746</Words>
  <Application>Microsoft Office PowerPoint</Application>
  <PresentationFormat>Presentación en pantalla (4:3)</PresentationFormat>
  <Paragraphs>644</Paragraphs>
  <Slides>50</Slides>
  <Notes>50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Corbel</vt:lpstr>
      <vt:lpstr>Times</vt:lpstr>
      <vt:lpstr>Times New Roman</vt:lpstr>
      <vt:lpstr>Wingdings</vt:lpstr>
      <vt:lpstr>Office Theme</vt:lpstr>
      <vt:lpstr>Defect-induced ferroic states in solid solutions of layered van der Waals materials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Acknowledgements</vt:lpstr>
      <vt:lpstr>Defect-induced ferroic states in solid solutions of layered van der Waals materials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Liliana Giraldo Gallo</dc:creator>
  <cp:lastModifiedBy>Paula Liliana Giraldo Gallo</cp:lastModifiedBy>
  <cp:revision>377</cp:revision>
  <dcterms:created xsi:type="dcterms:W3CDTF">2021-04-15T19:33:46Z</dcterms:created>
  <dcterms:modified xsi:type="dcterms:W3CDTF">2026-04-16T02:53:36Z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0x0101006BFDA3F8E7D4C546B825F067004BD7C5</vt:lpwstr>
  </property>
</Properties>
</file>