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5" r:id="rId1"/>
  </p:sldMasterIdLst>
  <p:notesMasterIdLst>
    <p:notesMasterId r:id="rId37"/>
  </p:notesMasterIdLst>
  <p:handoutMasterIdLst>
    <p:handoutMasterId r:id="rId38"/>
  </p:handoutMasterIdLst>
  <p:sldIdLst>
    <p:sldId id="343" r:id="rId2"/>
    <p:sldId id="320" r:id="rId3"/>
    <p:sldId id="263" r:id="rId4"/>
    <p:sldId id="344" r:id="rId5"/>
    <p:sldId id="345" r:id="rId6"/>
    <p:sldId id="347" r:id="rId7"/>
    <p:sldId id="348" r:id="rId8"/>
    <p:sldId id="346" r:id="rId9"/>
    <p:sldId id="270" r:id="rId10"/>
    <p:sldId id="308" r:id="rId11"/>
    <p:sldId id="278" r:id="rId12"/>
    <p:sldId id="279" r:id="rId13"/>
    <p:sldId id="280" r:id="rId14"/>
    <p:sldId id="271" r:id="rId15"/>
    <p:sldId id="281" r:id="rId16"/>
    <p:sldId id="350" r:id="rId17"/>
    <p:sldId id="351" r:id="rId18"/>
    <p:sldId id="333" r:id="rId19"/>
    <p:sldId id="352" r:id="rId20"/>
    <p:sldId id="288" r:id="rId21"/>
    <p:sldId id="356" r:id="rId22"/>
    <p:sldId id="354" r:id="rId23"/>
    <p:sldId id="355" r:id="rId24"/>
    <p:sldId id="353" r:id="rId25"/>
    <p:sldId id="274" r:id="rId26"/>
    <p:sldId id="275" r:id="rId27"/>
    <p:sldId id="266" r:id="rId28"/>
    <p:sldId id="267" r:id="rId29"/>
    <p:sldId id="339" r:id="rId30"/>
    <p:sldId id="357" r:id="rId31"/>
    <p:sldId id="349" r:id="rId32"/>
    <p:sldId id="282" r:id="rId33"/>
    <p:sldId id="283" r:id="rId34"/>
    <p:sldId id="284" r:id="rId35"/>
    <p:sldId id="285" r:id="rId36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DECD"/>
    <a:srgbClr val="FF00FF"/>
    <a:srgbClr val="FF0066"/>
    <a:srgbClr val="FBE5E4"/>
    <a:srgbClr val="FF9933"/>
    <a:srgbClr val="E3E6F1"/>
    <a:srgbClr val="8473A4"/>
    <a:srgbClr val="E1DFED"/>
    <a:srgbClr val="D2E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08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8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9A7DC070-82B1-4369-8166-F8A1FF5BEA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CO"/>
              <a:t>ACELERADORES Y DETECTORES DE PARTÍCULAS                                      Profesor Bernardo Gómez Moreno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892A238-06B0-42EE-B7C0-23DD52E264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s-CO"/>
              <a:t>2026-04-07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837785-C5A6-485E-A498-19467F7623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F7CAA11-331D-46D7-AA52-5D1CD03C16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0DB54-92A6-4FEA-BE74-531E0E61C1F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2043285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CO"/>
              <a:t>ACELERADORES Y DETECTORES DE PARTÍCULAS                                      Profesor Bernardo Gómez Moreno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s-CO"/>
              <a:t>2026-04-07</a:t>
            </a:r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7045E-2588-4930-86B3-B657411506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262147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O"/>
          </a:p>
        </p:txBody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37C3-2F95-4AF4-8C22-730F3DB2F24D}" type="datetimeFigureOut">
              <a:rPr lang="es-CO" smtClean="0"/>
              <a:t>9/06/2026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DC14-735F-4E27-A077-91CFBD9FABA2}" type="slidenum">
              <a:rPr lang="es-CO" smtClean="0"/>
              <a:t>‹Nº›</a:t>
            </a:fld>
            <a:endParaRPr lang="es-C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999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37C3-2F95-4AF4-8C22-730F3DB2F24D}" type="datetimeFigureOut">
              <a:rPr lang="es-CO" smtClean="0"/>
              <a:t>9/06/2026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DC14-735F-4E27-A077-91CFBD9FAB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4862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37C3-2F95-4AF4-8C22-730F3DB2F24D}" type="datetimeFigureOut">
              <a:rPr lang="es-CO" smtClean="0"/>
              <a:t>9/06/2026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DC14-735F-4E27-A077-91CFBD9FAB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2340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37C3-2F95-4AF4-8C22-730F3DB2F24D}" type="datetimeFigureOut">
              <a:rPr lang="es-CO" smtClean="0"/>
              <a:t>9/06/2026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DC14-735F-4E27-A077-91CFBD9FAB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2935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37C3-2F95-4AF4-8C22-730F3DB2F24D}" type="datetimeFigureOut">
              <a:rPr lang="es-CO" smtClean="0"/>
              <a:t>9/06/2026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DC14-735F-4E27-A077-91CFBD9FABA2}" type="slidenum">
              <a:rPr lang="es-CO" smtClean="0"/>
              <a:t>‹Nº›</a:t>
            </a:fld>
            <a:endParaRPr lang="es-C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328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37C3-2F95-4AF4-8C22-730F3DB2F24D}" type="datetimeFigureOut">
              <a:rPr lang="es-CO" smtClean="0"/>
              <a:t>9/06/2026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DC14-735F-4E27-A077-91CFBD9FAB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345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37C3-2F95-4AF4-8C22-730F3DB2F24D}" type="datetimeFigureOut">
              <a:rPr lang="es-CO" smtClean="0"/>
              <a:t>9/06/2026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DC14-735F-4E27-A077-91CFBD9FAB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952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37C3-2F95-4AF4-8C22-730F3DB2F24D}" type="datetimeFigureOut">
              <a:rPr lang="es-CO" smtClean="0"/>
              <a:t>9/06/2026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DC14-735F-4E27-A077-91CFBD9FAB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707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O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37C3-2F95-4AF4-8C22-730F3DB2F24D}" type="datetimeFigureOut">
              <a:rPr lang="es-CO" smtClean="0"/>
              <a:t>9/06/2026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DC14-735F-4E27-A077-91CFBD9FAB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8806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CD337C3-2F95-4AF4-8C22-730F3DB2F24D}" type="datetimeFigureOut">
              <a:rPr lang="es-CO" smtClean="0"/>
              <a:t>9/06/2026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F5DC14-735F-4E27-A077-91CFBD9FAB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7166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37C3-2F95-4AF4-8C22-730F3DB2F24D}" type="datetimeFigureOut">
              <a:rPr lang="es-CO" smtClean="0"/>
              <a:t>9/06/2026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DC14-735F-4E27-A077-91CFBD9FAB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648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O"/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O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CD337C3-2F95-4AF4-8C22-730F3DB2F24D}" type="datetimeFigureOut">
              <a:rPr lang="es-CO" smtClean="0"/>
              <a:t>9/06/2026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FF5DC14-735F-4E27-A077-91CFBD9FABA2}" type="slidenum">
              <a:rPr lang="es-CO" smtClean="0"/>
              <a:t>‹Nº›</a:t>
            </a:fld>
            <a:endParaRPr lang="es-CO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43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29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8.emf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35.emf"/><Relationship Id="rId3" Type="http://schemas.openxmlformats.org/officeDocument/2006/relationships/oleObject" Target="../embeddings/oleObject5.bin"/><Relationship Id="rId7" Type="http://schemas.openxmlformats.org/officeDocument/2006/relationships/image" Target="../media/image31.emf"/><Relationship Id="rId12" Type="http://schemas.openxmlformats.org/officeDocument/2006/relationships/image" Target="../media/image34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wmf"/><Relationship Id="rId11" Type="http://schemas.openxmlformats.org/officeDocument/2006/relationships/image" Target="../media/image33.wmf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29.wmf"/><Relationship Id="rId9" Type="http://schemas.openxmlformats.org/officeDocument/2006/relationships/image" Target="../media/image32.wmf"/><Relationship Id="rId14" Type="http://schemas.openxmlformats.org/officeDocument/2006/relationships/image" Target="../media/image3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41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40.wmf"/><Relationship Id="rId2" Type="http://schemas.openxmlformats.org/officeDocument/2006/relationships/image" Target="../media/image28.emf"/><Relationship Id="rId16" Type="http://schemas.openxmlformats.org/officeDocument/2006/relationships/image" Target="../media/image4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image" Target="../media/image43.emf"/><Relationship Id="rId10" Type="http://schemas.openxmlformats.org/officeDocument/2006/relationships/image" Target="../media/image39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4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5.bin"/><Relationship Id="rId7" Type="http://schemas.openxmlformats.org/officeDocument/2006/relationships/image" Target="../media/image49.wmf"/><Relationship Id="rId12" Type="http://schemas.openxmlformats.org/officeDocument/2006/relationships/image" Target="../media/image52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51.emf"/><Relationship Id="rId5" Type="http://schemas.openxmlformats.org/officeDocument/2006/relationships/image" Target="../media/image48.png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29.wmf"/><Relationship Id="rId9" Type="http://schemas.openxmlformats.org/officeDocument/2006/relationships/image" Target="../media/image5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dg.lbl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48.png"/><Relationship Id="rId7" Type="http://schemas.openxmlformats.org/officeDocument/2006/relationships/image" Target="../media/image57.w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56.tmp"/><Relationship Id="rId10" Type="http://schemas.openxmlformats.org/officeDocument/2006/relationships/image" Target="../media/image59.wmf"/><Relationship Id="rId4" Type="http://schemas.openxmlformats.org/officeDocument/2006/relationships/image" Target="../media/image55.emf"/><Relationship Id="rId9" Type="http://schemas.openxmlformats.org/officeDocument/2006/relationships/oleObject" Target="../embeddings/oleObject1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tmp"/><Relationship Id="rId13" Type="http://schemas.openxmlformats.org/officeDocument/2006/relationships/image" Target="../media/image69.tmp"/><Relationship Id="rId3" Type="http://schemas.openxmlformats.org/officeDocument/2006/relationships/image" Target="../media/image61.png"/><Relationship Id="rId7" Type="http://schemas.openxmlformats.org/officeDocument/2006/relationships/image" Target="../media/image63.tmp"/><Relationship Id="rId12" Type="http://schemas.openxmlformats.org/officeDocument/2006/relationships/image" Target="../media/image68.e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tmp"/><Relationship Id="rId11" Type="http://schemas.openxmlformats.org/officeDocument/2006/relationships/image" Target="../media/image67.emf"/><Relationship Id="rId5" Type="http://schemas.openxmlformats.org/officeDocument/2006/relationships/image" Target="../media/image61.png"/><Relationship Id="rId10" Type="http://schemas.openxmlformats.org/officeDocument/2006/relationships/image" Target="../media/image66.tmp"/><Relationship Id="rId4" Type="http://schemas.openxmlformats.org/officeDocument/2006/relationships/slide" Target="slide20.xml"/><Relationship Id="rId9" Type="http://schemas.openxmlformats.org/officeDocument/2006/relationships/image" Target="../media/image65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1.png"/><Relationship Id="rId4" Type="http://schemas.openxmlformats.org/officeDocument/2006/relationships/slide" Target="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3.tm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tmp"/><Relationship Id="rId5" Type="http://schemas.openxmlformats.org/officeDocument/2006/relationships/image" Target="../media/image61.png"/><Relationship Id="rId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73.wmf"/><Relationship Id="rId9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7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38.wmf"/><Relationship Id="rId18" Type="http://schemas.openxmlformats.org/officeDocument/2006/relationships/oleObject" Target="../embeddings/oleObject23.bin"/><Relationship Id="rId3" Type="http://schemas.openxmlformats.org/officeDocument/2006/relationships/oleObject" Target="../embeddings/oleObject6.bin"/><Relationship Id="rId21" Type="http://schemas.openxmlformats.org/officeDocument/2006/relationships/image" Target="../media/image80.wmf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40.wmf"/><Relationship Id="rId25" Type="http://schemas.openxmlformats.org/officeDocument/2006/relationships/image" Target="../media/image29.wmf"/><Relationship Id="rId2" Type="http://schemas.openxmlformats.org/officeDocument/2006/relationships/image" Target="../media/image28.emf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2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37.wmf"/><Relationship Id="rId24" Type="http://schemas.openxmlformats.org/officeDocument/2006/relationships/oleObject" Target="../embeddings/oleObject5.bin"/><Relationship Id="rId5" Type="http://schemas.openxmlformats.org/officeDocument/2006/relationships/image" Target="../media/image31.emf"/><Relationship Id="rId15" Type="http://schemas.openxmlformats.org/officeDocument/2006/relationships/image" Target="../media/image39.wmf"/><Relationship Id="rId23" Type="http://schemas.openxmlformats.org/officeDocument/2006/relationships/image" Target="../media/image81.wmf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79.wmf"/><Relationship Id="rId4" Type="http://schemas.openxmlformats.org/officeDocument/2006/relationships/image" Target="../media/image30.wmf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2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87.wmf"/><Relationship Id="rId4" Type="http://schemas.openxmlformats.org/officeDocument/2006/relationships/image" Target="../media/image84.wmf"/><Relationship Id="rId9" Type="http://schemas.openxmlformats.org/officeDocument/2006/relationships/oleObject" Target="../embeddings/oleObject2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image" Target="../media/image92.png"/><Relationship Id="rId7" Type="http://schemas.openxmlformats.org/officeDocument/2006/relationships/oleObject" Target="../embeddings/oleObject31.bin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96.wmf"/><Relationship Id="rId4" Type="http://schemas.openxmlformats.org/officeDocument/2006/relationships/image" Target="../media/image93.png"/><Relationship Id="rId9" Type="http://schemas.openxmlformats.org/officeDocument/2006/relationships/oleObject" Target="../embeddings/oleObject3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mp"/><Relationship Id="rId3" Type="http://schemas.openxmlformats.org/officeDocument/2006/relationships/image" Target="../media/image6.tmp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tmp"/><Relationship Id="rId10" Type="http://schemas.openxmlformats.org/officeDocument/2006/relationships/image" Target="../media/image13.tmp"/><Relationship Id="rId4" Type="http://schemas.openxmlformats.org/officeDocument/2006/relationships/image" Target="../media/image7.tmp"/><Relationship Id="rId9" Type="http://schemas.openxmlformats.org/officeDocument/2006/relationships/image" Target="../media/image12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7" Type="http://schemas.openxmlformats.org/officeDocument/2006/relationships/image" Target="../media/image21.tm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tmp"/><Relationship Id="rId5" Type="http://schemas.openxmlformats.org/officeDocument/2006/relationships/image" Target="../media/image19.emf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87ECC-4270-C003-837B-FB9621285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3967CB-A83C-69D6-F96F-80DFF697C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727" y="2923278"/>
            <a:ext cx="9924474" cy="1584504"/>
          </a:xfrm>
        </p:spPr>
        <p:txBody>
          <a:bodyPr anchor="t">
            <a:normAutofit fontScale="90000"/>
          </a:bodyPr>
          <a:lstStyle/>
          <a:p>
            <a:r>
              <a:rPr lang="es-CO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Interacción de Muones</a:t>
            </a:r>
            <a:br>
              <a:rPr lang="es-CO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con la Materia</a:t>
            </a:r>
            <a:endParaRPr lang="es-CO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E7D6A7-C6D2-2BE5-B13D-C10A54A3B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726" y="4465819"/>
            <a:ext cx="9924474" cy="1694833"/>
          </a:xfrm>
        </p:spPr>
        <p:txBody>
          <a:bodyPr>
            <a:noAutofit/>
          </a:bodyPr>
          <a:lstStyle/>
          <a:p>
            <a:pPr algn="r"/>
            <a:r>
              <a:rPr lang="es-CO" sz="1800" dirty="0">
                <a:solidFill>
                  <a:srgbClr val="FF0000"/>
                </a:solidFill>
              </a:rPr>
              <a:t>Miércoles 10 de junio de 2026</a:t>
            </a:r>
          </a:p>
          <a:p>
            <a:pPr algn="r"/>
            <a:r>
              <a:rPr lang="es-CO" sz="1800" dirty="0"/>
              <a:t>Bernardo Gómez Moreno (</a:t>
            </a:r>
            <a:r>
              <a:rPr lang="es-CO" sz="1800" dirty="0" err="1"/>
              <a:t>Dr.rer.nat</a:t>
            </a:r>
            <a:r>
              <a:rPr lang="es-CO" sz="1800" dirty="0"/>
              <a:t>.)</a:t>
            </a:r>
          </a:p>
          <a:p>
            <a:pPr algn="r"/>
            <a:r>
              <a:rPr lang="es-CO" sz="1800" dirty="0"/>
              <a:t>Universidad de los Andes</a:t>
            </a:r>
          </a:p>
          <a:p>
            <a:pPr algn="r"/>
            <a:r>
              <a:rPr lang="es-CO" sz="1800" dirty="0"/>
              <a:t>Departamento de Física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E547971-0B11-9C3B-3C0D-61F27D983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782" y="188974"/>
            <a:ext cx="104775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96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A0D11ED-854F-076A-6B4B-1F4D08A93746}"/>
              </a:ext>
            </a:extLst>
          </p:cNvPr>
          <p:cNvSpPr/>
          <p:nvPr/>
        </p:nvSpPr>
        <p:spPr>
          <a:xfrm>
            <a:off x="0" y="6259132"/>
            <a:ext cx="12192000" cy="580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4" name="Grupo 3"/>
          <p:cNvGrpSpPr/>
          <p:nvPr/>
        </p:nvGrpSpPr>
        <p:grpSpPr>
          <a:xfrm>
            <a:off x="351692" y="222738"/>
            <a:ext cx="11150249" cy="6324239"/>
            <a:chOff x="351692" y="222738"/>
            <a:chExt cx="11150249" cy="6324239"/>
          </a:xfrm>
        </p:grpSpPr>
        <p:sp>
          <p:nvSpPr>
            <p:cNvPr id="3" name="CuadroTexto 2"/>
            <p:cNvSpPr txBox="1"/>
            <p:nvPr/>
          </p:nvSpPr>
          <p:spPr>
            <a:xfrm>
              <a:off x="351692" y="222738"/>
              <a:ext cx="101104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3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j-lt"/>
                </a:rPr>
                <a:t>Interacción electromagnética Partícula -  Materia</a:t>
              </a:r>
            </a:p>
          </p:txBody>
        </p:sp>
        <p:grpSp>
          <p:nvGrpSpPr>
            <p:cNvPr id="13" name="Grupo 12"/>
            <p:cNvGrpSpPr/>
            <p:nvPr/>
          </p:nvGrpSpPr>
          <p:grpSpPr>
            <a:xfrm>
              <a:off x="700448" y="1054914"/>
              <a:ext cx="10801493" cy="4347224"/>
              <a:chOff x="712171" y="1265928"/>
              <a:chExt cx="10801493" cy="4347224"/>
            </a:xfrm>
          </p:grpSpPr>
          <p:grpSp>
            <p:nvGrpSpPr>
              <p:cNvPr id="10" name="Grupo 9"/>
              <p:cNvGrpSpPr/>
              <p:nvPr/>
            </p:nvGrpSpPr>
            <p:grpSpPr>
              <a:xfrm>
                <a:off x="712171" y="1265928"/>
                <a:ext cx="10801493" cy="4347224"/>
                <a:chOff x="448396" y="1248343"/>
                <a:chExt cx="10801493" cy="4347224"/>
              </a:xfrm>
            </p:grpSpPr>
            <p:grpSp>
              <p:nvGrpSpPr>
                <p:cNvPr id="9" name="Grupo 8"/>
                <p:cNvGrpSpPr/>
                <p:nvPr/>
              </p:nvGrpSpPr>
              <p:grpSpPr>
                <a:xfrm>
                  <a:off x="967169" y="1301098"/>
                  <a:ext cx="10282720" cy="4294469"/>
                  <a:chOff x="967169" y="1301098"/>
                  <a:chExt cx="10282720" cy="4294469"/>
                </a:xfrm>
              </p:grpSpPr>
              <p:pic>
                <p:nvPicPr>
                  <p:cNvPr id="2" name="Imagen 1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67169" y="1301098"/>
                    <a:ext cx="10282720" cy="4294469"/>
                  </a:xfrm>
                  <a:prstGeom prst="rect">
                    <a:avLst/>
                  </a:prstGeom>
                </p:spPr>
              </p:pic>
              <p:sp>
                <p:nvSpPr>
                  <p:cNvPr id="8" name="Rectángulo 7"/>
                  <p:cNvSpPr/>
                  <p:nvPr/>
                </p:nvSpPr>
                <p:spPr>
                  <a:xfrm>
                    <a:off x="1099096" y="2915484"/>
                    <a:ext cx="1224000" cy="36927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aphicFrame>
              <p:nvGraphicFramePr>
                <p:cNvPr id="5" name="Objeto 4"/>
                <p:cNvGraphicFramePr>
                  <a:graphicFrameLocks noChangeAspect="1"/>
                </p:cNvGraphicFramePr>
                <p:nvPr/>
              </p:nvGraphicFramePr>
              <p:xfrm>
                <a:off x="2414470" y="1248343"/>
                <a:ext cx="3460500" cy="5391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3" imgW="1384200" imgH="215640" progId="Equation.RSEE4">
                        <p:embed/>
                      </p:oleObj>
                    </mc:Choice>
                    <mc:Fallback>
                      <p:oleObj name="Equation" r:id="rId3" imgW="1384200" imgH="215640" progId="Equation.RSEE4">
                        <p:embed/>
                        <p:pic>
                          <p:nvPicPr>
                            <p:cNvPr id="5" name="Objeto 4"/>
                            <p:cNvPicPr/>
                            <p:nvPr/>
                          </p:nvPicPr>
                          <p:blipFill>
                            <a:blip r:embed="rId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414470" y="1248343"/>
                              <a:ext cx="3460500" cy="539100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7" name="Objeto 6"/>
                <p:cNvGraphicFramePr>
                  <a:graphicFrameLocks noChangeAspect="1"/>
                </p:cNvGraphicFramePr>
                <p:nvPr/>
              </p:nvGraphicFramePr>
              <p:xfrm>
                <a:off x="448396" y="2141761"/>
                <a:ext cx="1301400" cy="11430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5" imgW="520560" imgH="457200" progId="Equation.RSEE4">
                        <p:embed/>
                      </p:oleObj>
                    </mc:Choice>
                    <mc:Fallback>
                      <p:oleObj name="Equation" r:id="rId5" imgW="520560" imgH="457200" progId="Equation.RSEE4">
                        <p:embed/>
                        <p:pic>
                          <p:nvPicPr>
                            <p:cNvPr id="7" name="Objeto 6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48396" y="2141761"/>
                              <a:ext cx="1301400" cy="1143000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1" name="CuadroTexto 10"/>
              <p:cNvSpPr txBox="1"/>
              <p:nvPr/>
            </p:nvSpPr>
            <p:spPr>
              <a:xfrm>
                <a:off x="7691556" y="1440088"/>
                <a:ext cx="13099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j-lt"/>
                  </a:rPr>
                  <a:t>Material 1</a:t>
                </a:r>
              </a:p>
            </p:txBody>
          </p:sp>
          <p:sp>
            <p:nvSpPr>
              <p:cNvPr id="12" name="CuadroTexto 11"/>
              <p:cNvSpPr txBox="1"/>
              <p:nvPr/>
            </p:nvSpPr>
            <p:spPr>
              <a:xfrm>
                <a:off x="9813428" y="1434223"/>
                <a:ext cx="13099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</a:rPr>
                  <a:t>Material 2</a:t>
                </a:r>
              </a:p>
            </p:txBody>
          </p:sp>
        </p:grpSp>
        <p:sp>
          <p:nvSpPr>
            <p:cNvPr id="16" name="Flecha: hacia arriba 15"/>
            <p:cNvSpPr/>
            <p:nvPr/>
          </p:nvSpPr>
          <p:spPr>
            <a:xfrm>
              <a:off x="3316583" y="4772020"/>
              <a:ext cx="666975" cy="1028704"/>
            </a:xfrm>
            <a:prstGeom prst="up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4989425" y="5566333"/>
              <a:ext cx="6066084" cy="9806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 tIns="72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2800" b="0" i="1" u="none" strike="noStrike" kern="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</a:rPr>
                <a:t>La partícula incidente pierde energía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2800" b="0" i="1" u="none" strike="noStrike" kern="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</a:rPr>
                <a:t>excitando o ionizando los átomos.</a:t>
              </a: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351693" y="5555110"/>
              <a:ext cx="4384534" cy="95410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</a:rPr>
                <a:t>Interacción con electrones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</a:rPr>
                <a:t>de los átomos del material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9616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C9344896-C18B-09B6-81B7-9F9D677047C5}"/>
              </a:ext>
            </a:extLst>
          </p:cNvPr>
          <p:cNvSpPr/>
          <p:nvPr/>
        </p:nvSpPr>
        <p:spPr>
          <a:xfrm>
            <a:off x="0" y="6259132"/>
            <a:ext cx="12192000" cy="580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6" name="Grupo 5"/>
          <p:cNvGrpSpPr/>
          <p:nvPr/>
        </p:nvGrpSpPr>
        <p:grpSpPr>
          <a:xfrm>
            <a:off x="197318" y="222738"/>
            <a:ext cx="11860421" cy="6074740"/>
            <a:chOff x="197318" y="222738"/>
            <a:chExt cx="11860421" cy="6074740"/>
          </a:xfrm>
        </p:grpSpPr>
        <p:sp>
          <p:nvSpPr>
            <p:cNvPr id="3" name="CuadroTexto 2"/>
            <p:cNvSpPr txBox="1"/>
            <p:nvPr/>
          </p:nvSpPr>
          <p:spPr>
            <a:xfrm>
              <a:off x="351692" y="222738"/>
              <a:ext cx="101104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36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/>
                </a:rPr>
                <a:t>Interacción electromagnética Partícula -  Materia</a:t>
              </a:r>
            </a:p>
          </p:txBody>
        </p:sp>
        <p:grpSp>
          <p:nvGrpSpPr>
            <p:cNvPr id="13" name="Grupo 12"/>
            <p:cNvGrpSpPr/>
            <p:nvPr/>
          </p:nvGrpSpPr>
          <p:grpSpPr>
            <a:xfrm>
              <a:off x="700448" y="1054914"/>
              <a:ext cx="10801493" cy="4347224"/>
              <a:chOff x="712171" y="1265928"/>
              <a:chExt cx="10801493" cy="4347224"/>
            </a:xfrm>
          </p:grpSpPr>
          <p:grpSp>
            <p:nvGrpSpPr>
              <p:cNvPr id="10" name="Grupo 9"/>
              <p:cNvGrpSpPr/>
              <p:nvPr/>
            </p:nvGrpSpPr>
            <p:grpSpPr>
              <a:xfrm>
                <a:off x="712171" y="1265928"/>
                <a:ext cx="10801493" cy="4347224"/>
                <a:chOff x="448396" y="1248343"/>
                <a:chExt cx="10801493" cy="4347224"/>
              </a:xfrm>
            </p:grpSpPr>
            <p:grpSp>
              <p:nvGrpSpPr>
                <p:cNvPr id="9" name="Grupo 8"/>
                <p:cNvGrpSpPr/>
                <p:nvPr/>
              </p:nvGrpSpPr>
              <p:grpSpPr>
                <a:xfrm>
                  <a:off x="967169" y="1301098"/>
                  <a:ext cx="10282720" cy="4294469"/>
                  <a:chOff x="967169" y="1301098"/>
                  <a:chExt cx="10282720" cy="4294469"/>
                </a:xfrm>
              </p:grpSpPr>
              <p:pic>
                <p:nvPicPr>
                  <p:cNvPr id="2" name="Imagen 1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67169" y="1301098"/>
                    <a:ext cx="10282720" cy="4294469"/>
                  </a:xfrm>
                  <a:prstGeom prst="rect">
                    <a:avLst/>
                  </a:prstGeom>
                </p:spPr>
              </p:pic>
              <p:sp>
                <p:nvSpPr>
                  <p:cNvPr id="8" name="Rectángulo 7"/>
                  <p:cNvSpPr/>
                  <p:nvPr/>
                </p:nvSpPr>
                <p:spPr>
                  <a:xfrm>
                    <a:off x="1099096" y="2915484"/>
                    <a:ext cx="1224000" cy="36927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prstClr val="white"/>
                      </a:solidFill>
                    </a:endParaRPr>
                  </a:p>
                </p:txBody>
              </p:sp>
            </p:grpSp>
            <p:graphicFrame>
              <p:nvGraphicFramePr>
                <p:cNvPr id="5" name="Objeto 4"/>
                <p:cNvGraphicFramePr>
                  <a:graphicFrameLocks noChangeAspect="1"/>
                </p:cNvGraphicFramePr>
                <p:nvPr/>
              </p:nvGraphicFramePr>
              <p:xfrm>
                <a:off x="2414470" y="1248343"/>
                <a:ext cx="3460500" cy="5391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3" imgW="1384200" imgH="215640" progId="Equation.RSEE4">
                        <p:embed/>
                      </p:oleObj>
                    </mc:Choice>
                    <mc:Fallback>
                      <p:oleObj name="Equation" r:id="rId3" imgW="1384200" imgH="215640" progId="Equation.RSEE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414470" y="1248343"/>
                              <a:ext cx="3460500" cy="539100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7" name="Objeto 6"/>
                <p:cNvGraphicFramePr>
                  <a:graphicFrameLocks noChangeAspect="1"/>
                </p:cNvGraphicFramePr>
                <p:nvPr/>
              </p:nvGraphicFramePr>
              <p:xfrm>
                <a:off x="448396" y="2141761"/>
                <a:ext cx="1301400" cy="11430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5" imgW="520560" imgH="457200" progId="Equation.RSEE4">
                        <p:embed/>
                      </p:oleObj>
                    </mc:Choice>
                    <mc:Fallback>
                      <p:oleObj name="Equation" r:id="rId5" imgW="520560" imgH="457200" progId="Equation.RSEE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48396" y="2141761"/>
                              <a:ext cx="1301400" cy="1143000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1" name="CuadroTexto 10"/>
              <p:cNvSpPr txBox="1"/>
              <p:nvPr/>
            </p:nvSpPr>
            <p:spPr>
              <a:xfrm>
                <a:off x="7691556" y="1440088"/>
                <a:ext cx="13099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2000" dirty="0">
                    <a:solidFill>
                      <a:prstClr val="black"/>
                    </a:solidFill>
                    <a:latin typeface="Arial" panose="020B0604020202020204"/>
                  </a:rPr>
                  <a:t>Material 1</a:t>
                </a:r>
              </a:p>
            </p:txBody>
          </p:sp>
          <p:sp>
            <p:nvSpPr>
              <p:cNvPr id="12" name="CuadroTexto 11"/>
              <p:cNvSpPr txBox="1"/>
              <p:nvPr/>
            </p:nvSpPr>
            <p:spPr>
              <a:xfrm>
                <a:off x="9813428" y="1434223"/>
                <a:ext cx="13099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2000" dirty="0">
                    <a:solidFill>
                      <a:prstClr val="white"/>
                    </a:solidFill>
                    <a:latin typeface="Arial" panose="020B0604020202020204"/>
                  </a:rPr>
                  <a:t>Material 2</a:t>
                </a:r>
              </a:p>
            </p:txBody>
          </p:sp>
        </p:grpSp>
        <p:sp>
          <p:nvSpPr>
            <p:cNvPr id="14" name="CuadroTexto 13"/>
            <p:cNvSpPr txBox="1"/>
            <p:nvPr/>
          </p:nvSpPr>
          <p:spPr>
            <a:xfrm>
              <a:off x="197318" y="5343371"/>
              <a:ext cx="3523722" cy="954107"/>
            </a:xfrm>
            <a:prstGeom prst="rect">
              <a:avLst/>
            </a:prstGeom>
            <a:solidFill>
              <a:srgbClr val="FFCCCC"/>
            </a:solidFill>
          </p:spPr>
          <p:txBody>
            <a:bodyPr wrap="none" rtlCol="0">
              <a:spAutoFit/>
            </a:bodyPr>
            <a:lstStyle/>
            <a:p>
              <a:r>
                <a:rPr lang="es-CO" sz="2800" dirty="0">
                  <a:solidFill>
                    <a:prstClr val="black"/>
                  </a:solidFill>
                  <a:latin typeface="Arial" panose="020B0604020202020204"/>
                </a:rPr>
                <a:t>Interacción con</a:t>
              </a:r>
            </a:p>
            <a:p>
              <a:r>
                <a:rPr lang="es-CO" sz="2800" dirty="0">
                  <a:solidFill>
                    <a:prstClr val="black"/>
                  </a:solidFill>
                  <a:latin typeface="Arial" panose="020B0604020202020204"/>
                </a:rPr>
                <a:t>los núcleos atómicos</a:t>
              </a: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3700566" y="5488940"/>
              <a:ext cx="8357173" cy="707886"/>
            </a:xfrm>
            <a:prstGeom prst="rect">
              <a:avLst/>
            </a:prstGeom>
            <a:solidFill>
              <a:srgbClr val="FFCCCC"/>
            </a:solidFill>
          </p:spPr>
          <p:txBody>
            <a:bodyPr wrap="square" rtlCol="0">
              <a:spAutoFit/>
            </a:bodyPr>
            <a:lstStyle/>
            <a:p>
              <a:r>
                <a:rPr lang="es-CO" sz="2000" i="1" dirty="0">
                  <a:latin typeface="Arial" panose="020B0604020202020204"/>
                </a:rPr>
                <a:t>La partícula incidente se </a:t>
              </a:r>
              <a:r>
                <a:rPr lang="es-CO" sz="2000" i="1" dirty="0" err="1">
                  <a:latin typeface="Arial" panose="020B0604020202020204"/>
                </a:rPr>
                <a:t>deflecta</a:t>
              </a:r>
              <a:r>
                <a:rPr lang="es-CO" sz="2000" i="1" dirty="0">
                  <a:latin typeface="Arial" panose="020B0604020202020204"/>
                </a:rPr>
                <a:t>. Hay </a:t>
              </a:r>
              <a:r>
                <a:rPr lang="es-CO" sz="2000" i="1" dirty="0" err="1">
                  <a:latin typeface="Arial" panose="020B0604020202020204"/>
                </a:rPr>
                <a:t>multiple</a:t>
              </a:r>
              <a:r>
                <a:rPr lang="es-CO" sz="2000" i="1" dirty="0">
                  <a:latin typeface="Arial" panose="020B0604020202020204"/>
                </a:rPr>
                <a:t> </a:t>
              </a:r>
              <a:r>
                <a:rPr lang="es-CO" sz="2000" i="1" dirty="0" err="1">
                  <a:latin typeface="Arial" panose="020B0604020202020204"/>
                </a:rPr>
                <a:t>scattering</a:t>
              </a:r>
              <a:r>
                <a:rPr lang="es-CO" sz="2000" i="1" dirty="0">
                  <a:latin typeface="Arial" panose="020B0604020202020204"/>
                </a:rPr>
                <a:t> en el material.</a:t>
              </a:r>
            </a:p>
            <a:p>
              <a:r>
                <a:rPr lang="es-CO" sz="2000" i="1" dirty="0">
                  <a:latin typeface="Arial" panose="020B0604020202020204"/>
                </a:rPr>
                <a:t>Con la dispersión puede </a:t>
              </a:r>
              <a:r>
                <a:rPr lang="es-CO" sz="2000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/>
                </a:rPr>
                <a:t>emitir fotón de </a:t>
              </a:r>
              <a:r>
                <a:rPr lang="es-CO" sz="2000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/>
                </a:rPr>
                <a:t>Bremsstrahlung</a:t>
              </a:r>
              <a:r>
                <a:rPr lang="es-CO" sz="2000" i="1" dirty="0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</a:rPr>
                <a:t>.</a:t>
              </a:r>
            </a:p>
          </p:txBody>
        </p:sp>
        <p:sp>
          <p:nvSpPr>
            <p:cNvPr id="4" name="Flecha: hacia arriba 3"/>
            <p:cNvSpPr/>
            <p:nvPr/>
          </p:nvSpPr>
          <p:spPr>
            <a:xfrm>
              <a:off x="5266365" y="3986213"/>
              <a:ext cx="666975" cy="1524243"/>
            </a:xfrm>
            <a:prstGeom prst="upArrow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3716713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FB56B7DB-C99A-BD25-958F-A9B326D0AD06}"/>
              </a:ext>
            </a:extLst>
          </p:cNvPr>
          <p:cNvSpPr/>
          <p:nvPr/>
        </p:nvSpPr>
        <p:spPr>
          <a:xfrm>
            <a:off x="0" y="6259132"/>
            <a:ext cx="12192000" cy="580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43" name="Grupo 42"/>
          <p:cNvGrpSpPr/>
          <p:nvPr/>
        </p:nvGrpSpPr>
        <p:grpSpPr>
          <a:xfrm>
            <a:off x="351692" y="222738"/>
            <a:ext cx="11516959" cy="6273195"/>
            <a:chOff x="351692" y="222738"/>
            <a:chExt cx="11516959" cy="6273195"/>
          </a:xfrm>
        </p:grpSpPr>
        <p:sp>
          <p:nvSpPr>
            <p:cNvPr id="3" name="CuadroTexto 2"/>
            <p:cNvSpPr txBox="1"/>
            <p:nvPr/>
          </p:nvSpPr>
          <p:spPr>
            <a:xfrm>
              <a:off x="351692" y="222738"/>
              <a:ext cx="101104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36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/>
                </a:rPr>
                <a:t>Interacción electromagnética Partícula -  Materia</a:t>
              </a:r>
            </a:p>
          </p:txBody>
        </p:sp>
        <p:grpSp>
          <p:nvGrpSpPr>
            <p:cNvPr id="13" name="Grupo 12"/>
            <p:cNvGrpSpPr/>
            <p:nvPr/>
          </p:nvGrpSpPr>
          <p:grpSpPr>
            <a:xfrm>
              <a:off x="700448" y="1054914"/>
              <a:ext cx="10801493" cy="4347224"/>
              <a:chOff x="712171" y="1265928"/>
              <a:chExt cx="10801493" cy="4347224"/>
            </a:xfrm>
          </p:grpSpPr>
          <p:grpSp>
            <p:nvGrpSpPr>
              <p:cNvPr id="10" name="Grupo 9"/>
              <p:cNvGrpSpPr/>
              <p:nvPr/>
            </p:nvGrpSpPr>
            <p:grpSpPr>
              <a:xfrm>
                <a:off x="712171" y="1265928"/>
                <a:ext cx="10801493" cy="4347224"/>
                <a:chOff x="448396" y="1248343"/>
                <a:chExt cx="10801493" cy="4347224"/>
              </a:xfrm>
            </p:grpSpPr>
            <p:grpSp>
              <p:nvGrpSpPr>
                <p:cNvPr id="9" name="Grupo 8"/>
                <p:cNvGrpSpPr/>
                <p:nvPr/>
              </p:nvGrpSpPr>
              <p:grpSpPr>
                <a:xfrm>
                  <a:off x="967169" y="1301098"/>
                  <a:ext cx="10282720" cy="4294469"/>
                  <a:chOff x="967169" y="1301098"/>
                  <a:chExt cx="10282720" cy="4294469"/>
                </a:xfrm>
              </p:grpSpPr>
              <p:pic>
                <p:nvPicPr>
                  <p:cNvPr id="2" name="Imagen 1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67169" y="1301098"/>
                    <a:ext cx="10282720" cy="4294469"/>
                  </a:xfrm>
                  <a:prstGeom prst="rect">
                    <a:avLst/>
                  </a:prstGeom>
                </p:spPr>
              </p:pic>
              <p:sp>
                <p:nvSpPr>
                  <p:cNvPr id="8" name="Rectángulo 7"/>
                  <p:cNvSpPr/>
                  <p:nvPr/>
                </p:nvSpPr>
                <p:spPr>
                  <a:xfrm>
                    <a:off x="1099096" y="2915484"/>
                    <a:ext cx="1224000" cy="36927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prstClr val="white"/>
                      </a:solidFill>
                    </a:endParaRPr>
                  </a:p>
                </p:txBody>
              </p:sp>
            </p:grpSp>
            <p:graphicFrame>
              <p:nvGraphicFramePr>
                <p:cNvPr id="5" name="Objeto 4"/>
                <p:cNvGraphicFramePr>
                  <a:graphicFrameLocks noChangeAspect="1"/>
                </p:cNvGraphicFramePr>
                <p:nvPr/>
              </p:nvGraphicFramePr>
              <p:xfrm>
                <a:off x="2414470" y="1248343"/>
                <a:ext cx="3460500" cy="5391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3" imgW="1384200" imgH="215640" progId="Equation.RSEE4">
                        <p:embed/>
                      </p:oleObj>
                    </mc:Choice>
                    <mc:Fallback>
                      <p:oleObj name="Equation" r:id="rId3" imgW="1384200" imgH="215640" progId="Equation.RSEE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414470" y="1248343"/>
                              <a:ext cx="3460500" cy="539100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7" name="Objeto 6"/>
                <p:cNvGraphicFramePr>
                  <a:graphicFrameLocks noChangeAspect="1"/>
                </p:cNvGraphicFramePr>
                <p:nvPr/>
              </p:nvGraphicFramePr>
              <p:xfrm>
                <a:off x="448396" y="2141761"/>
                <a:ext cx="1301400" cy="11430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5" imgW="520560" imgH="457200" progId="Equation.RSEE4">
                        <p:embed/>
                      </p:oleObj>
                    </mc:Choice>
                    <mc:Fallback>
                      <p:oleObj name="Equation" r:id="rId5" imgW="520560" imgH="457200" progId="Equation.RSEE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48396" y="2141761"/>
                              <a:ext cx="1301400" cy="1143000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1" name="CuadroTexto 10"/>
              <p:cNvSpPr txBox="1"/>
              <p:nvPr/>
            </p:nvSpPr>
            <p:spPr>
              <a:xfrm>
                <a:off x="7691556" y="1440088"/>
                <a:ext cx="13099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2000" dirty="0">
                    <a:solidFill>
                      <a:prstClr val="black"/>
                    </a:solidFill>
                    <a:latin typeface="Arial" panose="020B0604020202020204"/>
                  </a:rPr>
                  <a:t>Material 1</a:t>
                </a:r>
              </a:p>
            </p:txBody>
          </p:sp>
          <p:sp>
            <p:nvSpPr>
              <p:cNvPr id="12" name="CuadroTexto 11"/>
              <p:cNvSpPr txBox="1"/>
              <p:nvPr/>
            </p:nvSpPr>
            <p:spPr>
              <a:xfrm>
                <a:off x="9813428" y="1434223"/>
                <a:ext cx="13099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2000" dirty="0">
                    <a:solidFill>
                      <a:prstClr val="white"/>
                    </a:solidFill>
                    <a:latin typeface="Arial" panose="020B0604020202020204"/>
                  </a:rPr>
                  <a:t>Material 2</a:t>
                </a:r>
              </a:p>
            </p:txBody>
          </p:sp>
        </p:grpSp>
        <p:sp>
          <p:nvSpPr>
            <p:cNvPr id="15" name="CuadroTexto 14"/>
            <p:cNvSpPr txBox="1"/>
            <p:nvPr/>
          </p:nvSpPr>
          <p:spPr>
            <a:xfrm>
              <a:off x="469465" y="5387749"/>
              <a:ext cx="7439857" cy="83099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s-CO" sz="2400" i="1" dirty="0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</a:rPr>
                <a:t>Si la velocidad de la partícula incidente</a:t>
              </a:r>
              <a:br>
                <a:rPr lang="es-CO" sz="2400" i="1" dirty="0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</a:rPr>
              </a:br>
              <a:r>
                <a:rPr lang="es-CO" sz="2400" i="1" dirty="0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</a:rPr>
                <a:t>es mayor que la velocidad de la luz en el medio:        </a:t>
              </a:r>
            </a:p>
          </p:txBody>
        </p:sp>
        <p:cxnSp>
          <p:nvCxnSpPr>
            <p:cNvPr id="17" name="Conector recto 16"/>
            <p:cNvCxnSpPr/>
            <p:nvPr/>
          </p:nvCxnSpPr>
          <p:spPr>
            <a:xfrm>
              <a:off x="8143539" y="1818042"/>
              <a:ext cx="1194099" cy="623944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 flipH="1">
              <a:off x="8334820" y="2456274"/>
              <a:ext cx="985168" cy="942305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ángulo 23"/>
            <p:cNvSpPr/>
            <p:nvPr/>
          </p:nvSpPr>
          <p:spPr>
            <a:xfrm>
              <a:off x="7143752" y="1237496"/>
              <a:ext cx="2328862" cy="3996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6" name="Grupo 5"/>
            <p:cNvGrpSpPr/>
            <p:nvPr/>
          </p:nvGrpSpPr>
          <p:grpSpPr>
            <a:xfrm>
              <a:off x="7742200" y="5110938"/>
              <a:ext cx="4126451" cy="1384995"/>
              <a:chOff x="7742200" y="5168090"/>
              <a:chExt cx="4126451" cy="1384995"/>
            </a:xfrm>
          </p:grpSpPr>
          <p:sp>
            <p:nvSpPr>
              <p:cNvPr id="14" name="CuadroTexto 13"/>
              <p:cNvSpPr txBox="1"/>
              <p:nvPr/>
            </p:nvSpPr>
            <p:spPr>
              <a:xfrm>
                <a:off x="7742200" y="5168090"/>
                <a:ext cx="4126451" cy="138499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s-CO" sz="2800" dirty="0">
                    <a:solidFill>
                      <a:prstClr val="black"/>
                    </a:solidFill>
                    <a:latin typeface="Arial" panose="020B0604020202020204"/>
                  </a:rPr>
                  <a:t>Radiación de </a:t>
                </a:r>
                <a:r>
                  <a:rPr lang="es-CO" sz="2800" dirty="0" err="1">
                    <a:solidFill>
                      <a:prstClr val="black"/>
                    </a:solidFill>
                    <a:latin typeface="Arial" panose="020B0604020202020204"/>
                  </a:rPr>
                  <a:t>Cherenkov</a:t>
                </a:r>
                <a:br>
                  <a:rPr lang="es-CO" sz="2800" dirty="0">
                    <a:solidFill>
                      <a:prstClr val="black"/>
                    </a:solidFill>
                    <a:latin typeface="Arial" panose="020B0604020202020204"/>
                  </a:rPr>
                </a:br>
                <a:r>
                  <a:rPr lang="es-CO" sz="2800" dirty="0">
                    <a:solidFill>
                      <a:prstClr val="black"/>
                    </a:solidFill>
                    <a:latin typeface="Arial" panose="020B0604020202020204"/>
                  </a:rPr>
                  <a:t>si  …</a:t>
                </a:r>
              </a:p>
              <a:p>
                <a:r>
                  <a:rPr lang="es-CO" sz="2800" dirty="0">
                    <a:solidFill>
                      <a:prstClr val="black"/>
                    </a:solidFill>
                    <a:latin typeface="Arial" panose="020B0604020202020204"/>
                  </a:rPr>
                  <a:t> </a:t>
                </a:r>
              </a:p>
            </p:txBody>
          </p:sp>
          <p:graphicFrame>
            <p:nvGraphicFramePr>
              <p:cNvPr id="4" name="Objeto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07642713"/>
                  </p:ext>
                </p:extLst>
              </p:nvPr>
            </p:nvGraphicFramePr>
            <p:xfrm>
              <a:off x="8970457" y="5608246"/>
              <a:ext cx="1485000" cy="9136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495000" imgH="304560" progId="Equation.RSEE4">
                      <p:embed/>
                    </p:oleObj>
                  </mc:Choice>
                  <mc:Fallback>
                    <p:oleObj name="Equation" r:id="rId7" imgW="495000" imgH="304560" progId="Equation.RSEE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8970457" y="5608246"/>
                            <a:ext cx="1485000" cy="91368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6" name="CuadroTexto 25"/>
            <p:cNvSpPr txBox="1"/>
            <p:nvPr/>
          </p:nvSpPr>
          <p:spPr>
            <a:xfrm>
              <a:off x="7646489" y="1252882"/>
              <a:ext cx="13099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2000" dirty="0">
                  <a:solidFill>
                    <a:prstClr val="black"/>
                  </a:solidFill>
                  <a:latin typeface="Arial" panose="020B0604020202020204"/>
                </a:rPr>
                <a:t>Material 1</a:t>
              </a:r>
            </a:p>
          </p:txBody>
        </p:sp>
        <p:cxnSp>
          <p:nvCxnSpPr>
            <p:cNvPr id="27" name="Conector recto 26"/>
            <p:cNvCxnSpPr/>
            <p:nvPr/>
          </p:nvCxnSpPr>
          <p:spPr>
            <a:xfrm>
              <a:off x="7824449" y="1798986"/>
              <a:ext cx="1440000" cy="623944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/>
            <p:cNvCxnSpPr/>
            <p:nvPr/>
          </p:nvCxnSpPr>
          <p:spPr>
            <a:xfrm flipH="1">
              <a:off x="8143539" y="2394354"/>
              <a:ext cx="1155028" cy="1180066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/>
            <p:cNvCxnSpPr/>
            <p:nvPr/>
          </p:nvCxnSpPr>
          <p:spPr>
            <a:xfrm flipV="1">
              <a:off x="5857875" y="2311440"/>
              <a:ext cx="4100513" cy="722742"/>
            </a:xfrm>
            <a:prstGeom prst="line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de flecha 35"/>
            <p:cNvCxnSpPr/>
            <p:nvPr/>
          </p:nvCxnSpPr>
          <p:spPr>
            <a:xfrm flipV="1">
              <a:off x="7810161" y="2034060"/>
              <a:ext cx="319090" cy="5715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de flecha 36"/>
            <p:cNvCxnSpPr/>
            <p:nvPr/>
          </p:nvCxnSpPr>
          <p:spPr>
            <a:xfrm rot="5880000" flipV="1">
              <a:off x="7948273" y="2729388"/>
              <a:ext cx="319090" cy="5715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de flecha 37"/>
            <p:cNvCxnSpPr/>
            <p:nvPr/>
          </p:nvCxnSpPr>
          <p:spPr>
            <a:xfrm flipV="1">
              <a:off x="8120138" y="2146390"/>
              <a:ext cx="252000" cy="432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de flecha 38"/>
            <p:cNvCxnSpPr/>
            <p:nvPr/>
          </p:nvCxnSpPr>
          <p:spPr>
            <a:xfrm rot="5820000" flipV="1">
              <a:off x="8272538" y="2641686"/>
              <a:ext cx="252000" cy="432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de flecha 39"/>
            <p:cNvCxnSpPr/>
            <p:nvPr/>
          </p:nvCxnSpPr>
          <p:spPr>
            <a:xfrm flipV="1">
              <a:off x="8472570" y="2241638"/>
              <a:ext cx="144000" cy="252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de flecha 40"/>
            <p:cNvCxnSpPr/>
            <p:nvPr/>
          </p:nvCxnSpPr>
          <p:spPr>
            <a:xfrm rot="5760000" flipV="1">
              <a:off x="8567818" y="2608354"/>
              <a:ext cx="144000" cy="252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Flecha: hacia arriba 41"/>
            <p:cNvSpPr/>
            <p:nvPr/>
          </p:nvSpPr>
          <p:spPr>
            <a:xfrm>
              <a:off x="8366756" y="3451335"/>
              <a:ext cx="666975" cy="1816226"/>
            </a:xfrm>
            <a:prstGeom prst="up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3659470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92A2F27-EE08-1181-886C-571D128C3374}"/>
              </a:ext>
            </a:extLst>
          </p:cNvPr>
          <p:cNvSpPr/>
          <p:nvPr/>
        </p:nvSpPr>
        <p:spPr>
          <a:xfrm>
            <a:off x="0" y="6259132"/>
            <a:ext cx="12192000" cy="580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363A781-B96F-552C-E86A-C73254A3531C}"/>
              </a:ext>
            </a:extLst>
          </p:cNvPr>
          <p:cNvSpPr/>
          <p:nvPr/>
        </p:nvSpPr>
        <p:spPr>
          <a:xfrm>
            <a:off x="438193" y="5402138"/>
            <a:ext cx="5851282" cy="8630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7" name="Grupo 16"/>
          <p:cNvGrpSpPr/>
          <p:nvPr/>
        </p:nvGrpSpPr>
        <p:grpSpPr>
          <a:xfrm>
            <a:off x="351692" y="222738"/>
            <a:ext cx="11150249" cy="6042403"/>
            <a:chOff x="351692" y="222738"/>
            <a:chExt cx="11150249" cy="6042403"/>
          </a:xfrm>
        </p:grpSpPr>
        <p:sp>
          <p:nvSpPr>
            <p:cNvPr id="3" name="CuadroTexto 2"/>
            <p:cNvSpPr txBox="1"/>
            <p:nvPr/>
          </p:nvSpPr>
          <p:spPr>
            <a:xfrm>
              <a:off x="351692" y="222738"/>
              <a:ext cx="101104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3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/>
                </a:rPr>
                <a:t>Interacción electromagnética Partícula -  Materia</a:t>
              </a:r>
            </a:p>
          </p:txBody>
        </p:sp>
        <p:grpSp>
          <p:nvGrpSpPr>
            <p:cNvPr id="13" name="Grupo 12"/>
            <p:cNvGrpSpPr/>
            <p:nvPr/>
          </p:nvGrpSpPr>
          <p:grpSpPr>
            <a:xfrm>
              <a:off x="700448" y="1054914"/>
              <a:ext cx="10801493" cy="4347224"/>
              <a:chOff x="712171" y="1265928"/>
              <a:chExt cx="10801493" cy="4347224"/>
            </a:xfrm>
          </p:grpSpPr>
          <p:grpSp>
            <p:nvGrpSpPr>
              <p:cNvPr id="10" name="Grupo 9"/>
              <p:cNvGrpSpPr/>
              <p:nvPr/>
            </p:nvGrpSpPr>
            <p:grpSpPr>
              <a:xfrm>
                <a:off x="712171" y="1265928"/>
                <a:ext cx="10801493" cy="4347224"/>
                <a:chOff x="448396" y="1248343"/>
                <a:chExt cx="10801493" cy="4347224"/>
              </a:xfrm>
            </p:grpSpPr>
            <p:grpSp>
              <p:nvGrpSpPr>
                <p:cNvPr id="9" name="Grupo 8"/>
                <p:cNvGrpSpPr/>
                <p:nvPr/>
              </p:nvGrpSpPr>
              <p:grpSpPr>
                <a:xfrm>
                  <a:off x="967169" y="1301098"/>
                  <a:ext cx="10282720" cy="4294469"/>
                  <a:chOff x="967169" y="1301098"/>
                  <a:chExt cx="10282720" cy="4294469"/>
                </a:xfrm>
              </p:grpSpPr>
              <p:pic>
                <p:nvPicPr>
                  <p:cNvPr id="2" name="Imagen 1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67169" y="1301098"/>
                    <a:ext cx="10282720" cy="4294469"/>
                  </a:xfrm>
                  <a:prstGeom prst="rect">
                    <a:avLst/>
                  </a:prstGeom>
                </p:spPr>
              </p:pic>
              <p:sp>
                <p:nvSpPr>
                  <p:cNvPr id="8" name="Rectángulo 7"/>
                  <p:cNvSpPr/>
                  <p:nvPr/>
                </p:nvSpPr>
                <p:spPr>
                  <a:xfrm>
                    <a:off x="1099096" y="2915484"/>
                    <a:ext cx="1224000" cy="36927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aphicFrame>
              <p:nvGraphicFramePr>
                <p:cNvPr id="5" name="Objeto 4"/>
                <p:cNvGraphicFramePr>
                  <a:graphicFrameLocks noChangeAspect="1"/>
                </p:cNvGraphicFramePr>
                <p:nvPr/>
              </p:nvGraphicFramePr>
              <p:xfrm>
                <a:off x="2414470" y="1248343"/>
                <a:ext cx="3460500" cy="5391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3" imgW="1384200" imgH="215640" progId="Equation.RSEE4">
                        <p:embed/>
                      </p:oleObj>
                    </mc:Choice>
                    <mc:Fallback>
                      <p:oleObj name="Equation" r:id="rId3" imgW="1384200" imgH="215640" progId="Equation.RSEE4">
                        <p:embed/>
                        <p:pic>
                          <p:nvPicPr>
                            <p:cNvPr id="5" name="Objeto 4"/>
                            <p:cNvPicPr/>
                            <p:nvPr/>
                          </p:nvPicPr>
                          <p:blipFill>
                            <a:blip r:embed="rId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414470" y="1248343"/>
                              <a:ext cx="3460500" cy="539100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7" name="Objeto 6"/>
                <p:cNvGraphicFramePr>
                  <a:graphicFrameLocks noChangeAspect="1"/>
                </p:cNvGraphicFramePr>
                <p:nvPr/>
              </p:nvGraphicFramePr>
              <p:xfrm>
                <a:off x="448396" y="2141761"/>
                <a:ext cx="1301400" cy="11430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5" imgW="520560" imgH="457200" progId="Equation.RSEE4">
                        <p:embed/>
                      </p:oleObj>
                    </mc:Choice>
                    <mc:Fallback>
                      <p:oleObj name="Equation" r:id="rId5" imgW="520560" imgH="457200" progId="Equation.RSEE4">
                        <p:embed/>
                        <p:pic>
                          <p:nvPicPr>
                            <p:cNvPr id="7" name="Objeto 6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48396" y="2141761"/>
                              <a:ext cx="1301400" cy="1143000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1" name="CuadroTexto 10"/>
              <p:cNvSpPr txBox="1"/>
              <p:nvPr/>
            </p:nvSpPr>
            <p:spPr>
              <a:xfrm>
                <a:off x="7691556" y="1440088"/>
                <a:ext cx="13099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</a:rPr>
                  <a:t>Material 1</a:t>
                </a:r>
              </a:p>
            </p:txBody>
          </p:sp>
          <p:sp>
            <p:nvSpPr>
              <p:cNvPr id="12" name="CuadroTexto 11"/>
              <p:cNvSpPr txBox="1"/>
              <p:nvPr/>
            </p:nvSpPr>
            <p:spPr>
              <a:xfrm>
                <a:off x="9813428" y="1434223"/>
                <a:ext cx="13099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</a:rPr>
                  <a:t>Material 2</a:t>
                </a:r>
              </a:p>
            </p:txBody>
          </p:sp>
        </p:grpSp>
        <p:sp>
          <p:nvSpPr>
            <p:cNvPr id="14" name="CuadroTexto 13"/>
            <p:cNvSpPr txBox="1"/>
            <p:nvPr/>
          </p:nvSpPr>
          <p:spPr>
            <a:xfrm>
              <a:off x="6289475" y="5680366"/>
              <a:ext cx="4765020" cy="58477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</a:rPr>
                <a:t>Radiación de Transición </a:t>
              </a: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438193" y="5412628"/>
              <a:ext cx="59223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24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</a:rPr>
                <a:t>Cuando la partícula cruza el límite</a:t>
              </a:r>
              <a:br>
                <a:rPr kumimoji="0" lang="es-CO" sz="24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</a:rPr>
              </a:br>
              <a:r>
                <a:rPr kumimoji="0" lang="es-CO" sz="24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</a:rPr>
                <a:t>entre dos medios diferentes puede emitir:</a:t>
              </a:r>
            </a:p>
          </p:txBody>
        </p:sp>
        <p:sp>
          <p:nvSpPr>
            <p:cNvPr id="16" name="Flecha: hacia arriba 15"/>
            <p:cNvSpPr/>
            <p:nvPr/>
          </p:nvSpPr>
          <p:spPr>
            <a:xfrm>
              <a:off x="9134730" y="4011900"/>
              <a:ext cx="666975" cy="1816226"/>
            </a:xfrm>
            <a:prstGeom prst="up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Explosión: 8 puntos 5"/>
            <p:cNvSpPr/>
            <p:nvPr/>
          </p:nvSpPr>
          <p:spPr>
            <a:xfrm>
              <a:off x="9149018" y="2114546"/>
              <a:ext cx="652687" cy="607509"/>
            </a:xfrm>
            <a:prstGeom prst="irregularSeal1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3460596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7C0D868C-BE44-30FF-E78F-CDAA87D1206F}"/>
              </a:ext>
            </a:extLst>
          </p:cNvPr>
          <p:cNvSpPr/>
          <p:nvPr/>
        </p:nvSpPr>
        <p:spPr>
          <a:xfrm>
            <a:off x="0" y="6259132"/>
            <a:ext cx="12192000" cy="580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6" name="Grupo 5"/>
          <p:cNvGrpSpPr/>
          <p:nvPr/>
        </p:nvGrpSpPr>
        <p:grpSpPr>
          <a:xfrm>
            <a:off x="351692" y="202886"/>
            <a:ext cx="11499381" cy="6061405"/>
            <a:chOff x="351692" y="202886"/>
            <a:chExt cx="11499381" cy="6061405"/>
          </a:xfrm>
        </p:grpSpPr>
        <p:grpSp>
          <p:nvGrpSpPr>
            <p:cNvPr id="20" name="Grupo 19"/>
            <p:cNvGrpSpPr/>
            <p:nvPr/>
          </p:nvGrpSpPr>
          <p:grpSpPr>
            <a:xfrm>
              <a:off x="351692" y="202886"/>
              <a:ext cx="11499381" cy="6061405"/>
              <a:chOff x="351692" y="202886"/>
              <a:chExt cx="11499381" cy="6061405"/>
            </a:xfrm>
          </p:grpSpPr>
          <p:sp>
            <p:nvSpPr>
              <p:cNvPr id="10" name="CuadroTexto 9"/>
              <p:cNvSpPr txBox="1"/>
              <p:nvPr/>
            </p:nvSpPr>
            <p:spPr>
              <a:xfrm>
                <a:off x="353485" y="1643038"/>
                <a:ext cx="43620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800" b="0" i="0" u="none" strike="noStrike" kern="0" cap="none" spc="0" normalizeH="0" baseline="0" noProof="0" dirty="0">
                    <a:ln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/>
                  </a:rPr>
                  <a:t>Fórmula de </a:t>
                </a:r>
                <a:r>
                  <a:rPr kumimoji="0" lang="es-CO" sz="2800" b="0" i="0" u="none" strike="noStrike" kern="0" cap="none" spc="0" normalizeH="0" baseline="0" noProof="0" dirty="0" err="1">
                    <a:ln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/>
                  </a:rPr>
                  <a:t>Bethe</a:t>
                </a:r>
                <a:r>
                  <a:rPr kumimoji="0" lang="es-CO" sz="2800" b="0" i="0" u="none" strike="noStrike" kern="0" cap="none" spc="0" normalizeH="0" baseline="0" noProof="0" dirty="0">
                    <a:ln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/>
                  </a:rPr>
                  <a:t> - </a:t>
                </a:r>
                <a:r>
                  <a:rPr kumimoji="0" lang="es-CO" sz="2800" b="0" i="0" u="none" strike="noStrike" kern="0" cap="none" spc="0" normalizeH="0" baseline="0" noProof="0" dirty="0" err="1">
                    <a:ln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/>
                  </a:rPr>
                  <a:t>Bloch</a:t>
                </a:r>
                <a:r>
                  <a:rPr kumimoji="0" lang="es-CO" sz="2800" b="0" i="0" u="none" strike="noStrike" kern="0" cap="none" spc="0" normalizeH="0" baseline="0" noProof="0" dirty="0">
                    <a:ln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/>
                  </a:rPr>
                  <a:t>:</a:t>
                </a:r>
              </a:p>
            </p:txBody>
          </p:sp>
          <p:pic>
            <p:nvPicPr>
              <p:cNvPr id="12" name="Imagen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231698" y="202886"/>
                <a:ext cx="2619375" cy="2686050"/>
              </a:xfrm>
              <a:prstGeom prst="rect">
                <a:avLst/>
              </a:prstGeom>
            </p:spPr>
          </p:pic>
          <p:sp>
            <p:nvSpPr>
              <p:cNvPr id="14" name="CuadroTexto 13"/>
              <p:cNvSpPr txBox="1"/>
              <p:nvPr/>
            </p:nvSpPr>
            <p:spPr>
              <a:xfrm>
                <a:off x="4968526" y="1639273"/>
                <a:ext cx="3134191" cy="6463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s-CO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Pérdida de energía para</a:t>
                </a:r>
              </a:p>
              <a:p>
                <a:r>
                  <a:rPr lang="es-CO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partículas pesadas cargadas</a:t>
                </a:r>
              </a:p>
            </p:txBody>
          </p:sp>
          <p:graphicFrame>
            <p:nvGraphicFramePr>
              <p:cNvPr id="15" name="Objeto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09241062"/>
                  </p:ext>
                </p:extLst>
              </p:nvPr>
            </p:nvGraphicFramePr>
            <p:xfrm>
              <a:off x="5412377" y="2234841"/>
              <a:ext cx="2063700" cy="603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825480" imgH="241200" progId="Equation.RSEE4">
                      <p:embed/>
                    </p:oleObj>
                  </mc:Choice>
                  <mc:Fallback>
                    <p:oleObj name="Equation" r:id="rId3" imgW="825480" imgH="241200" progId="Equation.RSEE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5412377" y="2234841"/>
                            <a:ext cx="2063700" cy="603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9" name="Grupo 18"/>
              <p:cNvGrpSpPr/>
              <p:nvPr/>
            </p:nvGrpSpPr>
            <p:grpSpPr>
              <a:xfrm>
                <a:off x="1263509" y="2500416"/>
                <a:ext cx="9683625" cy="3763875"/>
                <a:chOff x="1263509" y="2500416"/>
                <a:chExt cx="9683625" cy="3763875"/>
              </a:xfrm>
            </p:grpSpPr>
            <p:grpSp>
              <p:nvGrpSpPr>
                <p:cNvPr id="9" name="Grupo 8"/>
                <p:cNvGrpSpPr/>
                <p:nvPr/>
              </p:nvGrpSpPr>
              <p:grpSpPr>
                <a:xfrm>
                  <a:off x="1263509" y="2500416"/>
                  <a:ext cx="9683625" cy="3713078"/>
                  <a:chOff x="1263509" y="1607527"/>
                  <a:chExt cx="9683625" cy="3713078"/>
                </a:xfrm>
              </p:grpSpPr>
              <p:pic>
                <p:nvPicPr>
                  <p:cNvPr id="2" name="Imagen 1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263509" y="2820263"/>
                    <a:ext cx="9683625" cy="12905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</p:pic>
              <p:sp>
                <p:nvSpPr>
                  <p:cNvPr id="4" name="Flecha: hacia arriba 3"/>
                  <p:cNvSpPr/>
                  <p:nvPr/>
                </p:nvSpPr>
                <p:spPr>
                  <a:xfrm>
                    <a:off x="3617935" y="4110763"/>
                    <a:ext cx="666975" cy="1207857"/>
                  </a:xfrm>
                  <a:prstGeom prst="upArrow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sp>
                <p:nvSpPr>
                  <p:cNvPr id="3" name="CuadroTexto 2"/>
                  <p:cNvSpPr txBox="1"/>
                  <p:nvPr/>
                </p:nvSpPr>
                <p:spPr>
                  <a:xfrm>
                    <a:off x="3007983" y="4797385"/>
                    <a:ext cx="1864613" cy="52322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CO" sz="1400" dirty="0">
                        <a:latin typeface="+mj-lt"/>
                      </a:rPr>
                      <a:t>De la partícula</a:t>
                    </a:r>
                  </a:p>
                  <a:p>
                    <a:r>
                      <a:rPr lang="es-CO" sz="1400" dirty="0">
                        <a:latin typeface="+mj-lt"/>
                      </a:rPr>
                      <a:t>que entra al material.</a:t>
                    </a:r>
                  </a:p>
                </p:txBody>
              </p:sp>
              <p:sp>
                <p:nvSpPr>
                  <p:cNvPr id="7" name="Flecha: hacia arriba 6"/>
                  <p:cNvSpPr/>
                  <p:nvPr/>
                </p:nvSpPr>
                <p:spPr>
                  <a:xfrm rot="10800000">
                    <a:off x="3103357" y="1763827"/>
                    <a:ext cx="666975" cy="1058657"/>
                  </a:xfrm>
                  <a:prstGeom prst="upArrow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sp>
                <p:nvSpPr>
                  <p:cNvPr id="5" name="CuadroTexto 4"/>
                  <p:cNvSpPr txBox="1"/>
                  <p:nvPr/>
                </p:nvSpPr>
                <p:spPr>
                  <a:xfrm>
                    <a:off x="2017602" y="1607527"/>
                    <a:ext cx="2810385" cy="52322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CO" sz="1400" dirty="0">
                        <a:latin typeface="+mj-lt"/>
                      </a:rPr>
                      <a:t>Del material del detector,</a:t>
                    </a:r>
                  </a:p>
                  <a:p>
                    <a:r>
                      <a:rPr lang="es-CO" sz="1400" dirty="0">
                        <a:latin typeface="+mj-lt"/>
                      </a:rPr>
                      <a:t>del medio donde partícula ioniza.</a:t>
                    </a:r>
                  </a:p>
                </p:txBody>
              </p:sp>
            </p:grpSp>
            <p:grpSp>
              <p:nvGrpSpPr>
                <p:cNvPr id="18" name="Grupo 17"/>
                <p:cNvGrpSpPr/>
                <p:nvPr/>
              </p:nvGrpSpPr>
              <p:grpSpPr>
                <a:xfrm>
                  <a:off x="5873674" y="5016198"/>
                  <a:ext cx="1906291" cy="1248093"/>
                  <a:chOff x="5873674" y="5016198"/>
                  <a:chExt cx="1906291" cy="1248093"/>
                </a:xfrm>
              </p:grpSpPr>
              <p:sp>
                <p:nvSpPr>
                  <p:cNvPr id="17" name="Flecha: hacia arriba 16"/>
                  <p:cNvSpPr/>
                  <p:nvPr/>
                </p:nvSpPr>
                <p:spPr>
                  <a:xfrm>
                    <a:off x="6513538" y="5016198"/>
                    <a:ext cx="666975" cy="1207857"/>
                  </a:xfrm>
                  <a:prstGeom prst="upArrow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sp>
                <p:nvSpPr>
                  <p:cNvPr id="16" name="CuadroTexto 15"/>
                  <p:cNvSpPr txBox="1"/>
                  <p:nvPr/>
                </p:nvSpPr>
                <p:spPr>
                  <a:xfrm>
                    <a:off x="5873674" y="5679516"/>
                    <a:ext cx="1906291" cy="584775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CO" i="1" dirty="0"/>
                      <a:t>I:</a:t>
                    </a:r>
                    <a:r>
                      <a:rPr lang="es-CO" dirty="0"/>
                      <a:t>  </a:t>
                    </a:r>
                    <a:r>
                      <a:rPr lang="es-CO" sz="1400" dirty="0">
                        <a:latin typeface="+mj-lt"/>
                      </a:rPr>
                      <a:t>Potencial medio</a:t>
                    </a:r>
                  </a:p>
                  <a:p>
                    <a:r>
                      <a:rPr lang="es-CO" sz="1400" dirty="0">
                        <a:latin typeface="+mj-lt"/>
                      </a:rPr>
                      <a:t>de excitación atómica</a:t>
                    </a:r>
                  </a:p>
                </p:txBody>
              </p:sp>
            </p:grpSp>
          </p:grpSp>
          <p:sp>
            <p:nvSpPr>
              <p:cNvPr id="8" name="CuadroTexto 7"/>
              <p:cNvSpPr txBox="1"/>
              <p:nvPr/>
            </p:nvSpPr>
            <p:spPr>
              <a:xfrm>
                <a:off x="351692" y="222738"/>
                <a:ext cx="921277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3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/>
                  </a:rPr>
                  <a:t>Pérdida media de energía</a:t>
                </a:r>
                <a:br>
                  <a:rPr kumimoji="0" lang="es-CO" sz="3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/>
                  </a:rPr>
                </a:br>
                <a:r>
                  <a:rPr kumimoji="0" lang="es-CO" sz="3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/>
                  </a:rPr>
                  <a:t>por unidad de distancia recorrida en materia</a:t>
                </a:r>
              </a:p>
            </p:txBody>
          </p:sp>
        </p:grpSp>
        <p:graphicFrame>
          <p:nvGraphicFramePr>
            <p:cNvPr id="21" name="Objeto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6471715"/>
                </p:ext>
              </p:extLst>
            </p:nvPr>
          </p:nvGraphicFramePr>
          <p:xfrm>
            <a:off x="11039170" y="4112272"/>
            <a:ext cx="761400" cy="494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53800" imgH="164880" progId="Equation.RSEE4">
                    <p:embed/>
                  </p:oleObj>
                </mc:Choice>
                <mc:Fallback>
                  <p:oleObj name="Equation" r:id="rId6" imgW="253800" imgH="164880" progId="Equation.RSEE4">
                    <p:embed/>
                    <p:pic>
                      <p:nvPicPr>
                        <p:cNvPr id="4" name="Objeto 3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1039170" y="4112272"/>
                          <a:ext cx="761400" cy="49464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CuadroTexto 21"/>
            <p:cNvSpPr txBox="1"/>
            <p:nvPr/>
          </p:nvSpPr>
          <p:spPr>
            <a:xfrm>
              <a:off x="11006627" y="4567626"/>
              <a:ext cx="8338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400" i="1" dirty="0">
                  <a:solidFill>
                    <a:srgbClr val="FF0000"/>
                  </a:solidFill>
                </a:rPr>
                <a:t>densidad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6009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3DB1781-05C8-F68B-2E01-00CFA0264838}"/>
              </a:ext>
            </a:extLst>
          </p:cNvPr>
          <p:cNvSpPr/>
          <p:nvPr/>
        </p:nvSpPr>
        <p:spPr>
          <a:xfrm>
            <a:off x="0" y="6259132"/>
            <a:ext cx="12192000" cy="580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/>
          <p:cNvSpPr txBox="1"/>
          <p:nvPr/>
        </p:nvSpPr>
        <p:spPr>
          <a:xfrm>
            <a:off x="4749646" y="199655"/>
            <a:ext cx="62135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s-CO" sz="2400" kern="0" dirty="0">
                <a:solidFill>
                  <a:srgbClr val="1CADE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Pérdida media de energía </a:t>
            </a:r>
          </a:p>
          <a:p>
            <a:pPr defTabSz="914400">
              <a:defRPr/>
            </a:pPr>
            <a:r>
              <a:rPr lang="es-CO" sz="2400" kern="0" dirty="0">
                <a:solidFill>
                  <a:srgbClr val="1CADE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por unidad de distancia recorrida en materia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27586" y="294213"/>
            <a:ext cx="4362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s-CO" sz="2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Fórmula de </a:t>
            </a:r>
            <a:r>
              <a:rPr lang="es-CO" sz="28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Bethe</a:t>
            </a:r>
            <a:r>
              <a:rPr lang="es-CO" sz="2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- </a:t>
            </a:r>
            <a:r>
              <a:rPr lang="es-CO" sz="28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Bloch</a:t>
            </a:r>
            <a:r>
              <a:rPr lang="es-CO" sz="2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: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2C5A3937-5787-78E5-E79D-31367230228D}"/>
              </a:ext>
            </a:extLst>
          </p:cNvPr>
          <p:cNvGrpSpPr/>
          <p:nvPr/>
        </p:nvGrpSpPr>
        <p:grpSpPr>
          <a:xfrm>
            <a:off x="811755" y="1315889"/>
            <a:ext cx="10577273" cy="1290500"/>
            <a:chOff x="1017819" y="1818166"/>
            <a:chExt cx="10577273" cy="1290500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7819" y="1818166"/>
              <a:ext cx="9683625" cy="12905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</p:pic>
        <p:graphicFrame>
          <p:nvGraphicFramePr>
            <p:cNvPr id="4" name="Objeto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5142398"/>
                </p:ext>
              </p:extLst>
            </p:nvPr>
          </p:nvGraphicFramePr>
          <p:xfrm>
            <a:off x="10793752" y="2209017"/>
            <a:ext cx="761400" cy="494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53800" imgH="164880" progId="Equation.RSEE4">
                    <p:embed/>
                  </p:oleObj>
                </mc:Choice>
                <mc:Fallback>
                  <p:oleObj name="Equation" r:id="rId3" imgW="253800" imgH="164880" progId="Equation.RSEE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793752" y="2209017"/>
                          <a:ext cx="761400" cy="494640"/>
                        </a:xfrm>
                        <a:prstGeom prst="rect">
                          <a:avLst/>
                        </a:prstGeom>
                        <a:solidFill>
                          <a:srgbClr val="D2EFFA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CuadroTexto 4"/>
            <p:cNvSpPr txBox="1"/>
            <p:nvPr/>
          </p:nvSpPr>
          <p:spPr>
            <a:xfrm>
              <a:off x="10761209" y="2664371"/>
              <a:ext cx="8338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400" i="1" dirty="0">
                  <a:solidFill>
                    <a:srgbClr val="FF0000"/>
                  </a:solidFill>
                </a:rPr>
                <a:t>densidad</a:t>
              </a:r>
            </a:p>
          </p:txBody>
        </p:sp>
      </p:grp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43E4029-FF0A-5560-9FDD-5ECA59FFC20F}"/>
              </a:ext>
            </a:extLst>
          </p:cNvPr>
          <p:cNvSpPr/>
          <p:nvPr/>
        </p:nvSpPr>
        <p:spPr>
          <a:xfrm>
            <a:off x="3323271" y="1142890"/>
            <a:ext cx="504000" cy="1800000"/>
          </a:xfrm>
          <a:prstGeom prst="rect">
            <a:avLst/>
          </a:prstGeom>
          <a:solidFill>
            <a:srgbClr val="E1DFED">
              <a:alpha val="0"/>
            </a:srgbClr>
          </a:solidFill>
          <a:ln>
            <a:solidFill>
              <a:srgbClr val="8473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176FA1BD-A6F4-F5E5-25A3-23460AC26A4A}"/>
              </a:ext>
            </a:extLst>
          </p:cNvPr>
          <p:cNvGrpSpPr/>
          <p:nvPr/>
        </p:nvGrpSpPr>
        <p:grpSpPr>
          <a:xfrm>
            <a:off x="352769" y="2941815"/>
            <a:ext cx="4179349" cy="3359318"/>
            <a:chOff x="352769" y="2941815"/>
            <a:chExt cx="4179349" cy="3359318"/>
          </a:xfrm>
        </p:grpSpPr>
        <p:grpSp>
          <p:nvGrpSpPr>
            <p:cNvPr id="31" name="Grupo 30"/>
            <p:cNvGrpSpPr/>
            <p:nvPr/>
          </p:nvGrpSpPr>
          <p:grpSpPr>
            <a:xfrm>
              <a:off x="352769" y="2941815"/>
              <a:ext cx="4179349" cy="3359318"/>
              <a:chOff x="351692" y="3465513"/>
              <a:chExt cx="4179349" cy="3359318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6" name="CuadroTexto 5"/>
              <p:cNvSpPr txBox="1"/>
              <p:nvPr/>
            </p:nvSpPr>
            <p:spPr>
              <a:xfrm>
                <a:off x="351692" y="3465513"/>
                <a:ext cx="4179349" cy="3359318"/>
              </a:xfrm>
              <a:prstGeom prst="rect">
                <a:avLst/>
              </a:prstGeom>
              <a:grpFill/>
              <a:ln>
                <a:solidFill>
                  <a:srgbClr val="8473A4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s-CO" sz="2400" dirty="0">
                    <a:latin typeface="+mj-lt"/>
                  </a:rPr>
                  <a:t>Para la partícula incidente: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s-CO" sz="2000" dirty="0">
                    <a:latin typeface="+mj-lt"/>
                  </a:rPr>
                  <a:t>Masa partícula incidente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s-CO" sz="2000" dirty="0">
                    <a:latin typeface="+mj-lt"/>
                  </a:rPr>
                  <a:t>carga eléctrica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s-CO" sz="2000" dirty="0">
                    <a:latin typeface="+mj-lt"/>
                  </a:rPr>
                  <a:t>Velocidad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s-CO" sz="2000" dirty="0">
                    <a:latin typeface="+mj-lt"/>
                  </a:rPr>
                  <a:t>		  Factor de Lorentz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s-CO" sz="800" dirty="0">
                    <a:latin typeface="+mj-lt"/>
                  </a:rPr>
                  <a:t>  </a:t>
                </a:r>
              </a:p>
              <a:p>
                <a:pPr lvl="1">
                  <a:lnSpc>
                    <a:spcPct val="150000"/>
                  </a:lnSpc>
                </a:pPr>
                <a:endParaRPr lang="es-CO" sz="2000" dirty="0">
                  <a:latin typeface="+mj-lt"/>
                </a:endParaRPr>
              </a:p>
              <a:p>
                <a:pPr lvl="2">
                  <a:lnSpc>
                    <a:spcPct val="150000"/>
                  </a:lnSpc>
                </a:pPr>
                <a:endParaRPr lang="es-CO" sz="2000" dirty="0">
                  <a:latin typeface="+mj-lt"/>
                </a:endParaRPr>
              </a:p>
            </p:txBody>
          </p:sp>
          <p:graphicFrame>
            <p:nvGraphicFramePr>
              <p:cNvPr id="11" name="Objeto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92137092"/>
                  </p:ext>
                </p:extLst>
              </p:nvPr>
            </p:nvGraphicFramePr>
            <p:xfrm>
              <a:off x="761330" y="3954959"/>
              <a:ext cx="406080" cy="3297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203040" imgH="164880" progId="Equation.RSEE4">
                      <p:embed/>
                    </p:oleObj>
                  </mc:Choice>
                  <mc:Fallback>
                    <p:oleObj name="Equation" r:id="rId5" imgW="203040" imgH="164880" progId="Equation.RSEE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761330" y="3954959"/>
                            <a:ext cx="406080" cy="32976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22" name="Imagen 2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9064" y="4465193"/>
                <a:ext cx="532980" cy="356160"/>
              </a:xfrm>
              <a:prstGeom prst="rect">
                <a:avLst/>
              </a:prstGeom>
              <a:grpFill/>
            </p:spPr>
          </p:pic>
          <p:graphicFrame>
            <p:nvGraphicFramePr>
              <p:cNvPr id="25" name="Objeto 2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88511929"/>
                  </p:ext>
                </p:extLst>
              </p:nvPr>
            </p:nvGraphicFramePr>
            <p:xfrm>
              <a:off x="505466" y="4866485"/>
              <a:ext cx="583920" cy="4060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291960" imgH="203040" progId="Equation.RSEE4">
                      <p:embed/>
                    </p:oleObj>
                  </mc:Choice>
                  <mc:Fallback>
                    <p:oleObj name="Equation" r:id="rId8" imgW="291960" imgH="203040" progId="Equation.RSEE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505466" y="4866485"/>
                            <a:ext cx="583920" cy="40608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" name="Objeto 2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77505080"/>
                  </p:ext>
                </p:extLst>
              </p:nvPr>
            </p:nvGraphicFramePr>
            <p:xfrm>
              <a:off x="499519" y="5207908"/>
              <a:ext cx="1879200" cy="6091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939600" imgH="304560" progId="Equation.RSEE4">
                      <p:embed/>
                    </p:oleObj>
                  </mc:Choice>
                  <mc:Fallback>
                    <p:oleObj name="Equation" r:id="rId10" imgW="939600" imgH="304560" progId="Equation.RSEE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499519" y="5207908"/>
                            <a:ext cx="1879200" cy="60912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BBB2D17D-4C73-2929-7F93-79E635D01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32401" y="5318836"/>
              <a:ext cx="2674620" cy="771525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E9F78DD5-6962-696A-4032-9BC350A95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68668" y="5511151"/>
              <a:ext cx="891540" cy="411480"/>
            </a:xfrm>
            <a:prstGeom prst="rect">
              <a:avLst/>
            </a:prstGeom>
          </p:spPr>
        </p:pic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22F63410-F58D-4B07-9107-F4B647746A03}"/>
              </a:ext>
            </a:extLst>
          </p:cNvPr>
          <p:cNvGrpSpPr/>
          <p:nvPr/>
        </p:nvGrpSpPr>
        <p:grpSpPr>
          <a:xfrm>
            <a:off x="5278614" y="3369367"/>
            <a:ext cx="5854825" cy="2462213"/>
            <a:chOff x="5278614" y="3369367"/>
            <a:chExt cx="5854825" cy="2462213"/>
          </a:xfrm>
        </p:grpSpPr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2ADC8403-7C33-DAC6-8E0B-F828D14957EF}"/>
                </a:ext>
              </a:extLst>
            </p:cNvPr>
            <p:cNvSpPr txBox="1"/>
            <p:nvPr/>
          </p:nvSpPr>
          <p:spPr>
            <a:xfrm>
              <a:off x="5278614" y="3369367"/>
              <a:ext cx="5854825" cy="2462213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8473A4"/>
              </a:solidFill>
            </a:ln>
          </p:spPr>
          <p:txBody>
            <a:bodyPr wrap="square">
              <a:spAutoFit/>
            </a:bodyPr>
            <a:lstStyle/>
            <a:p>
              <a:r>
                <a:rPr lang="es-CO" sz="2400" i="1" dirty="0" err="1"/>
                <a:t>dE</a:t>
              </a:r>
              <a:r>
                <a:rPr lang="es-CO" sz="2400" i="1" dirty="0"/>
                <a:t>/</a:t>
              </a:r>
              <a:r>
                <a:rPr lang="es-CO" sz="2400" i="1" dirty="0" err="1"/>
                <a:t>dx</a:t>
              </a:r>
              <a:r>
                <a:rPr lang="es-CO" sz="2400" i="1" dirty="0"/>
                <a:t> </a:t>
              </a:r>
              <a:r>
                <a:rPr lang="es-CO" sz="2000" b="1" dirty="0">
                  <a:latin typeface="+mj-lt"/>
                </a:rPr>
                <a:t>depende de la partícula incidente:</a:t>
              </a:r>
            </a:p>
            <a:p>
              <a:r>
                <a:rPr lang="es-CO" dirty="0">
                  <a:latin typeface="+mj-lt"/>
                </a:rPr>
                <a:t>	</a:t>
              </a:r>
            </a:p>
            <a:p>
              <a:r>
                <a:rPr lang="es-CO" b="1" i="1" dirty="0">
                  <a:latin typeface="+mj-lt"/>
                </a:rPr>
                <a:t>Carga </a:t>
              </a:r>
              <a:r>
                <a:rPr lang="es-CO" sz="2000" b="1" i="1" dirty="0">
                  <a:latin typeface="+mj-lt"/>
                </a:rPr>
                <a:t>z</a:t>
              </a:r>
              <a:endParaRPr lang="es-CO" b="1" i="1" dirty="0">
                <a:latin typeface="+mj-lt"/>
              </a:endParaRPr>
            </a:p>
            <a:p>
              <a:r>
                <a:rPr lang="es-CO" dirty="0">
                  <a:latin typeface="+mj-lt"/>
                </a:rPr>
                <a:t>Partículas con más carga ionizan más (efecto ∝ z</a:t>
              </a:r>
              <a:r>
                <a:rPr lang="es-CO" sz="2400" b="1" baseline="30000" dirty="0">
                  <a:latin typeface="+mj-lt"/>
                </a:rPr>
                <a:t>2</a:t>
              </a:r>
              <a:r>
                <a:rPr lang="es-CO" dirty="0">
                  <a:latin typeface="+mj-lt"/>
                </a:rPr>
                <a:t>).</a:t>
              </a:r>
            </a:p>
            <a:p>
              <a:endParaRPr lang="es-CO" dirty="0">
                <a:latin typeface="+mj-lt"/>
              </a:endParaRPr>
            </a:p>
            <a:p>
              <a:r>
                <a:rPr lang="es-CO" b="1" i="1" dirty="0">
                  <a:latin typeface="+mj-lt"/>
                </a:rPr>
                <a:t>Velocidad </a:t>
              </a:r>
              <a:r>
                <a:rPr lang="es-CO" sz="2000" b="1" i="1" dirty="0">
                  <a:latin typeface="+mj-lt"/>
                </a:rPr>
                <a:t>v		(		)</a:t>
              </a:r>
              <a:endParaRPr lang="es-CO" b="1" i="1" dirty="0">
                <a:latin typeface="+mj-lt"/>
              </a:endParaRPr>
            </a:p>
            <a:p>
              <a:r>
                <a:rPr lang="es-CO" dirty="0">
                  <a:latin typeface="+mj-lt"/>
                </a:rPr>
                <a:t>Si la partícula va más lenta, interactúa más tiempo → pierde más energía. </a:t>
              </a:r>
            </a:p>
          </p:txBody>
        </p:sp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7364EF2E-F680-D022-B41B-7F324DE85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380715" y="4803694"/>
              <a:ext cx="742950" cy="51435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07673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8135F-BBB8-5EB1-F9BE-804CECCE2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82FBE2E0-639D-B5B1-F179-48ED43F0A29B}"/>
              </a:ext>
            </a:extLst>
          </p:cNvPr>
          <p:cNvSpPr/>
          <p:nvPr/>
        </p:nvSpPr>
        <p:spPr>
          <a:xfrm>
            <a:off x="0" y="6259132"/>
            <a:ext cx="12192000" cy="580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1957685-21EF-B10C-ED14-1B34034F82E5}"/>
              </a:ext>
            </a:extLst>
          </p:cNvPr>
          <p:cNvSpPr txBox="1"/>
          <p:nvPr/>
        </p:nvSpPr>
        <p:spPr>
          <a:xfrm>
            <a:off x="4749646" y="199655"/>
            <a:ext cx="62135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s-CO" sz="2400" kern="0" dirty="0">
                <a:solidFill>
                  <a:srgbClr val="1CADE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Pérdida media de energía </a:t>
            </a:r>
          </a:p>
          <a:p>
            <a:pPr defTabSz="914400">
              <a:defRPr/>
            </a:pPr>
            <a:r>
              <a:rPr lang="es-CO" sz="2400" kern="0" dirty="0">
                <a:solidFill>
                  <a:srgbClr val="1CADE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por unidad de distancia recorrida en materia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547F636-BA0A-66BE-B607-91EDF16D4A29}"/>
              </a:ext>
            </a:extLst>
          </p:cNvPr>
          <p:cNvSpPr txBox="1"/>
          <p:nvPr/>
        </p:nvSpPr>
        <p:spPr>
          <a:xfrm>
            <a:off x="227586" y="294213"/>
            <a:ext cx="4362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s-CO" sz="2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Fórmula de </a:t>
            </a:r>
            <a:r>
              <a:rPr lang="es-CO" sz="28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Bethe</a:t>
            </a:r>
            <a:r>
              <a:rPr lang="es-CO" sz="2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- </a:t>
            </a:r>
            <a:r>
              <a:rPr lang="es-CO" sz="28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Bloch</a:t>
            </a:r>
            <a:r>
              <a:rPr lang="es-CO" sz="2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: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EDDA5E4-3B59-4CEC-8D99-0D53CE2BA6F7}"/>
              </a:ext>
            </a:extLst>
          </p:cNvPr>
          <p:cNvGrpSpPr/>
          <p:nvPr/>
        </p:nvGrpSpPr>
        <p:grpSpPr>
          <a:xfrm>
            <a:off x="811755" y="1315889"/>
            <a:ext cx="10577273" cy="1290500"/>
            <a:chOff x="1017819" y="1818166"/>
            <a:chExt cx="10577273" cy="1290500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22BEEB20-9E4F-77C1-4F91-8E1110F21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7819" y="1818166"/>
              <a:ext cx="9683625" cy="12905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</p:pic>
        <p:graphicFrame>
          <p:nvGraphicFramePr>
            <p:cNvPr id="4" name="Objeto 3">
              <a:extLst>
                <a:ext uri="{FF2B5EF4-FFF2-40B4-BE49-F238E27FC236}">
                  <a16:creationId xmlns:a16="http://schemas.microsoft.com/office/drawing/2014/main" id="{4054FB21-4EA0-109A-E53C-6938AC7A1D9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793752" y="2209017"/>
            <a:ext cx="761400" cy="494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53800" imgH="164880" progId="Equation.RSEE4">
                    <p:embed/>
                  </p:oleObj>
                </mc:Choice>
                <mc:Fallback>
                  <p:oleObj name="Equation" r:id="rId3" imgW="253800" imgH="164880" progId="Equation.RSEE4">
                    <p:embed/>
                    <p:pic>
                      <p:nvPicPr>
                        <p:cNvPr id="4" name="Objeto 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793752" y="2209017"/>
                          <a:ext cx="761400" cy="494640"/>
                        </a:xfrm>
                        <a:prstGeom prst="rect">
                          <a:avLst/>
                        </a:prstGeom>
                        <a:solidFill>
                          <a:srgbClr val="D2EFFA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0B7E38AA-BF84-CBE9-C6F1-886EA18B4255}"/>
                </a:ext>
              </a:extLst>
            </p:cNvPr>
            <p:cNvSpPr txBox="1"/>
            <p:nvPr/>
          </p:nvSpPr>
          <p:spPr>
            <a:xfrm>
              <a:off x="10761209" y="2664371"/>
              <a:ext cx="8338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400" i="1" dirty="0">
                  <a:solidFill>
                    <a:srgbClr val="FF0000"/>
                  </a:solidFill>
                </a:rPr>
                <a:t>densidad</a:t>
              </a:r>
            </a:p>
          </p:txBody>
        </p:sp>
      </p:grp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8EB8CA4-2E1B-4B89-2314-91076FBE0E0A}"/>
              </a:ext>
            </a:extLst>
          </p:cNvPr>
          <p:cNvSpPr/>
          <p:nvPr/>
        </p:nvSpPr>
        <p:spPr>
          <a:xfrm>
            <a:off x="2705427" y="1155247"/>
            <a:ext cx="504000" cy="1800000"/>
          </a:xfrm>
          <a:prstGeom prst="rect">
            <a:avLst/>
          </a:prstGeom>
          <a:solidFill>
            <a:srgbClr val="E1DFED">
              <a:alpha val="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2FB44DE-D289-8633-29C1-E05C4C5EB853}"/>
              </a:ext>
            </a:extLst>
          </p:cNvPr>
          <p:cNvGrpSpPr/>
          <p:nvPr/>
        </p:nvGrpSpPr>
        <p:grpSpPr>
          <a:xfrm>
            <a:off x="273844" y="2949115"/>
            <a:ext cx="5440913" cy="2308324"/>
            <a:chOff x="273844" y="2949115"/>
            <a:chExt cx="5440913" cy="2308324"/>
          </a:xfrm>
        </p:grpSpPr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71EC4754-09A4-BAA7-72A0-51EA86C908DE}"/>
                </a:ext>
              </a:extLst>
            </p:cNvPr>
            <p:cNvSpPr txBox="1"/>
            <p:nvPr/>
          </p:nvSpPr>
          <p:spPr>
            <a:xfrm>
              <a:off x="273844" y="2949115"/>
              <a:ext cx="5440913" cy="230832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Para el medio (material):</a:t>
              </a:r>
            </a:p>
            <a:p>
              <a:pPr marL="914400" marR="0" lvl="2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carga eléctrica</a:t>
              </a:r>
            </a:p>
            <a:p>
              <a:pPr marL="914400" marR="0" lvl="2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número de masa atómica</a:t>
              </a:r>
            </a:p>
            <a:p>
              <a:pPr marL="914400" marR="0" lvl="2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potencial medio de excitación atómica</a:t>
              </a:r>
            </a:p>
            <a:p>
              <a:pPr marL="1371600" marR="0" lvl="3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	corrección de densidad</a:t>
              </a:r>
            </a:p>
          </p:txBody>
        </p:sp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C9DA81C4-7540-8070-7058-96DEC72B329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6308022"/>
                </p:ext>
              </p:extLst>
            </p:nvPr>
          </p:nvGraphicFramePr>
          <p:xfrm>
            <a:off x="834740" y="3407180"/>
            <a:ext cx="304560" cy="3297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52280" imgH="164880" progId="Equation.RSEE4">
                    <p:embed/>
                  </p:oleObj>
                </mc:Choice>
                <mc:Fallback>
                  <p:oleObj name="Equation" r:id="rId5" imgW="152280" imgH="164880" progId="Equation.RSEE4">
                    <p:embed/>
                    <p:pic>
                      <p:nvPicPr>
                        <p:cNvPr id="27" name="Objeto 26">
                          <a:extLst>
                            <a:ext uri="{FF2B5EF4-FFF2-40B4-BE49-F238E27FC236}">
                              <a16:creationId xmlns:a16="http://schemas.microsoft.com/office/drawing/2014/main" id="{1258F58F-D570-F6FF-ED09-83415C12818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34740" y="3407180"/>
                          <a:ext cx="304560" cy="3297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to 16">
              <a:extLst>
                <a:ext uri="{FF2B5EF4-FFF2-40B4-BE49-F238E27FC236}">
                  <a16:creationId xmlns:a16="http://schemas.microsoft.com/office/drawing/2014/main" id="{F7CDB41A-36C1-164F-4F87-2F26D9193F8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0534666"/>
                </p:ext>
              </p:extLst>
            </p:nvPr>
          </p:nvGraphicFramePr>
          <p:xfrm>
            <a:off x="846536" y="3862872"/>
            <a:ext cx="304560" cy="3297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52280" imgH="164880" progId="Equation.RSEE4">
                    <p:embed/>
                  </p:oleObj>
                </mc:Choice>
                <mc:Fallback>
                  <p:oleObj name="Equation" r:id="rId7" imgW="152280" imgH="164880" progId="Equation.RSEE4">
                    <p:embed/>
                    <p:pic>
                      <p:nvPicPr>
                        <p:cNvPr id="28" name="Objeto 27">
                          <a:extLst>
                            <a:ext uri="{FF2B5EF4-FFF2-40B4-BE49-F238E27FC236}">
                              <a16:creationId xmlns:a16="http://schemas.microsoft.com/office/drawing/2014/main" id="{CC3172B5-077D-3CCE-1EF6-BFF471EC05C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46536" y="3862872"/>
                          <a:ext cx="304560" cy="3297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to 19">
              <a:extLst>
                <a:ext uri="{FF2B5EF4-FFF2-40B4-BE49-F238E27FC236}">
                  <a16:creationId xmlns:a16="http://schemas.microsoft.com/office/drawing/2014/main" id="{5D7B5A15-7145-0DE3-9485-F1AE6AD4447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9122142"/>
                </p:ext>
              </p:extLst>
            </p:nvPr>
          </p:nvGraphicFramePr>
          <p:xfrm>
            <a:off x="895318" y="4332087"/>
            <a:ext cx="253440" cy="3297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26720" imgH="164880" progId="Equation.RSEE4">
                    <p:embed/>
                  </p:oleObj>
                </mc:Choice>
                <mc:Fallback>
                  <p:oleObj name="Equation" r:id="rId9" imgW="126720" imgH="164880" progId="Equation.RSEE4">
                    <p:embed/>
                    <p:pic>
                      <p:nvPicPr>
                        <p:cNvPr id="29" name="Objeto 28">
                          <a:extLst>
                            <a:ext uri="{FF2B5EF4-FFF2-40B4-BE49-F238E27FC236}">
                              <a16:creationId xmlns:a16="http://schemas.microsoft.com/office/drawing/2014/main" id="{0D292DA1-2B23-63AE-6199-2D1D187357A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895318" y="4332087"/>
                          <a:ext cx="253440" cy="3297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to 20">
              <a:extLst>
                <a:ext uri="{FF2B5EF4-FFF2-40B4-BE49-F238E27FC236}">
                  <a16:creationId xmlns:a16="http://schemas.microsoft.com/office/drawing/2014/main" id="{7725CDE0-A304-9E6F-8697-64AC6CCF65C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0207418"/>
                </p:ext>
              </p:extLst>
            </p:nvPr>
          </p:nvGraphicFramePr>
          <p:xfrm>
            <a:off x="875275" y="4794304"/>
            <a:ext cx="863280" cy="4060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31640" imgH="203040" progId="Equation.RSEE4">
                    <p:embed/>
                  </p:oleObj>
                </mc:Choice>
                <mc:Fallback>
                  <p:oleObj name="Equation" r:id="rId11" imgW="431640" imgH="203040" progId="Equation.RSEE4">
                    <p:embed/>
                    <p:pic>
                      <p:nvPicPr>
                        <p:cNvPr id="30" name="Objeto 29">
                          <a:extLst>
                            <a:ext uri="{FF2B5EF4-FFF2-40B4-BE49-F238E27FC236}">
                              <a16:creationId xmlns:a16="http://schemas.microsoft.com/office/drawing/2014/main" id="{18CCC1A1-F650-0570-0BA4-67470025521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875275" y="4794304"/>
                          <a:ext cx="863280" cy="4060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D51BDEC-2018-2EC6-859C-B822AADF1706}"/>
              </a:ext>
            </a:extLst>
          </p:cNvPr>
          <p:cNvSpPr txBox="1"/>
          <p:nvPr/>
        </p:nvSpPr>
        <p:spPr>
          <a:xfrm>
            <a:off x="9508940" y="3538404"/>
            <a:ext cx="833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i="1" dirty="0">
                <a:solidFill>
                  <a:srgbClr val="FF0000"/>
                </a:solidFill>
              </a:rPr>
              <a:t>densidad</a:t>
            </a: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BD91DA69-7B5B-F354-A5D8-DE81A409F321}"/>
              </a:ext>
            </a:extLst>
          </p:cNvPr>
          <p:cNvGrpSpPr/>
          <p:nvPr/>
        </p:nvGrpSpPr>
        <p:grpSpPr>
          <a:xfrm>
            <a:off x="6096000" y="2887559"/>
            <a:ext cx="5854825" cy="2369880"/>
            <a:chOff x="6088045" y="3018792"/>
            <a:chExt cx="5854825" cy="2369880"/>
          </a:xfrm>
        </p:grpSpPr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FBF62559-FE0B-4348-4F55-D18C36525C4E}"/>
                </a:ext>
              </a:extLst>
            </p:cNvPr>
            <p:cNvSpPr txBox="1"/>
            <p:nvPr/>
          </p:nvSpPr>
          <p:spPr>
            <a:xfrm>
              <a:off x="6088045" y="3018792"/>
              <a:ext cx="5854825" cy="2369880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r>
                <a:rPr lang="es-CO" sz="2400" i="1" dirty="0" err="1"/>
                <a:t>dE</a:t>
              </a:r>
              <a:r>
                <a:rPr lang="es-CO" sz="2400" i="1" dirty="0"/>
                <a:t>/</a:t>
              </a:r>
              <a:r>
                <a:rPr lang="es-CO" sz="2400" i="1" dirty="0" err="1"/>
                <a:t>dx</a:t>
              </a:r>
              <a:r>
                <a:rPr lang="es-CO" sz="2400" i="1" dirty="0"/>
                <a:t>  </a:t>
              </a:r>
              <a:r>
                <a:rPr lang="es-CO" b="1" dirty="0">
                  <a:latin typeface="+mj-lt"/>
                </a:rPr>
                <a:t>Depende del material:</a:t>
              </a:r>
              <a:endParaRPr lang="es-CO" sz="1000" b="1" dirty="0">
                <a:latin typeface="+mj-lt"/>
              </a:endParaRPr>
            </a:p>
            <a:p>
              <a:pPr lvl="0"/>
              <a:r>
                <a:rPr lang="es-CO" sz="2400" b="1" dirty="0">
                  <a:latin typeface="+mj-lt"/>
                </a:rPr>
                <a:t>  </a:t>
              </a:r>
            </a:p>
            <a:p>
              <a:pPr lvl="0"/>
              <a:r>
                <a:rPr lang="es-CO" b="1" dirty="0">
                  <a:latin typeface="+mj-lt"/>
                </a:rPr>
                <a:t>Densidad de electrones</a:t>
              </a:r>
              <a:br>
                <a:rPr lang="es-CO" dirty="0">
                  <a:latin typeface="+mj-lt"/>
                </a:rPr>
              </a:br>
              <a:r>
                <a:rPr lang="es-CO" dirty="0">
                  <a:latin typeface="+mj-lt"/>
                </a:rPr>
                <a:t>→ </a:t>
              </a:r>
              <a:r>
                <a:rPr lang="es-CO" i="1" dirty="0">
                  <a:latin typeface="+mj-lt"/>
                </a:rPr>
                <a:t>Más electrones → más interacciones.</a:t>
              </a:r>
              <a:endParaRPr lang="es-CO" dirty="0">
                <a:latin typeface="+mj-lt"/>
              </a:endParaRPr>
            </a:p>
            <a:p>
              <a:pPr lvl="0"/>
              <a:r>
                <a:rPr lang="es-CO" sz="1000" b="1" dirty="0">
                  <a:latin typeface="+mj-lt"/>
                </a:rPr>
                <a:t>  </a:t>
              </a:r>
            </a:p>
            <a:p>
              <a:pPr lvl="0"/>
              <a:r>
                <a:rPr lang="es-CO" b="1" dirty="0">
                  <a:latin typeface="+mj-lt"/>
                </a:rPr>
                <a:t>Energía de excitación media (</a:t>
              </a:r>
              <a:r>
                <a:rPr lang="es-CO" b="1" i="1" dirty="0"/>
                <a:t>I</a:t>
              </a:r>
              <a:r>
                <a:rPr lang="es-CO" b="1" dirty="0">
                  <a:latin typeface="+mj-lt"/>
                </a:rPr>
                <a:t>)</a:t>
              </a:r>
              <a:br>
                <a:rPr lang="es-CO" dirty="0">
                  <a:latin typeface="+mj-lt"/>
                </a:rPr>
              </a:br>
              <a:r>
                <a:rPr lang="es-CO" dirty="0">
                  <a:latin typeface="+mj-lt"/>
                </a:rPr>
                <a:t>→ </a:t>
              </a:r>
              <a:r>
                <a:rPr lang="es-CO" i="1" dirty="0">
                  <a:latin typeface="+mj-lt"/>
                </a:rPr>
                <a:t>Qué tan difícil es arrancar electrones del material.</a:t>
              </a:r>
              <a:endParaRPr lang="es-CO" dirty="0">
                <a:latin typeface="+mj-lt"/>
              </a:endParaRPr>
            </a:p>
            <a:p>
              <a:endParaRPr lang="es-CO" dirty="0">
                <a:latin typeface="+mj-lt"/>
              </a:endParaRPr>
            </a:p>
          </p:txBody>
        </p:sp>
        <p:graphicFrame>
          <p:nvGraphicFramePr>
            <p:cNvPr id="28" name="Objeto 27">
              <a:extLst>
                <a:ext uri="{FF2B5EF4-FFF2-40B4-BE49-F238E27FC236}">
                  <a16:creationId xmlns:a16="http://schemas.microsoft.com/office/drawing/2014/main" id="{CE609056-A658-54DC-BE9A-AFA6B369C58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7067855"/>
                </p:ext>
              </p:extLst>
            </p:nvPr>
          </p:nvGraphicFramePr>
          <p:xfrm>
            <a:off x="9541483" y="3083050"/>
            <a:ext cx="761400" cy="494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53800" imgH="164880" progId="Equation.RSEE4">
                    <p:embed/>
                  </p:oleObj>
                </mc:Choice>
                <mc:Fallback>
                  <p:oleObj name="Equation" r:id="rId3" imgW="253800" imgH="164880" progId="Equation.RSEE4">
                    <p:embed/>
                    <p:pic>
                      <p:nvPicPr>
                        <p:cNvPr id="4" name="Objeto 3">
                          <a:extLst>
                            <a:ext uri="{FF2B5EF4-FFF2-40B4-BE49-F238E27FC236}">
                              <a16:creationId xmlns:a16="http://schemas.microsoft.com/office/drawing/2014/main" id="{4054FB21-4EA0-109A-E53C-6938AC7A1D9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541483" y="3083050"/>
                          <a:ext cx="761400" cy="494640"/>
                        </a:xfrm>
                        <a:prstGeom prst="rect">
                          <a:avLst/>
                        </a:prstGeom>
                        <a:solidFill>
                          <a:srgbClr val="D2EFFA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65E061A0-9B20-0F64-7B33-9B22D0F3E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315357" y="3845901"/>
              <a:ext cx="360045" cy="7715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</p:pic>
      </p:grpSp>
      <p:sp>
        <p:nvSpPr>
          <p:cNvPr id="35" name="CuadroTexto 34">
            <a:extLst>
              <a:ext uri="{FF2B5EF4-FFF2-40B4-BE49-F238E27FC236}">
                <a16:creationId xmlns:a16="http://schemas.microsoft.com/office/drawing/2014/main" id="{04EE07BE-1F37-D1A5-9A2C-E5DFE37699AE}"/>
              </a:ext>
            </a:extLst>
          </p:cNvPr>
          <p:cNvSpPr txBox="1"/>
          <p:nvPr/>
        </p:nvSpPr>
        <p:spPr>
          <a:xfrm>
            <a:off x="2380675" y="5403275"/>
            <a:ext cx="744635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CO" sz="2000" i="1" dirty="0">
                <a:latin typeface="+mj-lt"/>
              </a:rPr>
              <a:t>La pérdida de energía depende de </a:t>
            </a:r>
          </a:p>
          <a:p>
            <a:r>
              <a:rPr lang="es-CO" sz="2000" i="1" dirty="0">
                <a:latin typeface="+mj-lt"/>
              </a:rPr>
              <a:t>		cuántos electrones encuentra la partícula, </a:t>
            </a:r>
          </a:p>
          <a:p>
            <a:r>
              <a:rPr lang="es-CO" sz="2000" i="1" dirty="0">
                <a:latin typeface="+mj-lt"/>
              </a:rPr>
              <a:t>		de cuán fuerte interactúa con ellos, </a:t>
            </a:r>
          </a:p>
          <a:p>
            <a:r>
              <a:rPr lang="es-CO" sz="2000" i="1" dirty="0">
                <a:latin typeface="+mj-lt"/>
              </a:rPr>
              <a:t>		y de cuánto tiempo pasa cerca de ellos.</a:t>
            </a: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B17F0FF1-2A69-5B10-D983-3C20E3D4F30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93470" y="5288647"/>
            <a:ext cx="1028700" cy="642938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0BBB11E4-680D-E897-4AF6-B40B50872E7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17701" y="6209704"/>
            <a:ext cx="585788" cy="585788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D3A4D687-F2C9-821B-A0E3-8203063D944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3844" y="6013107"/>
            <a:ext cx="1943100" cy="428625"/>
          </a:xfrm>
          <a:prstGeom prst="rect">
            <a:avLst/>
          </a:prstGeom>
        </p:spPr>
      </p:pic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11FFD6E6-A2BA-4045-37AE-03C21DEE7273}"/>
              </a:ext>
            </a:extLst>
          </p:cNvPr>
          <p:cNvCxnSpPr>
            <a:cxnSpLocks/>
            <a:endCxn id="37" idx="1"/>
          </p:cNvCxnSpPr>
          <p:nvPr/>
        </p:nvCxnSpPr>
        <p:spPr>
          <a:xfrm flipV="1">
            <a:off x="8167816" y="5610116"/>
            <a:ext cx="2325654" cy="321469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BE9DBE59-25D7-E2EB-3DA5-F895C14C0CFB}"/>
              </a:ext>
            </a:extLst>
          </p:cNvPr>
          <p:cNvCxnSpPr>
            <a:cxnSpLocks/>
          </p:cNvCxnSpPr>
          <p:nvPr/>
        </p:nvCxnSpPr>
        <p:spPr>
          <a:xfrm flipV="1">
            <a:off x="8004085" y="6502598"/>
            <a:ext cx="2499249" cy="65945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2DAAD528-2F26-EF8C-3891-A7C23536C240}"/>
              </a:ext>
            </a:extLst>
          </p:cNvPr>
          <p:cNvCxnSpPr>
            <a:cxnSpLocks/>
          </p:cNvCxnSpPr>
          <p:nvPr/>
        </p:nvCxnSpPr>
        <p:spPr>
          <a:xfrm>
            <a:off x="2090429" y="6201446"/>
            <a:ext cx="1245895" cy="825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383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6F01E-2A4A-2FD6-B91D-73BA763C1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498476D4-238C-62CA-27DC-21812565EB04}"/>
              </a:ext>
            </a:extLst>
          </p:cNvPr>
          <p:cNvSpPr txBox="1"/>
          <p:nvPr/>
        </p:nvSpPr>
        <p:spPr>
          <a:xfrm>
            <a:off x="4749646" y="199655"/>
            <a:ext cx="62135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s-CO" sz="2400" kern="0" dirty="0">
                <a:solidFill>
                  <a:srgbClr val="1CADE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Pérdida media de energía </a:t>
            </a:r>
          </a:p>
          <a:p>
            <a:pPr defTabSz="914400">
              <a:defRPr/>
            </a:pPr>
            <a:r>
              <a:rPr lang="es-CO" sz="2400" kern="0" dirty="0">
                <a:solidFill>
                  <a:srgbClr val="1CADE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por unidad de distancia recorrida en materia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6DD49E6-3079-F2FC-0FB0-DEA9E3384B81}"/>
              </a:ext>
            </a:extLst>
          </p:cNvPr>
          <p:cNvSpPr txBox="1"/>
          <p:nvPr/>
        </p:nvSpPr>
        <p:spPr>
          <a:xfrm>
            <a:off x="227586" y="294213"/>
            <a:ext cx="4362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s-CO" sz="2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Fórmula de </a:t>
            </a:r>
            <a:r>
              <a:rPr lang="es-CO" sz="28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Bethe</a:t>
            </a:r>
            <a:r>
              <a:rPr lang="es-CO" sz="2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- </a:t>
            </a:r>
            <a:r>
              <a:rPr lang="es-CO" sz="28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Bloch</a:t>
            </a:r>
            <a:r>
              <a:rPr lang="es-CO" sz="2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: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C5FDCA46-5404-F269-007A-D5C6A05F04BB}"/>
              </a:ext>
            </a:extLst>
          </p:cNvPr>
          <p:cNvGrpSpPr/>
          <p:nvPr/>
        </p:nvGrpSpPr>
        <p:grpSpPr>
          <a:xfrm>
            <a:off x="811755" y="1315889"/>
            <a:ext cx="10577273" cy="1290500"/>
            <a:chOff x="1017819" y="1818166"/>
            <a:chExt cx="10577273" cy="1290500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A9F8522D-F7A3-5A90-AF5D-7C1B11777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7819" y="1818166"/>
              <a:ext cx="9683625" cy="12905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</p:pic>
        <p:graphicFrame>
          <p:nvGraphicFramePr>
            <p:cNvPr id="4" name="Objeto 3">
              <a:extLst>
                <a:ext uri="{FF2B5EF4-FFF2-40B4-BE49-F238E27FC236}">
                  <a16:creationId xmlns:a16="http://schemas.microsoft.com/office/drawing/2014/main" id="{ABF14FC2-9150-A06F-480C-20D8F6CDE10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793752" y="2209017"/>
            <a:ext cx="761400" cy="494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53800" imgH="164880" progId="Equation.RSEE4">
                    <p:embed/>
                  </p:oleObj>
                </mc:Choice>
                <mc:Fallback>
                  <p:oleObj name="Equation" r:id="rId3" imgW="253800" imgH="164880" progId="Equation.RSEE4">
                    <p:embed/>
                    <p:pic>
                      <p:nvPicPr>
                        <p:cNvPr id="4" name="Objeto 3">
                          <a:extLst>
                            <a:ext uri="{FF2B5EF4-FFF2-40B4-BE49-F238E27FC236}">
                              <a16:creationId xmlns:a16="http://schemas.microsoft.com/office/drawing/2014/main" id="{4054FB21-4EA0-109A-E53C-6938AC7A1D9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793752" y="2209017"/>
                          <a:ext cx="761400" cy="494640"/>
                        </a:xfrm>
                        <a:prstGeom prst="rect">
                          <a:avLst/>
                        </a:prstGeom>
                        <a:solidFill>
                          <a:srgbClr val="D2EFFA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0565D30A-79C1-DBDA-42A0-7CC0FE8F9FD2}"/>
                </a:ext>
              </a:extLst>
            </p:cNvPr>
            <p:cNvSpPr txBox="1"/>
            <p:nvPr/>
          </p:nvSpPr>
          <p:spPr>
            <a:xfrm>
              <a:off x="10761209" y="2664371"/>
              <a:ext cx="8338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400" i="1" dirty="0">
                  <a:solidFill>
                    <a:srgbClr val="FF0000"/>
                  </a:solidFill>
                </a:rPr>
                <a:t>densidad</a:t>
              </a:r>
            </a:p>
          </p:txBody>
        </p:sp>
      </p:grpSp>
      <p:sp>
        <p:nvSpPr>
          <p:cNvPr id="3" name="Rectángulo 2">
            <a:extLst>
              <a:ext uri="{FF2B5EF4-FFF2-40B4-BE49-F238E27FC236}">
                <a16:creationId xmlns:a16="http://schemas.microsoft.com/office/drawing/2014/main" id="{9906C46D-9393-C63B-E770-3FD96243A087}"/>
              </a:ext>
            </a:extLst>
          </p:cNvPr>
          <p:cNvSpPr/>
          <p:nvPr/>
        </p:nvSpPr>
        <p:spPr>
          <a:xfrm>
            <a:off x="0" y="6259132"/>
            <a:ext cx="12192000" cy="580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ED8861D-7A07-4149-C75A-EF8F57D753F9}"/>
              </a:ext>
            </a:extLst>
          </p:cNvPr>
          <p:cNvSpPr txBox="1"/>
          <p:nvPr/>
        </p:nvSpPr>
        <p:spPr>
          <a:xfrm>
            <a:off x="227586" y="2920993"/>
            <a:ext cx="3348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+mj-lt"/>
              </a:rPr>
              <a:t>Entendiendo Bethe-Bloch:</a:t>
            </a:r>
            <a:endParaRPr lang="es-CO" sz="2000" dirty="0">
              <a:latin typeface="+mj-l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3F0EEFA-155D-13ED-2E40-4950062B0F5C}"/>
              </a:ext>
            </a:extLst>
          </p:cNvPr>
          <p:cNvSpPr txBox="1"/>
          <p:nvPr/>
        </p:nvSpPr>
        <p:spPr>
          <a:xfrm>
            <a:off x="3563910" y="2829131"/>
            <a:ext cx="8302273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CO" i="1" dirty="0">
                <a:latin typeface="+mj-lt"/>
              </a:rPr>
              <a:t>Un </a:t>
            </a:r>
            <a:r>
              <a:rPr lang="es-CO" i="1" dirty="0" err="1">
                <a:latin typeface="+mj-lt"/>
              </a:rPr>
              <a:t>muón</a:t>
            </a:r>
            <a:r>
              <a:rPr lang="es-CO" i="1" dirty="0">
                <a:latin typeface="+mj-lt"/>
              </a:rPr>
              <a:t> atravesando materia es como un proyectil </a:t>
            </a:r>
          </a:p>
          <a:p>
            <a:r>
              <a:rPr lang="es-CO" i="1" dirty="0">
                <a:latin typeface="+mj-lt"/>
              </a:rPr>
              <a:t>que pasa por una nube de electrones: </a:t>
            </a:r>
          </a:p>
          <a:p>
            <a:r>
              <a:rPr lang="es-CO" i="1" dirty="0">
                <a:latin typeface="+mj-lt"/>
              </a:rPr>
              <a:t>en cada paso “sacude” a algunos, perdiendo pequeñas cantidades de energía; </a:t>
            </a:r>
          </a:p>
          <a:p>
            <a:r>
              <a:rPr lang="es-CO" i="1" dirty="0">
                <a:latin typeface="+mj-lt"/>
              </a:rPr>
              <a:t>la suma de todos esos pequeños golpes produce una pérdida continua.</a:t>
            </a:r>
            <a:endParaRPr lang="es-CO" dirty="0">
              <a:latin typeface="+mj-lt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2A06E42-A7E9-89BC-6D1A-5646D71023AD}"/>
              </a:ext>
            </a:extLst>
          </p:cNvPr>
          <p:cNvSpPr txBox="1"/>
          <p:nvPr/>
        </p:nvSpPr>
        <p:spPr>
          <a:xfrm>
            <a:off x="3563910" y="5042254"/>
            <a:ext cx="782511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CO" dirty="0">
                <a:latin typeface="+mj-lt"/>
              </a:rPr>
              <a:t>La partícula pierde energía mediante múltiples colisiones con electrones.</a:t>
            </a:r>
          </a:p>
          <a:p>
            <a:r>
              <a:rPr lang="es-CO" sz="800" dirty="0">
                <a:latin typeface="+mj-lt"/>
              </a:rPr>
              <a:t>  </a:t>
            </a:r>
          </a:p>
          <a:p>
            <a:r>
              <a:rPr lang="es-CO" dirty="0">
                <a:latin typeface="+mj-lt"/>
              </a:rPr>
              <a:t>La fórmula de Bethe–Bloch no describe evento a evento, </a:t>
            </a:r>
          </a:p>
          <a:p>
            <a:r>
              <a:rPr lang="es-CO" dirty="0">
                <a:latin typeface="+mj-lt"/>
              </a:rPr>
              <a:t>sino el valor medio de la pérdida de energía.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2E3117C-1E46-2EF2-3CC9-FC12B7D2FA28}"/>
              </a:ext>
            </a:extLst>
          </p:cNvPr>
          <p:cNvSpPr txBox="1"/>
          <p:nvPr/>
        </p:nvSpPr>
        <p:spPr>
          <a:xfrm>
            <a:off x="338797" y="4225202"/>
            <a:ext cx="8879344" cy="646331"/>
          </a:xfrm>
          <a:prstGeom prst="rect">
            <a:avLst/>
          </a:prstGeom>
          <a:solidFill>
            <a:srgbClr val="E3E6F1"/>
          </a:solidFill>
        </p:spPr>
        <p:txBody>
          <a:bodyPr wrap="square">
            <a:spAutoFit/>
          </a:bodyPr>
          <a:lstStyle/>
          <a:p>
            <a:r>
              <a:rPr lang="es-CO" dirty="0">
                <a:latin typeface="+mj-lt"/>
              </a:rPr>
              <a:t>La fórmula de Bethe–Bloch describe la pérdida media de energía de una partícula cargada al atravesar un material, debida a la ionización y excitación de los átomos.</a:t>
            </a:r>
          </a:p>
        </p:txBody>
      </p:sp>
    </p:spTree>
    <p:extLst>
      <p:ext uri="{BB962C8B-B14F-4D97-AF65-F5344CB8AC3E}">
        <p14:creationId xmlns:p14="http://schemas.microsoft.com/office/powerpoint/2010/main" val="1282211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3513FFF-3FE2-6DF2-2FEC-BA912E29F73A}"/>
              </a:ext>
            </a:extLst>
          </p:cNvPr>
          <p:cNvSpPr/>
          <p:nvPr/>
        </p:nvSpPr>
        <p:spPr>
          <a:xfrm>
            <a:off x="0" y="6259132"/>
            <a:ext cx="12192000" cy="580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8" name="Grupo 17"/>
          <p:cNvGrpSpPr/>
          <p:nvPr/>
        </p:nvGrpSpPr>
        <p:grpSpPr>
          <a:xfrm>
            <a:off x="345440" y="213360"/>
            <a:ext cx="10970259" cy="6432608"/>
            <a:chOff x="345440" y="213360"/>
            <a:chExt cx="10970259" cy="6432608"/>
          </a:xfrm>
        </p:grpSpPr>
        <p:sp>
          <p:nvSpPr>
            <p:cNvPr id="2" name="CuadroTexto 1"/>
            <p:cNvSpPr txBox="1"/>
            <p:nvPr/>
          </p:nvSpPr>
          <p:spPr>
            <a:xfrm>
              <a:off x="345440" y="213360"/>
              <a:ext cx="1070036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3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j-lt"/>
                </a:rPr>
                <a:t>Distribución de pérdida de energía</a:t>
              </a:r>
              <a:br>
                <a:rPr kumimoji="0" lang="es-CO" sz="3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j-lt"/>
                </a:rPr>
              </a:br>
              <a:r>
                <a:rPr kumimoji="0" lang="es-CO" sz="3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j-lt"/>
                </a:rPr>
                <a:t>al atravesar material absorbente de espesor finito</a:t>
              </a:r>
            </a:p>
          </p:txBody>
        </p:sp>
        <p:sp>
          <p:nvSpPr>
            <p:cNvPr id="3" name="CuadroTexto 2"/>
            <p:cNvSpPr txBox="1"/>
            <p:nvPr/>
          </p:nvSpPr>
          <p:spPr>
            <a:xfrm>
              <a:off x="974036" y="2006816"/>
              <a:ext cx="50292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</a:rPr>
                <a:t>En material delgado de espesor pequeño, y para densidad</a:t>
              </a:r>
              <a:r>
                <a:rPr kumimoji="0" lang="es-CO" sz="2000" b="0" i="0" u="none" strike="noStrike" kern="0" cap="none" spc="0" normalizeH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</a:rPr>
                <a:t> del material pequeña: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CO" sz="2000" kern="0" baseline="0" dirty="0" err="1">
                  <a:solidFill>
                    <a:sysClr val="windowText" lastClr="000000"/>
                  </a:solidFill>
                  <a:latin typeface="+mj-lt"/>
                  <a:sym typeface="Wingdings" panose="05000000000000000000" pitchFamily="2" charset="2"/>
                </a:rPr>
                <a:t>dE</a:t>
              </a:r>
              <a:r>
                <a:rPr lang="es-CO" sz="2000" kern="0" baseline="0" dirty="0">
                  <a:solidFill>
                    <a:sysClr val="windowText" lastClr="000000"/>
                  </a:solidFill>
                  <a:latin typeface="+mj-lt"/>
                  <a:sym typeface="Wingdings" panose="05000000000000000000" pitchFamily="2" charset="2"/>
                </a:rPr>
                <a:t>/dx</a:t>
              </a:r>
              <a:r>
                <a:rPr lang="es-CO" sz="2000" kern="0" dirty="0">
                  <a:solidFill>
                    <a:sysClr val="windowText" lastClr="000000"/>
                  </a:solidFill>
                  <a:latin typeface="+mj-lt"/>
                  <a:sym typeface="Wingdings" panose="05000000000000000000" pitchFamily="2" charset="2"/>
                </a:rPr>
                <a:t>  presenta fluctuaciones grandes hacia pérdidas altas:</a:t>
              </a:r>
              <a:endParaRPr kumimoji="0" lang="es-CO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sym typeface="Wingdings" panose="05000000000000000000" pitchFamily="2" charset="2"/>
              </a:endParaRPr>
            </a:p>
          </p:txBody>
        </p:sp>
        <p:grpSp>
          <p:nvGrpSpPr>
            <p:cNvPr id="13" name="Grupo 12"/>
            <p:cNvGrpSpPr/>
            <p:nvPr/>
          </p:nvGrpSpPr>
          <p:grpSpPr>
            <a:xfrm>
              <a:off x="954160" y="3842220"/>
              <a:ext cx="5141840" cy="2286525"/>
              <a:chOff x="1073428" y="2411004"/>
              <a:chExt cx="5141840" cy="2286525"/>
            </a:xfrm>
          </p:grpSpPr>
          <p:graphicFrame>
            <p:nvGraphicFramePr>
              <p:cNvPr id="11" name="Objeto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11675297"/>
                  </p:ext>
                </p:extLst>
              </p:nvPr>
            </p:nvGraphicFramePr>
            <p:xfrm>
              <a:off x="5114108" y="4240329"/>
              <a:ext cx="558720" cy="457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279360" imgH="228600" progId="Equation.RSEE4">
                      <p:embed/>
                    </p:oleObj>
                  </mc:Choice>
                  <mc:Fallback>
                    <p:oleObj name="Equation" r:id="rId2" imgW="279360" imgH="228600" progId="Equation.RSEE4">
                      <p:embed/>
                      <p:pic>
                        <p:nvPicPr>
                          <p:cNvPr id="11" name="Objeto 10"/>
                          <p:cNvPicPr/>
                          <p:nvPr/>
                        </p:nvPicPr>
                        <p:blipFill>
                          <a:blip r:embed="rId3"/>
                          <a:stretch>
                            <a:fillRect/>
                          </a:stretch>
                        </p:blipFill>
                        <p:spPr>
                          <a:xfrm>
                            <a:off x="5114108" y="4240329"/>
                            <a:ext cx="558720" cy="4572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" name="CuadroTexto 11"/>
              <p:cNvSpPr txBox="1"/>
              <p:nvPr/>
            </p:nvSpPr>
            <p:spPr>
              <a:xfrm>
                <a:off x="1073428" y="2411004"/>
                <a:ext cx="514184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j-lt"/>
                  </a:rPr>
                  <a:t>En material grueso de espesor grande, y para densidad</a:t>
                </a:r>
                <a:r>
                  <a:rPr kumimoji="0" lang="es-CO" sz="2000" b="0" i="0" u="none" strike="noStrike" kern="0" cap="none" spc="0" normalizeH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j-lt"/>
                  </a:rPr>
                  <a:t> del material grande: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CO" sz="2000" kern="0" baseline="0" dirty="0" err="1">
                    <a:solidFill>
                      <a:sysClr val="windowText" lastClr="000000"/>
                    </a:solidFill>
                    <a:latin typeface="+mj-lt"/>
                    <a:sym typeface="Wingdings" panose="05000000000000000000" pitchFamily="2" charset="2"/>
                  </a:rPr>
                  <a:t>dE</a:t>
                </a:r>
                <a:r>
                  <a:rPr lang="es-CO" sz="2000" kern="0" baseline="0" dirty="0">
                    <a:solidFill>
                      <a:sysClr val="windowText" lastClr="000000"/>
                    </a:solidFill>
                    <a:latin typeface="+mj-lt"/>
                    <a:sym typeface="Wingdings" panose="05000000000000000000" pitchFamily="2" charset="2"/>
                  </a:rPr>
                  <a:t>/dx</a:t>
                </a:r>
                <a:r>
                  <a:rPr lang="es-CO" sz="2000" kern="0" dirty="0">
                    <a:solidFill>
                      <a:sysClr val="windowText" lastClr="000000"/>
                    </a:solidFill>
                    <a:latin typeface="+mj-lt"/>
                    <a:sym typeface="Wingdings" panose="05000000000000000000" pitchFamily="2" charset="2"/>
                  </a:rPr>
                  <a:t>  presenta</a:t>
                </a:r>
                <a:br>
                  <a:rPr lang="es-CO" sz="2000" kern="0" dirty="0">
                    <a:solidFill>
                      <a:sysClr val="windowText" lastClr="000000"/>
                    </a:solidFill>
                    <a:latin typeface="+mj-lt"/>
                    <a:sym typeface="Wingdings" panose="05000000000000000000" pitchFamily="2" charset="2"/>
                  </a:rPr>
                </a:br>
                <a:r>
                  <a:rPr lang="es-CO" sz="2000" kern="0" dirty="0">
                    <a:solidFill>
                      <a:sysClr val="windowText" lastClr="000000"/>
                    </a:solidFill>
                    <a:latin typeface="+mj-lt"/>
                    <a:sym typeface="Wingdings" panose="05000000000000000000" pitchFamily="2" charset="2"/>
                  </a:rPr>
                  <a:t>distribución de tipo gaussiano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CO" sz="2000" kern="0" dirty="0">
                    <a:solidFill>
                      <a:sysClr val="windowText" lastClr="000000"/>
                    </a:solidFill>
                    <a:latin typeface="+mj-lt"/>
                    <a:sym typeface="Wingdings" panose="05000000000000000000" pitchFamily="2" charset="2"/>
                  </a:rPr>
                  <a:t>(por muchas colisiones,</a:t>
                </a:r>
                <a:br>
                  <a:rPr lang="es-CO" sz="2000" kern="0" dirty="0">
                    <a:solidFill>
                      <a:sysClr val="windowText" lastClr="000000"/>
                    </a:solidFill>
                    <a:latin typeface="+mj-lt"/>
                    <a:sym typeface="Wingdings" panose="05000000000000000000" pitchFamily="2" charset="2"/>
                  </a:rPr>
                </a:br>
                <a:r>
                  <a:rPr lang="es-CO" sz="2000" kern="0" dirty="0">
                    <a:solidFill>
                      <a:sysClr val="windowText" lastClr="000000"/>
                    </a:solidFill>
                    <a:latin typeface="+mj-lt"/>
                    <a:sym typeface="Wingdings" panose="05000000000000000000" pitchFamily="2" charset="2"/>
                  </a:rPr>
                  <a:t>todas independientes,</a:t>
                </a:r>
                <a:br>
                  <a:rPr lang="es-CO" sz="2000" kern="0" dirty="0">
                    <a:solidFill>
                      <a:sysClr val="windowText" lastClr="000000"/>
                    </a:solidFill>
                    <a:latin typeface="+mj-lt"/>
                    <a:sym typeface="Wingdings" panose="05000000000000000000" pitchFamily="2" charset="2"/>
                  </a:rPr>
                </a:br>
                <a:r>
                  <a:rPr lang="es-CO" sz="2000" kern="0" dirty="0">
                    <a:solidFill>
                      <a:sysClr val="windowText" lastClr="000000"/>
                    </a:solidFill>
                    <a:latin typeface="+mj-lt"/>
                    <a:sym typeface="Wingdings" panose="05000000000000000000" pitchFamily="2" charset="2"/>
                  </a:rPr>
                  <a:t>con diversas pérdidas de energías          ).</a:t>
                </a:r>
                <a:endParaRPr kumimoji="0" lang="es-CO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sym typeface="Wingdings" panose="05000000000000000000" pitchFamily="2" charset="2"/>
                </a:endParaRPr>
              </a:p>
            </p:txBody>
          </p:sp>
        </p:grp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38901" y="1383419"/>
              <a:ext cx="3143250" cy="2464594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58180" y="4024212"/>
              <a:ext cx="3307556" cy="2621756"/>
            </a:xfrm>
            <a:prstGeom prst="rect">
              <a:avLst/>
            </a:prstGeom>
          </p:spPr>
        </p:pic>
        <p:sp>
          <p:nvSpPr>
            <p:cNvPr id="16" name="CuadroTexto 15"/>
            <p:cNvSpPr txBox="1"/>
            <p:nvPr/>
          </p:nvSpPr>
          <p:spPr>
            <a:xfrm>
              <a:off x="9713850" y="2332383"/>
              <a:ext cx="16018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2000" dirty="0">
                  <a:solidFill>
                    <a:srgbClr val="FF0000"/>
                  </a:solidFill>
                  <a:latin typeface="+mj-lt"/>
                </a:rPr>
                <a:t>Distribución</a:t>
              </a:r>
            </a:p>
            <a:p>
              <a:r>
                <a:rPr lang="es-CO" sz="2000" dirty="0">
                  <a:solidFill>
                    <a:srgbClr val="FF0000"/>
                  </a:solidFill>
                  <a:latin typeface="+mj-lt"/>
                </a:rPr>
                <a:t>Tipo </a:t>
              </a:r>
              <a:r>
                <a:rPr lang="es-CO" sz="2000" dirty="0" err="1">
                  <a:solidFill>
                    <a:srgbClr val="FF0000"/>
                  </a:solidFill>
                  <a:latin typeface="+mj-lt"/>
                </a:rPr>
                <a:t>Landau</a:t>
              </a:r>
              <a:endParaRPr lang="es-CO" sz="20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9713849" y="4981147"/>
              <a:ext cx="15263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2000" dirty="0">
                  <a:solidFill>
                    <a:srgbClr val="FF0000"/>
                  </a:solidFill>
                  <a:latin typeface="+mj-lt"/>
                </a:rPr>
                <a:t>Distribución</a:t>
              </a:r>
            </a:p>
            <a:p>
              <a:r>
                <a:rPr lang="es-CO" sz="2000" dirty="0">
                  <a:solidFill>
                    <a:srgbClr val="FF0000"/>
                  </a:solidFill>
                  <a:latin typeface="+mj-lt"/>
                </a:rPr>
                <a:t>Tipo Gauss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8548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BA6BA-5635-7DEE-4589-DE70E7C95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AE933997-AF91-67FF-4A96-1C4D0A2817F4}"/>
              </a:ext>
            </a:extLst>
          </p:cNvPr>
          <p:cNvSpPr txBox="1"/>
          <p:nvPr/>
        </p:nvSpPr>
        <p:spPr>
          <a:xfrm>
            <a:off x="4749646" y="199655"/>
            <a:ext cx="62135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s-CO" sz="2400" kern="0" dirty="0">
                <a:solidFill>
                  <a:srgbClr val="1CADE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Pérdida media de energía </a:t>
            </a:r>
          </a:p>
          <a:p>
            <a:pPr defTabSz="914400">
              <a:defRPr/>
            </a:pPr>
            <a:r>
              <a:rPr lang="es-CO" sz="2400" kern="0" dirty="0">
                <a:solidFill>
                  <a:srgbClr val="1CADE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por unidad de distancia recorrida en materia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9F98868-39FC-99DF-FE8B-82D7082C999A}"/>
              </a:ext>
            </a:extLst>
          </p:cNvPr>
          <p:cNvSpPr txBox="1"/>
          <p:nvPr/>
        </p:nvSpPr>
        <p:spPr>
          <a:xfrm>
            <a:off x="227586" y="294213"/>
            <a:ext cx="4362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s-CO" sz="2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Fórmula de </a:t>
            </a:r>
            <a:r>
              <a:rPr lang="es-CO" sz="28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Bethe</a:t>
            </a:r>
            <a:r>
              <a:rPr lang="es-CO" sz="2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- </a:t>
            </a:r>
            <a:r>
              <a:rPr lang="es-CO" sz="28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Bloch</a:t>
            </a:r>
            <a:r>
              <a:rPr lang="es-CO" sz="2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: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A5D2BCE-CFD6-2ACC-3DA0-BA9E0307B615}"/>
              </a:ext>
            </a:extLst>
          </p:cNvPr>
          <p:cNvGrpSpPr/>
          <p:nvPr/>
        </p:nvGrpSpPr>
        <p:grpSpPr>
          <a:xfrm>
            <a:off x="811755" y="1315889"/>
            <a:ext cx="10577273" cy="1290500"/>
            <a:chOff x="1017819" y="1818166"/>
            <a:chExt cx="10577273" cy="1290500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2B1A5C4E-2378-2F44-A00A-84F0D5880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7819" y="1818166"/>
              <a:ext cx="9683625" cy="12905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</p:pic>
        <p:graphicFrame>
          <p:nvGraphicFramePr>
            <p:cNvPr id="4" name="Objeto 3">
              <a:extLst>
                <a:ext uri="{FF2B5EF4-FFF2-40B4-BE49-F238E27FC236}">
                  <a16:creationId xmlns:a16="http://schemas.microsoft.com/office/drawing/2014/main" id="{58C438D8-996C-02F8-2A0C-343448DE46A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793752" y="2209017"/>
            <a:ext cx="761400" cy="494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53800" imgH="164880" progId="Equation.RSEE4">
                    <p:embed/>
                  </p:oleObj>
                </mc:Choice>
                <mc:Fallback>
                  <p:oleObj name="Equation" r:id="rId3" imgW="253800" imgH="164880" progId="Equation.RSEE4">
                    <p:embed/>
                    <p:pic>
                      <p:nvPicPr>
                        <p:cNvPr id="4" name="Objeto 3">
                          <a:extLst>
                            <a:ext uri="{FF2B5EF4-FFF2-40B4-BE49-F238E27FC236}">
                              <a16:creationId xmlns:a16="http://schemas.microsoft.com/office/drawing/2014/main" id="{ABF14FC2-9150-A06F-480C-20D8F6CDE10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793752" y="2209017"/>
                          <a:ext cx="761400" cy="494640"/>
                        </a:xfrm>
                        <a:prstGeom prst="rect">
                          <a:avLst/>
                        </a:prstGeom>
                        <a:solidFill>
                          <a:srgbClr val="D2EFFA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1CDC04EE-69BD-3261-A840-70A3664F3E7A}"/>
                </a:ext>
              </a:extLst>
            </p:cNvPr>
            <p:cNvSpPr txBox="1"/>
            <p:nvPr/>
          </p:nvSpPr>
          <p:spPr>
            <a:xfrm>
              <a:off x="10761209" y="2664371"/>
              <a:ext cx="8338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400" i="1" dirty="0">
                  <a:solidFill>
                    <a:srgbClr val="FF0000"/>
                  </a:solidFill>
                </a:rPr>
                <a:t>densidad</a:t>
              </a:r>
            </a:p>
          </p:txBody>
        </p:sp>
      </p:grpSp>
      <p:sp>
        <p:nvSpPr>
          <p:cNvPr id="3" name="Rectángulo 2">
            <a:extLst>
              <a:ext uri="{FF2B5EF4-FFF2-40B4-BE49-F238E27FC236}">
                <a16:creationId xmlns:a16="http://schemas.microsoft.com/office/drawing/2014/main" id="{E8CF59DE-CBB4-BA1C-54D4-7C3685435EA9}"/>
              </a:ext>
            </a:extLst>
          </p:cNvPr>
          <p:cNvSpPr/>
          <p:nvPr/>
        </p:nvSpPr>
        <p:spPr>
          <a:xfrm>
            <a:off x="0" y="6259132"/>
            <a:ext cx="12192000" cy="580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1B2F1F6-67F5-C481-A010-82BF814ACA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4849" y="2866924"/>
            <a:ext cx="5875529" cy="3822524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09D8B181-0364-4D49-CC17-3C6DD3D756F4}"/>
              </a:ext>
            </a:extLst>
          </p:cNvPr>
          <p:cNvGrpSpPr/>
          <p:nvPr/>
        </p:nvGrpSpPr>
        <p:grpSpPr>
          <a:xfrm>
            <a:off x="227586" y="2718628"/>
            <a:ext cx="6208240" cy="4108817"/>
            <a:chOff x="227586" y="2718628"/>
            <a:chExt cx="6208240" cy="4108817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4E1DDC0D-39E3-B562-9CCA-4D4B83CBFE15}"/>
                </a:ext>
              </a:extLst>
            </p:cNvPr>
            <p:cNvSpPr txBox="1"/>
            <p:nvPr/>
          </p:nvSpPr>
          <p:spPr>
            <a:xfrm>
              <a:off x="227586" y="2718628"/>
              <a:ext cx="5211683" cy="410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Comportamiento característico</a:t>
              </a:r>
            </a:p>
            <a:p>
              <a:r>
                <a:rPr lang="es-ES" sz="2400" dirty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con la energía del muón</a:t>
              </a:r>
            </a:p>
            <a:p>
              <a:r>
                <a:rPr lang="es-ES" sz="2400" dirty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que atraviesa el material:</a:t>
              </a:r>
            </a:p>
            <a:p>
              <a:r>
                <a:rPr lang="es-ES" dirty="0">
                  <a:latin typeface="+mj-lt"/>
                </a:rPr>
                <a:t>  </a:t>
              </a:r>
            </a:p>
            <a:p>
              <a:r>
                <a:rPr lang="es-CO" sz="2000" dirty="0">
                  <a:latin typeface="+mj-lt"/>
                </a:rPr>
                <a:t>Empezando con energías de </a:t>
              </a:r>
              <a:r>
                <a:rPr lang="es-CO" sz="2000" dirty="0" err="1">
                  <a:latin typeface="+mj-lt"/>
                </a:rPr>
                <a:t>MeV</a:t>
              </a:r>
              <a:r>
                <a:rPr lang="es-CO" sz="2000" dirty="0">
                  <a:latin typeface="+mj-lt"/>
                </a:rPr>
                <a:t>, </a:t>
              </a:r>
              <a:br>
                <a:rPr lang="es-CO" sz="2000" dirty="0">
                  <a:latin typeface="+mj-lt"/>
                </a:rPr>
              </a:br>
              <a:r>
                <a:rPr lang="es-CO" sz="2000" dirty="0">
                  <a:latin typeface="+mj-lt"/>
                </a:rPr>
                <a:t>al aumentar la energía, </a:t>
              </a:r>
            </a:p>
            <a:p>
              <a:r>
                <a:rPr lang="es-CO" sz="2000" dirty="0">
                  <a:solidFill>
                    <a:srgbClr val="FF00FF"/>
                  </a:solidFill>
                  <a:latin typeface="+mj-lt"/>
                </a:rPr>
                <a:t>la pérdida de energía por unidad recorrida</a:t>
              </a:r>
            </a:p>
            <a:p>
              <a:r>
                <a:rPr lang="es-CO" sz="2000" dirty="0">
                  <a:solidFill>
                    <a:srgbClr val="FF00FF"/>
                  </a:solidFill>
                  <a:latin typeface="+mj-lt"/>
                </a:rPr>
                <a:t>disminuye primero disminuye, </a:t>
              </a:r>
              <a:r>
                <a:rPr lang="es-CO" sz="2000" dirty="0">
                  <a:latin typeface="+mj-lt"/>
                </a:rPr>
                <a:t>como 	 ,</a:t>
              </a:r>
            </a:p>
            <a:p>
              <a:r>
                <a:rPr lang="es-CO" sz="2000" dirty="0">
                  <a:solidFill>
                    <a:srgbClr val="FF0066"/>
                  </a:solidFill>
                  <a:latin typeface="+mj-lt"/>
                </a:rPr>
                <a:t>alcanza un mínimo </a:t>
              </a:r>
            </a:p>
            <a:p>
              <a:r>
                <a:rPr lang="es-CO" sz="2000" dirty="0">
                  <a:solidFill>
                    <a:srgbClr val="FF0066"/>
                  </a:solidFill>
                  <a:latin typeface="+mj-lt"/>
                </a:rPr>
                <a:t>(partículas “mínimamente ionizantes”), </a:t>
              </a:r>
            </a:p>
            <a:p>
              <a:r>
                <a:rPr lang="es-CO" sz="2000" dirty="0">
                  <a:solidFill>
                    <a:srgbClr val="FF0066"/>
                  </a:solidFill>
                  <a:latin typeface="+mj-lt"/>
                </a:rPr>
                <a:t>y luego vuelve a aumentar lentamente</a:t>
              </a:r>
              <a:r>
                <a:rPr lang="es-CO" sz="2000" dirty="0">
                  <a:latin typeface="+mj-lt"/>
                </a:rPr>
                <a:t>.</a:t>
              </a:r>
            </a:p>
            <a:p>
              <a:r>
                <a:rPr lang="es-CO" sz="2000" b="1" dirty="0">
                  <a:solidFill>
                    <a:srgbClr val="FF9933"/>
                  </a:solidFill>
                  <a:latin typeface="+mj-lt"/>
                </a:rPr>
                <a:t>Después hay fuerte aumento </a:t>
              </a:r>
              <a:r>
                <a:rPr lang="es-CO" sz="2000" b="1" dirty="0" err="1">
                  <a:solidFill>
                    <a:srgbClr val="FF9933"/>
                  </a:solidFill>
                  <a:latin typeface="+mj-lt"/>
                </a:rPr>
                <a:t>logaritmico</a:t>
              </a:r>
              <a:r>
                <a:rPr lang="es-CO" sz="2000" b="1" dirty="0">
                  <a:solidFill>
                    <a:srgbClr val="FF9933"/>
                  </a:solidFill>
                  <a:latin typeface="+mj-lt"/>
                </a:rPr>
                <a:t>.</a:t>
              </a:r>
              <a:endParaRPr lang="es-CO" sz="2400" b="1" dirty="0">
                <a:solidFill>
                  <a:srgbClr val="FF9933"/>
                </a:solidFill>
                <a:latin typeface="+mj-lt"/>
              </a:endParaRPr>
            </a:p>
            <a:p>
              <a:r>
                <a:rPr lang="es-CO" sz="1100" dirty="0">
                  <a:latin typeface="+mj-lt"/>
                </a:rPr>
                <a:t>  </a:t>
              </a:r>
            </a:p>
          </p:txBody>
        </p:sp>
        <p:graphicFrame>
          <p:nvGraphicFramePr>
            <p:cNvPr id="14" name="Objeto 13">
              <a:extLst>
                <a:ext uri="{FF2B5EF4-FFF2-40B4-BE49-F238E27FC236}">
                  <a16:creationId xmlns:a16="http://schemas.microsoft.com/office/drawing/2014/main" id="{94647EA9-72BD-F1D5-68CB-5ED0D1A8CFF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5291340"/>
                </p:ext>
              </p:extLst>
            </p:nvPr>
          </p:nvGraphicFramePr>
          <p:xfrm>
            <a:off x="4341250" y="5011091"/>
            <a:ext cx="531813" cy="531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355320" imgH="355320" progId="Equation.RSEE4">
                    <p:embed/>
                  </p:oleObj>
                </mc:Choice>
                <mc:Fallback>
                  <p:oleObj name="Equation" r:id="rId6" imgW="355320" imgH="355320" progId="Equation.RSEE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341250" y="5011091"/>
                          <a:ext cx="531813" cy="5318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5C702500-4CB6-178E-091E-F248D202C39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893972"/>
                </p:ext>
              </p:extLst>
            </p:nvPr>
          </p:nvGraphicFramePr>
          <p:xfrm>
            <a:off x="4237188" y="4162928"/>
            <a:ext cx="1062242" cy="3476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663901" imgH="217298" progId="Equation.RSEE4">
                    <p:embed/>
                  </p:oleObj>
                </mc:Choice>
                <mc:Fallback>
                  <p:oleObj name="Equation" r:id="rId8" imgW="663901" imgH="217298" progId="Equation.RSEE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237188" y="4162928"/>
                          <a:ext cx="1062242" cy="34767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to 16">
              <a:extLst>
                <a:ext uri="{FF2B5EF4-FFF2-40B4-BE49-F238E27FC236}">
                  <a16:creationId xmlns:a16="http://schemas.microsoft.com/office/drawing/2014/main" id="{2F266534-0E5C-D213-C343-F7327C68484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8676884"/>
                </p:ext>
              </p:extLst>
            </p:nvPr>
          </p:nvGraphicFramePr>
          <p:xfrm>
            <a:off x="4720246" y="5689378"/>
            <a:ext cx="1158368" cy="3259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772245" imgH="217298" progId="Equation.RSEE4">
                    <p:embed/>
                  </p:oleObj>
                </mc:Choice>
                <mc:Fallback>
                  <p:oleObj name="Equation" r:id="rId10" imgW="772245" imgH="217298" progId="Equation.RSEE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720246" y="5689378"/>
                          <a:ext cx="1158368" cy="3259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9212DFCD-D658-4AA5-4BAB-AE9595FA5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321401" y="6288370"/>
              <a:ext cx="1114425" cy="342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3286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83920" y="1845734"/>
            <a:ext cx="10058400" cy="4023360"/>
          </a:xfrm>
        </p:spPr>
        <p:txBody>
          <a:bodyPr>
            <a:normAutofit/>
          </a:bodyPr>
          <a:lstStyle/>
          <a:p>
            <a:pPr marL="292608" lvl="1" indent="0">
              <a:buNone/>
            </a:pPr>
            <a:r>
              <a:rPr lang="es-CO" dirty="0">
                <a:latin typeface="+mj-lt"/>
              </a:rPr>
              <a:t>Referencias a materiales utilizados en la preparación de esta clase:</a:t>
            </a:r>
            <a:endParaRPr lang="es-CO" sz="1000" dirty="0">
              <a:latin typeface="+mj-lt"/>
            </a:endParaRPr>
          </a:p>
          <a:p>
            <a:pPr lvl="2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O" b="1" dirty="0" err="1">
                <a:solidFill>
                  <a:srgbClr val="0070C0"/>
                </a:solidFill>
                <a:latin typeface="+mj-lt"/>
              </a:rPr>
              <a:t>Particle</a:t>
            </a:r>
            <a:r>
              <a:rPr lang="es-CO" b="1" dirty="0">
                <a:solidFill>
                  <a:srgbClr val="0070C0"/>
                </a:solidFill>
                <a:latin typeface="+mj-lt"/>
              </a:rPr>
              <a:t> Data </a:t>
            </a:r>
            <a:r>
              <a:rPr lang="es-CO" b="1" dirty="0" err="1">
                <a:solidFill>
                  <a:srgbClr val="0070C0"/>
                </a:solidFill>
                <a:latin typeface="+mj-lt"/>
              </a:rPr>
              <a:t>Group</a:t>
            </a:r>
            <a:r>
              <a:rPr lang="es-CO" b="1" dirty="0">
                <a:solidFill>
                  <a:srgbClr val="0070C0"/>
                </a:solidFill>
                <a:latin typeface="+mj-lt"/>
              </a:rPr>
              <a:t>, PDG</a:t>
            </a:r>
            <a:r>
              <a:rPr lang="es-CO" dirty="0">
                <a:solidFill>
                  <a:srgbClr val="0070C0"/>
                </a:solidFill>
                <a:latin typeface="+mj-lt"/>
              </a:rPr>
              <a:t>, </a:t>
            </a:r>
            <a:r>
              <a:rPr lang="es-CO" dirty="0">
                <a:solidFill>
                  <a:srgbClr val="FF0000"/>
                </a:solidFill>
                <a:latin typeface="+mj-lt"/>
              </a:rPr>
              <a:t>“The </a:t>
            </a:r>
            <a:r>
              <a:rPr lang="es-CO" dirty="0" err="1">
                <a:solidFill>
                  <a:srgbClr val="FF0000"/>
                </a:solidFill>
                <a:latin typeface="+mj-lt"/>
              </a:rPr>
              <a:t>Review</a:t>
            </a:r>
            <a:r>
              <a:rPr lang="es-CO" dirty="0">
                <a:solidFill>
                  <a:srgbClr val="FF0000"/>
                </a:solidFill>
                <a:latin typeface="+mj-lt"/>
              </a:rPr>
              <a:t> of </a:t>
            </a:r>
            <a:r>
              <a:rPr lang="es-CO" dirty="0" err="1">
                <a:solidFill>
                  <a:srgbClr val="FF0000"/>
                </a:solidFill>
                <a:latin typeface="+mj-lt"/>
              </a:rPr>
              <a:t>Particle</a:t>
            </a:r>
            <a:r>
              <a:rPr lang="es-CO" dirty="0">
                <a:solidFill>
                  <a:srgbClr val="FF0000"/>
                </a:solidFill>
                <a:latin typeface="+mj-lt"/>
              </a:rPr>
              <a:t> </a:t>
            </a:r>
            <a:r>
              <a:rPr lang="es-CO" dirty="0" err="1">
                <a:solidFill>
                  <a:srgbClr val="FF0000"/>
                </a:solidFill>
                <a:latin typeface="+mj-lt"/>
              </a:rPr>
              <a:t>Physics</a:t>
            </a:r>
            <a:r>
              <a:rPr lang="es-CO" dirty="0">
                <a:solidFill>
                  <a:srgbClr val="FF0000"/>
                </a:solidFill>
                <a:latin typeface="+mj-lt"/>
              </a:rPr>
              <a:t> (2017)”</a:t>
            </a:r>
            <a:r>
              <a:rPr lang="es-CO" dirty="0">
                <a:solidFill>
                  <a:srgbClr val="0070C0"/>
                </a:solidFill>
                <a:latin typeface="+mj-lt"/>
              </a:rPr>
              <a:t>, </a:t>
            </a:r>
            <a:r>
              <a:rPr lang="es-CO" dirty="0">
                <a:solidFill>
                  <a:srgbClr val="0070C0"/>
                </a:solidFill>
                <a:latin typeface="+mj-lt"/>
                <a:hlinkClick r:id="rId2"/>
              </a:rPr>
              <a:t>http://pdg.lbl.gov</a:t>
            </a:r>
            <a:br>
              <a:rPr lang="es-CO" dirty="0">
                <a:solidFill>
                  <a:srgbClr val="0070C0"/>
                </a:solidFill>
                <a:latin typeface="+mj-lt"/>
              </a:rPr>
            </a:br>
            <a:r>
              <a:rPr lang="es-CO" dirty="0">
                <a:solidFill>
                  <a:srgbClr val="0070C0"/>
                </a:solidFill>
                <a:latin typeface="+mj-lt"/>
              </a:rPr>
              <a:t>C. </a:t>
            </a:r>
            <a:r>
              <a:rPr lang="es-CO" dirty="0" err="1">
                <a:solidFill>
                  <a:srgbClr val="0070C0"/>
                </a:solidFill>
                <a:latin typeface="+mj-lt"/>
              </a:rPr>
              <a:t>Patrignani</a:t>
            </a:r>
            <a:r>
              <a:rPr lang="es-CO" dirty="0">
                <a:solidFill>
                  <a:srgbClr val="0070C0"/>
                </a:solidFill>
                <a:latin typeface="+mj-lt"/>
              </a:rPr>
              <a:t> et al. (</a:t>
            </a:r>
            <a:r>
              <a:rPr lang="es-CO" dirty="0" err="1">
                <a:solidFill>
                  <a:srgbClr val="0070C0"/>
                </a:solidFill>
                <a:latin typeface="+mj-lt"/>
              </a:rPr>
              <a:t>Particle</a:t>
            </a:r>
            <a:r>
              <a:rPr lang="es-CO" dirty="0">
                <a:solidFill>
                  <a:srgbClr val="0070C0"/>
                </a:solidFill>
                <a:latin typeface="+mj-lt"/>
              </a:rPr>
              <a:t> Data </a:t>
            </a:r>
            <a:r>
              <a:rPr lang="es-CO" dirty="0" err="1">
                <a:solidFill>
                  <a:srgbClr val="0070C0"/>
                </a:solidFill>
                <a:latin typeface="+mj-lt"/>
              </a:rPr>
              <a:t>Group</a:t>
            </a:r>
            <a:r>
              <a:rPr lang="es-CO" dirty="0">
                <a:solidFill>
                  <a:srgbClr val="0070C0"/>
                </a:solidFill>
                <a:latin typeface="+mj-lt"/>
              </a:rPr>
              <a:t>), Chin. </a:t>
            </a:r>
            <a:r>
              <a:rPr lang="es-CO" dirty="0" err="1">
                <a:solidFill>
                  <a:srgbClr val="0070C0"/>
                </a:solidFill>
                <a:latin typeface="+mj-lt"/>
              </a:rPr>
              <a:t>Phys</a:t>
            </a:r>
            <a:r>
              <a:rPr lang="es-CO" dirty="0">
                <a:solidFill>
                  <a:srgbClr val="0070C0"/>
                </a:solidFill>
                <a:latin typeface="+mj-lt"/>
              </a:rPr>
              <a:t>. C, 40, 100001 (2016) and 2017 </a:t>
            </a:r>
            <a:r>
              <a:rPr lang="es-CO" dirty="0" err="1">
                <a:solidFill>
                  <a:srgbClr val="0070C0"/>
                </a:solidFill>
                <a:latin typeface="+mj-lt"/>
              </a:rPr>
              <a:t>update</a:t>
            </a:r>
            <a:r>
              <a:rPr lang="es-CO" dirty="0">
                <a:solidFill>
                  <a:srgbClr val="0070C0"/>
                </a:solidFill>
                <a:latin typeface="+mj-lt"/>
              </a:rPr>
              <a:t>.</a:t>
            </a:r>
          </a:p>
          <a:p>
            <a:pPr lvl="2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+mj-lt"/>
              </a:rPr>
              <a:t>Lucio Cerrito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, School of Physics and Astronomy, Queen Mary University of London.</a:t>
            </a:r>
            <a:br>
              <a:rPr lang="en-US" dirty="0">
                <a:solidFill>
                  <a:srgbClr val="0070C0"/>
                </a:solidFill>
                <a:latin typeface="+mj-lt"/>
              </a:rPr>
            </a:br>
            <a:r>
              <a:rPr lang="en-US" dirty="0">
                <a:solidFill>
                  <a:srgbClr val="FF0000"/>
                </a:solidFill>
                <a:latin typeface="+mj-lt"/>
              </a:rPr>
              <a:t>Radiation and Detectors: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Introduction to the Physics of Radiation and Detection Devices</a:t>
            </a:r>
            <a:br>
              <a:rPr lang="en-US" dirty="0">
                <a:solidFill>
                  <a:srgbClr val="0070C0"/>
                </a:solidFill>
                <a:latin typeface="+mj-lt"/>
              </a:rPr>
            </a:br>
            <a:r>
              <a:rPr lang="en-US" dirty="0">
                <a:solidFill>
                  <a:srgbClr val="0070C0"/>
                </a:solidFill>
                <a:latin typeface="+mj-lt"/>
              </a:rPr>
              <a:t>Graduate Texts in Physics, Springer </a:t>
            </a:r>
            <a:r>
              <a:rPr lang="en-US" dirty="0" err="1">
                <a:solidFill>
                  <a:srgbClr val="0070C0"/>
                </a:solidFill>
                <a:latin typeface="+mj-lt"/>
              </a:rPr>
              <a:t>Intenational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 Publishing AG, 2017.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s-CO" b="1" dirty="0" err="1">
                <a:solidFill>
                  <a:srgbClr val="0070C0"/>
                </a:solidFill>
                <a:latin typeface="+mj-lt"/>
              </a:rPr>
              <a:t>Stefaan</a:t>
            </a:r>
            <a:r>
              <a:rPr lang="es-CO" b="1" dirty="0">
                <a:solidFill>
                  <a:srgbClr val="0070C0"/>
                </a:solidFill>
                <a:latin typeface="+mj-lt"/>
              </a:rPr>
              <a:t> Tavernier</a:t>
            </a:r>
            <a:r>
              <a:rPr lang="es-CO" dirty="0">
                <a:solidFill>
                  <a:srgbClr val="0070C0"/>
                </a:solidFill>
                <a:latin typeface="+mj-lt"/>
              </a:rPr>
              <a:t>, </a:t>
            </a:r>
            <a:r>
              <a:rPr lang="es-CO" dirty="0" err="1">
                <a:solidFill>
                  <a:srgbClr val="0070C0"/>
                </a:solidFill>
                <a:latin typeface="+mj-lt"/>
              </a:rPr>
              <a:t>Vrije</a:t>
            </a:r>
            <a:r>
              <a:rPr lang="es-CO" dirty="0">
                <a:solidFill>
                  <a:srgbClr val="0070C0"/>
                </a:solidFill>
                <a:latin typeface="+mj-lt"/>
              </a:rPr>
              <a:t> </a:t>
            </a:r>
            <a:r>
              <a:rPr lang="es-CO" dirty="0" err="1">
                <a:solidFill>
                  <a:srgbClr val="0070C0"/>
                </a:solidFill>
                <a:latin typeface="+mj-lt"/>
              </a:rPr>
              <a:t>Universiteit</a:t>
            </a:r>
            <a:r>
              <a:rPr lang="es-CO" dirty="0">
                <a:solidFill>
                  <a:srgbClr val="0070C0"/>
                </a:solidFill>
                <a:latin typeface="+mj-lt"/>
              </a:rPr>
              <a:t> </a:t>
            </a:r>
            <a:r>
              <a:rPr lang="es-CO" dirty="0" err="1">
                <a:solidFill>
                  <a:srgbClr val="0070C0"/>
                </a:solidFill>
                <a:latin typeface="+mj-lt"/>
              </a:rPr>
              <a:t>Brussel</a:t>
            </a:r>
            <a:r>
              <a:rPr lang="es-CO" dirty="0">
                <a:solidFill>
                  <a:srgbClr val="0070C0"/>
                </a:solidFill>
                <a:latin typeface="+mj-lt"/>
              </a:rPr>
              <a:t>, </a:t>
            </a:r>
            <a:r>
              <a:rPr lang="es-CO" dirty="0" err="1">
                <a:solidFill>
                  <a:srgbClr val="0070C0"/>
                </a:solidFill>
                <a:latin typeface="+mj-lt"/>
              </a:rPr>
              <a:t>Bruxelles</a:t>
            </a:r>
            <a:r>
              <a:rPr lang="es-CO" dirty="0">
                <a:solidFill>
                  <a:srgbClr val="0070C0"/>
                </a:solidFill>
                <a:latin typeface="+mj-lt"/>
              </a:rPr>
              <a:t>, </a:t>
            </a:r>
            <a:r>
              <a:rPr lang="es-CO" dirty="0" err="1">
                <a:solidFill>
                  <a:srgbClr val="0070C0"/>
                </a:solidFill>
                <a:latin typeface="+mj-lt"/>
              </a:rPr>
              <a:t>Belgium</a:t>
            </a:r>
            <a:br>
              <a:rPr lang="es-CO" dirty="0">
                <a:solidFill>
                  <a:srgbClr val="0070C0"/>
                </a:solidFill>
                <a:latin typeface="+mj-lt"/>
              </a:rPr>
            </a:br>
            <a:r>
              <a:rPr lang="es-CO" dirty="0">
                <a:solidFill>
                  <a:srgbClr val="FF0000"/>
                </a:solidFill>
                <a:latin typeface="+mj-lt"/>
              </a:rPr>
              <a:t>Experimental </a:t>
            </a:r>
            <a:r>
              <a:rPr lang="es-CO" dirty="0" err="1">
                <a:solidFill>
                  <a:srgbClr val="FF0000"/>
                </a:solidFill>
                <a:latin typeface="+mj-lt"/>
              </a:rPr>
              <a:t>Techniques</a:t>
            </a:r>
            <a:r>
              <a:rPr lang="es-CO" dirty="0">
                <a:solidFill>
                  <a:srgbClr val="FF0000"/>
                </a:solidFill>
                <a:latin typeface="+mj-lt"/>
              </a:rPr>
              <a:t> in Nuclear and </a:t>
            </a:r>
            <a:r>
              <a:rPr lang="es-CO" dirty="0" err="1">
                <a:solidFill>
                  <a:srgbClr val="FF0000"/>
                </a:solidFill>
                <a:latin typeface="+mj-lt"/>
              </a:rPr>
              <a:t>Particle</a:t>
            </a:r>
            <a:r>
              <a:rPr lang="es-CO" dirty="0">
                <a:solidFill>
                  <a:srgbClr val="FF0000"/>
                </a:solidFill>
                <a:latin typeface="+mj-lt"/>
              </a:rPr>
              <a:t> </a:t>
            </a:r>
            <a:r>
              <a:rPr lang="es-CO" dirty="0" err="1">
                <a:solidFill>
                  <a:srgbClr val="FF0000"/>
                </a:solidFill>
                <a:latin typeface="+mj-lt"/>
              </a:rPr>
              <a:t>Physics</a:t>
            </a:r>
            <a:br>
              <a:rPr lang="es-CO" dirty="0">
                <a:solidFill>
                  <a:srgbClr val="0070C0"/>
                </a:solidFill>
                <a:latin typeface="+mj-lt"/>
              </a:rPr>
            </a:br>
            <a:r>
              <a:rPr lang="es-CO" dirty="0" err="1">
                <a:solidFill>
                  <a:srgbClr val="0070C0"/>
                </a:solidFill>
                <a:latin typeface="+mj-lt"/>
              </a:rPr>
              <a:t>For</a:t>
            </a:r>
            <a:r>
              <a:rPr lang="es-CO" dirty="0">
                <a:solidFill>
                  <a:srgbClr val="0070C0"/>
                </a:solidFill>
                <a:latin typeface="+mj-lt"/>
              </a:rPr>
              <a:t> master </a:t>
            </a:r>
            <a:r>
              <a:rPr lang="es-CO" dirty="0" err="1">
                <a:solidFill>
                  <a:srgbClr val="0070C0"/>
                </a:solidFill>
                <a:latin typeface="+mj-lt"/>
              </a:rPr>
              <a:t>students</a:t>
            </a:r>
            <a:r>
              <a:rPr lang="es-CO" dirty="0">
                <a:solidFill>
                  <a:srgbClr val="0070C0"/>
                </a:solidFill>
                <a:latin typeface="+mj-lt"/>
              </a:rPr>
              <a:t> in </a:t>
            </a:r>
            <a:r>
              <a:rPr lang="es-CO" dirty="0" err="1">
                <a:solidFill>
                  <a:srgbClr val="0070C0"/>
                </a:solidFill>
                <a:latin typeface="+mj-lt"/>
              </a:rPr>
              <a:t>physics</a:t>
            </a:r>
            <a:r>
              <a:rPr lang="es-CO" dirty="0">
                <a:solidFill>
                  <a:srgbClr val="0070C0"/>
                </a:solidFill>
                <a:latin typeface="+mj-lt"/>
              </a:rPr>
              <a:t> and in </a:t>
            </a:r>
            <a:r>
              <a:rPr lang="es-CO" dirty="0" err="1">
                <a:solidFill>
                  <a:srgbClr val="0070C0"/>
                </a:solidFill>
                <a:latin typeface="+mj-lt"/>
              </a:rPr>
              <a:t>engineering</a:t>
            </a:r>
            <a:r>
              <a:rPr lang="es-CO" dirty="0">
                <a:solidFill>
                  <a:srgbClr val="0070C0"/>
                </a:solidFill>
                <a:latin typeface="+mj-lt"/>
              </a:rPr>
              <a:t>, Springer </a:t>
            </a:r>
            <a:r>
              <a:rPr lang="es-CO" dirty="0" err="1">
                <a:solidFill>
                  <a:srgbClr val="0070C0"/>
                </a:solidFill>
                <a:latin typeface="+mj-lt"/>
              </a:rPr>
              <a:t>Science</a:t>
            </a:r>
            <a:r>
              <a:rPr lang="es-CO" dirty="0">
                <a:solidFill>
                  <a:srgbClr val="0070C0"/>
                </a:solidFill>
                <a:latin typeface="+mj-lt"/>
              </a:rPr>
              <a:t>, </a:t>
            </a:r>
            <a:br>
              <a:rPr lang="es-CO" dirty="0">
                <a:solidFill>
                  <a:srgbClr val="0070C0"/>
                </a:solidFill>
                <a:latin typeface="+mj-lt"/>
              </a:rPr>
            </a:br>
            <a:br>
              <a:rPr lang="es-CO" dirty="0">
                <a:solidFill>
                  <a:srgbClr val="0070C0"/>
                </a:solidFill>
                <a:latin typeface="+mj-lt"/>
              </a:rPr>
            </a:br>
            <a:br>
              <a:rPr lang="es-CO" dirty="0">
                <a:solidFill>
                  <a:srgbClr val="0070C0"/>
                </a:solidFill>
                <a:latin typeface="+mj-lt"/>
              </a:rPr>
            </a:br>
            <a:endParaRPr lang="es-CO" dirty="0">
              <a:solidFill>
                <a:srgbClr val="0070C0"/>
              </a:solidFill>
              <a:latin typeface="+mj-lt"/>
            </a:endParaRPr>
          </a:p>
          <a:p>
            <a:endParaRPr lang="es-CO" dirty="0"/>
          </a:p>
          <a:p>
            <a:endParaRPr lang="es-CO" dirty="0">
              <a:latin typeface="+mj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Interacción de Muones</a:t>
            </a:r>
            <a:b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la Materia</a:t>
            </a:r>
          </a:p>
        </p:txBody>
      </p:sp>
      <p:cxnSp>
        <p:nvCxnSpPr>
          <p:cNvPr id="5" name="Conector recto 4"/>
          <p:cNvCxnSpPr>
            <a:cxnSpLocks/>
          </p:cNvCxnSpPr>
          <p:nvPr/>
        </p:nvCxnSpPr>
        <p:spPr>
          <a:xfrm>
            <a:off x="1166192" y="5592417"/>
            <a:ext cx="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4259FA5-07D5-2E60-D5A4-5E382B47C1FF}"/>
              </a:ext>
            </a:extLst>
          </p:cNvPr>
          <p:cNvCxnSpPr/>
          <p:nvPr/>
        </p:nvCxnSpPr>
        <p:spPr>
          <a:xfrm>
            <a:off x="1219200" y="4559300"/>
            <a:ext cx="10655300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ABD6B4B-13EE-3FAE-316C-1A2721745887}"/>
              </a:ext>
            </a:extLst>
          </p:cNvPr>
          <p:cNvCxnSpPr/>
          <p:nvPr/>
        </p:nvCxnSpPr>
        <p:spPr>
          <a:xfrm>
            <a:off x="1219200" y="1737360"/>
            <a:ext cx="10655300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C3CF1E73-4D39-692C-45C7-F3B400034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670" y="3429000"/>
            <a:ext cx="1808798" cy="27432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D35775B-C5DA-E0E4-BFD1-D858AF120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3094" y="3429000"/>
            <a:ext cx="181737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65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45440" y="223520"/>
            <a:ext cx="11357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Muones incidiendo sobre Cobre:   </a:t>
            </a:r>
            <a:r>
              <a:rPr lang="es-CO" sz="2400" i="1" dirty="0">
                <a:solidFill>
                  <a:srgbClr val="0070C0"/>
                </a:solidFill>
                <a:latin typeface="+mj-lt"/>
              </a:rPr>
              <a:t>Resumen pérdidas de energía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4B8DF82-D8D3-A16F-595C-A565E168775D}"/>
              </a:ext>
            </a:extLst>
          </p:cNvPr>
          <p:cNvSpPr/>
          <p:nvPr/>
        </p:nvSpPr>
        <p:spPr>
          <a:xfrm>
            <a:off x="0" y="6259132"/>
            <a:ext cx="12192000" cy="580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298" y="1062796"/>
            <a:ext cx="8559546" cy="556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77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>
            <a:extLst>
              <a:ext uri="{FF2B5EF4-FFF2-40B4-BE49-F238E27FC236}">
                <a16:creationId xmlns:a16="http://schemas.microsoft.com/office/drawing/2014/main" id="{5FBE5B52-7252-FED1-DF6F-B2A21642F2F8}"/>
              </a:ext>
            </a:extLst>
          </p:cNvPr>
          <p:cNvGrpSpPr/>
          <p:nvPr/>
        </p:nvGrpSpPr>
        <p:grpSpPr>
          <a:xfrm>
            <a:off x="0" y="228600"/>
            <a:ext cx="12192000" cy="6607739"/>
            <a:chOff x="0" y="228600"/>
            <a:chExt cx="12192000" cy="6607739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38B71FA9-1BD0-7B92-2CEA-894EE789AC0A}"/>
                </a:ext>
              </a:extLst>
            </p:cNvPr>
            <p:cNvSpPr txBox="1"/>
            <p:nvPr/>
          </p:nvSpPr>
          <p:spPr>
            <a:xfrm>
              <a:off x="342900" y="1366092"/>
              <a:ext cx="4833374" cy="2985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dirty="0">
                  <a:latin typeface="+mj-lt"/>
                </a:rPr>
                <a:t>En muones la ionización domina</a:t>
              </a:r>
              <a:br>
                <a:rPr lang="es-ES" sz="2000" dirty="0">
                  <a:latin typeface="+mj-lt"/>
                </a:rPr>
              </a:br>
              <a:r>
                <a:rPr lang="es-ES" sz="2000" dirty="0">
                  <a:latin typeface="+mj-lt"/>
                </a:rPr>
                <a:t>hasta </a:t>
              </a:r>
              <a:r>
                <a:rPr lang="es-CO" sz="2000" dirty="0">
                  <a:latin typeface="+mj-lt"/>
                </a:rPr>
                <a:t>muy altas energías, pero…</a:t>
              </a:r>
            </a:p>
            <a:p>
              <a:r>
                <a:rPr lang="es-ES" sz="800" dirty="0">
                  <a:solidFill>
                    <a:srgbClr val="C00000"/>
                  </a:solidFill>
                  <a:latin typeface="+mj-lt"/>
                </a:rPr>
                <a:t>  </a:t>
              </a:r>
            </a:p>
            <a:p>
              <a:r>
                <a:rPr lang="es-ES" sz="2000" dirty="0">
                  <a:solidFill>
                    <a:srgbClr val="C00000"/>
                  </a:solidFill>
                  <a:latin typeface="+mj-lt"/>
                </a:rPr>
                <a:t>Muones también pierden energía</a:t>
              </a:r>
            </a:p>
            <a:p>
              <a:r>
                <a:rPr lang="es-ES" sz="2000" dirty="0">
                  <a:solidFill>
                    <a:srgbClr val="C00000"/>
                  </a:solidFill>
                  <a:latin typeface="+mj-lt"/>
                </a:rPr>
                <a:t>						por </a:t>
              </a:r>
              <a:r>
                <a:rPr lang="es-ES" sz="2400" b="1" dirty="0">
                  <a:solidFill>
                    <a:srgbClr val="C00000"/>
                  </a:solidFill>
                  <a:latin typeface="+mj-lt"/>
                </a:rPr>
                <a:t>radiación</a:t>
              </a:r>
              <a:r>
                <a:rPr lang="es-ES" sz="2000" dirty="0">
                  <a:latin typeface="+mj-lt"/>
                </a:rPr>
                <a:t>,</a:t>
              </a:r>
            </a:p>
            <a:p>
              <a:r>
                <a:rPr lang="es-ES" sz="2000" dirty="0">
                  <a:latin typeface="+mj-lt"/>
                </a:rPr>
                <a:t>efecto que se da como dominante</a:t>
              </a:r>
              <a:br>
                <a:rPr lang="es-ES" sz="2000" dirty="0">
                  <a:latin typeface="+mj-lt"/>
                </a:rPr>
              </a:br>
              <a:r>
                <a:rPr lang="es-ES" sz="2000" dirty="0">
                  <a:latin typeface="+mj-lt"/>
                </a:rPr>
                <a:t>para las más altas energías, </a:t>
              </a:r>
            </a:p>
            <a:p>
              <a:r>
                <a:rPr lang="es-ES" sz="2000" dirty="0">
                  <a:latin typeface="+mj-lt"/>
                </a:rPr>
                <a:t>efecto relativista, para </a:t>
              </a:r>
              <a:r>
                <a:rPr lang="es-ES" dirty="0">
                  <a:latin typeface="+mj-lt"/>
                </a:rPr>
                <a:t>			   .</a:t>
              </a:r>
            </a:p>
            <a:p>
              <a:endParaRPr lang="es-ES" dirty="0">
                <a:latin typeface="+mj-lt"/>
              </a:endParaRPr>
            </a:p>
            <a:p>
              <a:endParaRPr lang="es-ES" dirty="0">
                <a:latin typeface="+mj-lt"/>
              </a:endParaRPr>
            </a:p>
          </p:txBody>
        </p:sp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988373CC-3842-6AB5-EC02-7FC05EFB8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257219"/>
              <a:ext cx="12192000" cy="579120"/>
            </a:xfrm>
            <a:prstGeom prst="rect">
              <a:avLst/>
            </a:prstGeom>
          </p:spPr>
        </p:pic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3ABBBCC5-B498-4D9A-EC96-D3B3366343EC}"/>
                </a:ext>
              </a:extLst>
            </p:cNvPr>
            <p:cNvSpPr txBox="1"/>
            <p:nvPr/>
          </p:nvSpPr>
          <p:spPr>
            <a:xfrm>
              <a:off x="342900" y="228600"/>
              <a:ext cx="104775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3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Pérdida de energía por radiación </a:t>
              </a:r>
              <a:r>
                <a:rPr lang="es-CO" sz="2800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Bremsstrahlung</a:t>
              </a:r>
              <a:br>
                <a:rPr lang="es-CO" sz="3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</a:br>
              <a:r>
                <a:rPr lang="es-CO" sz="24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Caso: </a:t>
              </a:r>
              <a:r>
                <a:rPr lang="es-CO" sz="2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Muones</a:t>
              </a:r>
              <a:endParaRPr lang="es-CO" sz="3600" i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D5501214-3A52-5056-0ACF-AF9E7F655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06210" y="1065061"/>
              <a:ext cx="6658933" cy="4332193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DE4A2091-2EC0-85D0-8529-EC528A714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FFFFCC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3151776" y="3443376"/>
              <a:ext cx="1303020" cy="41148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9EC9DEB9-BD13-CB18-B016-DA5AD73B4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FFFFCC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2794" y="3976685"/>
              <a:ext cx="1647103" cy="371527"/>
            </a:xfrm>
            <a:prstGeom prst="rect">
              <a:avLst/>
            </a:prstGeom>
          </p:spPr>
        </p:pic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3C382052-61FA-B535-A4AC-7350811DE10D}"/>
                </a:ext>
              </a:extLst>
            </p:cNvPr>
            <p:cNvSpPr txBox="1"/>
            <p:nvPr/>
          </p:nvSpPr>
          <p:spPr>
            <a:xfrm>
              <a:off x="342900" y="4470041"/>
              <a:ext cx="552747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dirty="0">
                  <a:latin typeface="+mj-lt"/>
                </a:rPr>
                <a:t>A partir de la </a:t>
              </a:r>
              <a:r>
                <a:rPr lang="es-ES" sz="2000" b="1" dirty="0">
                  <a:solidFill>
                    <a:srgbClr val="C00000"/>
                  </a:solidFill>
                  <a:latin typeface="+mj-lt"/>
                </a:rPr>
                <a:t>Energía Crítica </a:t>
              </a:r>
              <a:r>
                <a:rPr lang="es-ES" sz="2000" dirty="0">
                  <a:latin typeface="+mj-lt"/>
                </a:rPr>
                <a:t>para muones:</a:t>
              </a:r>
            </a:p>
            <a:p>
              <a:endParaRPr lang="es-ES" sz="2000" dirty="0">
                <a:latin typeface="+mj-lt"/>
              </a:endParaRPr>
            </a:p>
            <a:p>
              <a:endParaRPr lang="es-ES" sz="2000" dirty="0">
                <a:latin typeface="+mj-lt"/>
              </a:endParaRPr>
            </a:p>
            <a:p>
              <a:r>
                <a:rPr lang="es-ES" sz="2000" dirty="0">
                  <a:latin typeface="+mj-lt"/>
                </a:rPr>
                <a:t>es mayor el efecto de radiación que ionización.</a:t>
              </a:r>
              <a:endParaRPr lang="es-CO" dirty="0">
                <a:latin typeface="+mj-lt"/>
              </a:endParaRPr>
            </a:p>
          </p:txBody>
        </p:sp>
        <p:graphicFrame>
          <p:nvGraphicFramePr>
            <p:cNvPr id="6" name="Objeto 5">
              <a:extLst>
                <a:ext uri="{FF2B5EF4-FFF2-40B4-BE49-F238E27FC236}">
                  <a16:creationId xmlns:a16="http://schemas.microsoft.com/office/drawing/2014/main" id="{DEF64716-20C2-B4A1-97E1-E778C763E40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2121986"/>
                </p:ext>
              </p:extLst>
            </p:nvPr>
          </p:nvGraphicFramePr>
          <p:xfrm>
            <a:off x="5176274" y="5847339"/>
            <a:ext cx="4597200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298600" imgH="457200" progId="Equation.RSEE4">
                    <p:embed/>
                  </p:oleObj>
                </mc:Choice>
                <mc:Fallback>
                  <p:oleObj name="Equation" r:id="rId6" imgW="2298600" imgH="457200" progId="Equation.RSEE4">
                    <p:embed/>
                    <p:pic>
                      <p:nvPicPr>
                        <p:cNvPr id="7" name="Objeto 6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176274" y="5847339"/>
                          <a:ext cx="4597200" cy="914400"/>
                        </a:xfrm>
                        <a:prstGeom prst="rect">
                          <a:avLst/>
                        </a:prstGeom>
                        <a:solidFill>
                          <a:srgbClr val="E0F4FC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6BDE857D-9104-7E3D-21EA-87C7C21E988E}"/>
                </a:ext>
              </a:extLst>
            </p:cNvPr>
            <p:cNvSpPr txBox="1"/>
            <p:nvPr/>
          </p:nvSpPr>
          <p:spPr>
            <a:xfrm>
              <a:off x="307634" y="5927609"/>
              <a:ext cx="486864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2000" dirty="0">
                  <a:solidFill>
                    <a:srgbClr val="0070C0"/>
                  </a:solidFill>
                  <a:latin typeface="+mj-lt"/>
                </a:rPr>
                <a:t>La </a:t>
              </a:r>
              <a:r>
                <a:rPr lang="es-CO" sz="2000" b="1" dirty="0">
                  <a:solidFill>
                    <a:srgbClr val="FF0000"/>
                  </a:solidFill>
                  <a:latin typeface="+mj-lt"/>
                </a:rPr>
                <a:t>energía crítica</a:t>
              </a:r>
              <a:r>
                <a:rPr lang="es-CO" sz="2000" dirty="0">
                  <a:solidFill>
                    <a:srgbClr val="0070C0"/>
                  </a:solidFill>
                  <a:latin typeface="+mj-lt"/>
                </a:rPr>
                <a:t> del </a:t>
              </a:r>
              <a:r>
                <a:rPr lang="es-CO" sz="2000" dirty="0" err="1">
                  <a:solidFill>
                    <a:srgbClr val="0070C0"/>
                  </a:solidFill>
                  <a:latin typeface="+mj-lt"/>
                </a:rPr>
                <a:t>muón</a:t>
              </a:r>
              <a:r>
                <a:rPr lang="es-CO" sz="2000" dirty="0">
                  <a:solidFill>
                    <a:srgbClr val="0070C0"/>
                  </a:solidFill>
                  <a:latin typeface="+mj-lt"/>
                </a:rPr>
                <a:t> en el medio</a:t>
              </a:r>
              <a:br>
                <a:rPr lang="es-CO" sz="2000" dirty="0">
                  <a:solidFill>
                    <a:srgbClr val="0070C0"/>
                  </a:solidFill>
                  <a:latin typeface="+mj-lt"/>
                </a:rPr>
              </a:br>
              <a:r>
                <a:rPr lang="es-CO" sz="2000" dirty="0">
                  <a:solidFill>
                    <a:srgbClr val="0070C0"/>
                  </a:solidFill>
                  <a:latin typeface="+mj-lt"/>
                </a:rPr>
                <a:t>es la energía para la cual vale …</a:t>
              </a:r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DED442E4-E152-EC81-D92D-3E58CF3B9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79592" y="3199638"/>
              <a:ext cx="432816" cy="458724"/>
            </a:xfrm>
            <a:prstGeom prst="rect">
              <a:avLst/>
            </a:prstGeom>
          </p:spPr>
        </p:pic>
        <p:graphicFrame>
          <p:nvGraphicFramePr>
            <p:cNvPr id="11" name="Objeto 10">
              <a:extLst>
                <a:ext uri="{FF2B5EF4-FFF2-40B4-BE49-F238E27FC236}">
                  <a16:creationId xmlns:a16="http://schemas.microsoft.com/office/drawing/2014/main" id="{70A86BED-EA19-0F21-E7DA-8523D89ECB5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8609012"/>
                </p:ext>
              </p:extLst>
            </p:nvPr>
          </p:nvGraphicFramePr>
          <p:xfrm>
            <a:off x="2658905" y="4847172"/>
            <a:ext cx="5391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15640" imgH="228600" progId="Equation.RSEE4">
                    <p:embed/>
                  </p:oleObj>
                </mc:Choice>
                <mc:Fallback>
                  <p:oleObj name="Equation" r:id="rId9" imgW="215640" imgH="228600" progId="Equation.RSEE4">
                    <p:embed/>
                    <p:pic>
                      <p:nvPicPr>
                        <p:cNvPr id="9" name="Objeto 8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658905" y="4847172"/>
                          <a:ext cx="539100" cy="571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" name="Conector recto de flecha 12">
              <a:extLst>
                <a:ext uri="{FF2B5EF4-FFF2-40B4-BE49-F238E27FC236}">
                  <a16:creationId xmlns:a16="http://schemas.microsoft.com/office/drawing/2014/main" id="{7B2EDA55-E133-89A7-2523-4B762867CBE4}"/>
                </a:ext>
              </a:extLst>
            </p:cNvPr>
            <p:cNvCxnSpPr/>
            <p:nvPr/>
          </p:nvCxnSpPr>
          <p:spPr>
            <a:xfrm flipV="1">
              <a:off x="10194877" y="4107976"/>
              <a:ext cx="0" cy="2149243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6B945AFC-31CD-8F5A-CE25-07C520659634}"/>
                </a:ext>
              </a:extLst>
            </p:cNvPr>
            <p:cNvCxnSpPr/>
            <p:nvPr/>
          </p:nvCxnSpPr>
          <p:spPr>
            <a:xfrm flipH="1">
              <a:off x="9773473" y="6257219"/>
              <a:ext cx="432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4788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A0B8B-8525-F1BA-F8B0-0C0C24859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639726E-79B2-B504-7205-BB109A8B3CCE}"/>
              </a:ext>
            </a:extLst>
          </p:cNvPr>
          <p:cNvSpPr/>
          <p:nvPr/>
        </p:nvSpPr>
        <p:spPr>
          <a:xfrm>
            <a:off x="0" y="6259132"/>
            <a:ext cx="12192000" cy="580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DD01D91-151E-31BD-BA6E-933FF43EB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7"/>
            <a:ext cx="6108721" cy="3444539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Vista general de diapositiva 9">
                <a:extLst>
                  <a:ext uri="{FF2B5EF4-FFF2-40B4-BE49-F238E27FC236}">
                    <a16:creationId xmlns:a16="http://schemas.microsoft.com/office/drawing/2014/main" id="{77EBBD8F-A359-0319-9C29-CD4E3D4BEEC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096000" y="-2287"/>
              <a:ext cx="6096000" cy="3429000"/>
            </p:xfrm>
            <a:graphic>
              <a:graphicData uri="http://schemas.microsoft.com/office/powerpoint/2016/slidezoom">
                <pslz:sldZm>
                  <pslz:sldZmObj sldId="288" cId="1589577436">
                    <pslz:zmPr id="{89E55972-7DCD-42B3-BFD4-86C6555B4DB7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096000" cy="34290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Vista general de diapositiva 9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77EBBD8F-A359-0319-9C29-CD4E3D4BEEC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6000" y="-2287"/>
                <a:ext cx="6096000" cy="34290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E644E8E6-A123-A880-DA0A-9D33A19A9B63}"/>
              </a:ext>
            </a:extLst>
          </p:cNvPr>
          <p:cNvSpPr txBox="1"/>
          <p:nvPr/>
        </p:nvSpPr>
        <p:spPr>
          <a:xfrm>
            <a:off x="2398644" y="3525078"/>
            <a:ext cx="381880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rgbClr val="FF0000"/>
                </a:solidFill>
                <a:latin typeface="+mj-lt"/>
              </a:rPr>
              <a:t>4 </a:t>
            </a:r>
            <a:r>
              <a:rPr lang="es-ES" sz="2000" dirty="0" err="1">
                <a:solidFill>
                  <a:srgbClr val="FF0000"/>
                </a:solidFill>
                <a:latin typeface="+mj-lt"/>
              </a:rPr>
              <a:t>GeV</a:t>
            </a:r>
            <a:r>
              <a:rPr lang="es-ES" sz="2000" dirty="0">
                <a:solidFill>
                  <a:srgbClr val="FF0000"/>
                </a:solidFill>
                <a:latin typeface="+mj-lt"/>
              </a:rPr>
              <a:t>:  </a:t>
            </a:r>
            <a:r>
              <a:rPr lang="es-ES" dirty="0">
                <a:solidFill>
                  <a:srgbClr val="C00000"/>
                </a:solidFill>
                <a:latin typeface="+mj-lt"/>
              </a:rPr>
              <a:t>Energía media de muones</a:t>
            </a:r>
          </a:p>
          <a:p>
            <a:r>
              <a:rPr lang="es-ES" dirty="0">
                <a:solidFill>
                  <a:srgbClr val="C00000"/>
                </a:solidFill>
                <a:latin typeface="+mj-lt"/>
              </a:rPr>
              <a:t>		de  rayos cósmicos</a:t>
            </a:r>
            <a:endParaRPr lang="es-CO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EC7DA62C-B0E0-542D-143F-53E80B62EE32}"/>
              </a:ext>
            </a:extLst>
          </p:cNvPr>
          <p:cNvCxnSpPr/>
          <p:nvPr/>
        </p:nvCxnSpPr>
        <p:spPr>
          <a:xfrm>
            <a:off x="1974574" y="2690191"/>
            <a:ext cx="0" cy="1616766"/>
          </a:xfrm>
          <a:prstGeom prst="straightConnector1">
            <a:avLst/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B8EF9FBB-5F6F-E384-4A64-16C478DBE289}"/>
              </a:ext>
            </a:extLst>
          </p:cNvPr>
          <p:cNvCxnSpPr>
            <a:cxnSpLocks/>
          </p:cNvCxnSpPr>
          <p:nvPr/>
        </p:nvCxnSpPr>
        <p:spPr>
          <a:xfrm>
            <a:off x="1974574" y="4306957"/>
            <a:ext cx="6948000" cy="0"/>
          </a:xfrm>
          <a:prstGeom prst="straightConnector1">
            <a:avLst/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934224F3-8A3C-BAC0-D815-B3E7B6E40133}"/>
              </a:ext>
            </a:extLst>
          </p:cNvPr>
          <p:cNvCxnSpPr>
            <a:cxnSpLocks/>
          </p:cNvCxnSpPr>
          <p:nvPr/>
        </p:nvCxnSpPr>
        <p:spPr>
          <a:xfrm flipV="1">
            <a:off x="8918714" y="2584174"/>
            <a:ext cx="0" cy="1722783"/>
          </a:xfrm>
          <a:prstGeom prst="straightConnector1">
            <a:avLst/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C7A1C0C-DF65-FFC0-1BAD-58A64FC77D42}"/>
              </a:ext>
            </a:extLst>
          </p:cNvPr>
          <p:cNvSpPr txBox="1"/>
          <p:nvPr/>
        </p:nvSpPr>
        <p:spPr>
          <a:xfrm>
            <a:off x="7096539" y="4306957"/>
            <a:ext cx="4791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rgbClr val="C00000"/>
                </a:solidFill>
                <a:latin typeface="+mj-lt"/>
              </a:rPr>
              <a:t>El mínimo en </a:t>
            </a:r>
            <a:r>
              <a:rPr lang="es-ES" sz="1600" dirty="0" err="1">
                <a:solidFill>
                  <a:srgbClr val="C00000"/>
                </a:solidFill>
                <a:latin typeface="+mj-lt"/>
              </a:rPr>
              <a:t>dE</a:t>
            </a:r>
            <a:r>
              <a:rPr lang="es-ES" sz="1600" dirty="0">
                <a:solidFill>
                  <a:srgbClr val="C00000"/>
                </a:solidFill>
                <a:latin typeface="+mj-lt"/>
              </a:rPr>
              <a:t> / </a:t>
            </a:r>
            <a:r>
              <a:rPr lang="es-ES" sz="1600" dirty="0" err="1">
                <a:solidFill>
                  <a:srgbClr val="C00000"/>
                </a:solidFill>
                <a:latin typeface="+mj-lt"/>
              </a:rPr>
              <a:t>dx</a:t>
            </a:r>
            <a:r>
              <a:rPr lang="es-ES" sz="1600" dirty="0">
                <a:solidFill>
                  <a:srgbClr val="C00000"/>
                </a:solidFill>
                <a:latin typeface="+mj-lt"/>
              </a:rPr>
              <a:t> ocurre justo coincidiendo con</a:t>
            </a:r>
            <a:br>
              <a:rPr lang="es-ES" sz="1600" dirty="0">
                <a:solidFill>
                  <a:srgbClr val="C00000"/>
                </a:solidFill>
                <a:latin typeface="+mj-lt"/>
              </a:rPr>
            </a:br>
            <a:r>
              <a:rPr lang="es-ES" sz="1600" dirty="0">
                <a:solidFill>
                  <a:srgbClr val="C00000"/>
                </a:solidFill>
                <a:latin typeface="+mj-lt"/>
              </a:rPr>
              <a:t>la energía media de muones de rayos cósmicos.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5B675340-4B43-224E-387C-276EEC93ED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689" y="3531484"/>
            <a:ext cx="857370" cy="276264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0F1997FB-8E39-2AF3-466B-247560DEA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403" y="3815097"/>
            <a:ext cx="1943371" cy="295316"/>
          </a:xfrm>
          <a:prstGeom prst="rect">
            <a:avLst/>
          </a:prstGeom>
        </p:spPr>
      </p:pic>
      <p:grpSp>
        <p:nvGrpSpPr>
          <p:cNvPr id="25" name="Grupo 24">
            <a:extLst>
              <a:ext uri="{FF2B5EF4-FFF2-40B4-BE49-F238E27FC236}">
                <a16:creationId xmlns:a16="http://schemas.microsoft.com/office/drawing/2014/main" id="{56FFD689-F571-2FAB-C3B2-7D6FC660EE71}"/>
              </a:ext>
            </a:extLst>
          </p:cNvPr>
          <p:cNvGrpSpPr/>
          <p:nvPr/>
        </p:nvGrpSpPr>
        <p:grpSpPr>
          <a:xfrm>
            <a:off x="235657" y="4851976"/>
            <a:ext cx="5637406" cy="1767976"/>
            <a:chOff x="371061" y="5022574"/>
            <a:chExt cx="5637406" cy="1767976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EBB844D2-F24B-1C1B-0C74-6B5C667CB877}"/>
                </a:ext>
              </a:extLst>
            </p:cNvPr>
            <p:cNvSpPr txBox="1"/>
            <p:nvPr/>
          </p:nvSpPr>
          <p:spPr>
            <a:xfrm>
              <a:off x="371061" y="5022574"/>
              <a:ext cx="4929619" cy="150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>
                  <a:solidFill>
                    <a:srgbClr val="0070C0"/>
                  </a:solidFill>
                  <a:latin typeface="+mj-lt"/>
                </a:rPr>
                <a:t>Muones cósmicos en la superficie de la Tierra:</a:t>
              </a:r>
            </a:p>
            <a:p>
              <a:r>
                <a:rPr lang="es-ES" dirty="0">
                  <a:solidFill>
                    <a:srgbClr val="0070C0"/>
                  </a:solidFill>
                  <a:latin typeface="+mj-lt"/>
                </a:rPr>
                <a:t>Energía media:		     .</a:t>
              </a:r>
            </a:p>
            <a:p>
              <a:r>
                <a:rPr lang="es-ES" sz="1000" dirty="0">
                  <a:solidFill>
                    <a:srgbClr val="0070C0"/>
                  </a:solidFill>
                  <a:latin typeface="+mj-lt"/>
                </a:rPr>
                <a:t>  </a:t>
              </a:r>
            </a:p>
            <a:p>
              <a:r>
                <a:rPr lang="es-ES" dirty="0">
                  <a:solidFill>
                    <a:srgbClr val="0070C0"/>
                  </a:solidFill>
                  <a:latin typeface="+mj-lt"/>
                </a:rPr>
                <a:t>Masa del muón:				   .</a:t>
              </a:r>
            </a:p>
            <a:p>
              <a:r>
                <a:rPr lang="es-ES" sz="1000" dirty="0">
                  <a:solidFill>
                    <a:srgbClr val="0070C0"/>
                  </a:solidFill>
                  <a:latin typeface="+mj-lt"/>
                </a:rPr>
                <a:t>    </a:t>
              </a:r>
            </a:p>
            <a:p>
              <a:r>
                <a:rPr lang="es-ES" dirty="0">
                  <a:solidFill>
                    <a:srgbClr val="0070C0"/>
                  </a:solidFill>
                  <a:latin typeface="+mj-lt"/>
                </a:rPr>
                <a:t>Entonces: </a:t>
              </a:r>
              <a:endParaRPr lang="es-CO" dirty="0">
                <a:solidFill>
                  <a:srgbClr val="0070C0"/>
                </a:solidFill>
                <a:latin typeface="+mj-lt"/>
              </a:endParaRPr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963C4804-87C8-D97B-62AE-582698827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3354" y="5792832"/>
              <a:ext cx="1771897" cy="314369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4F21A39A-4EB6-9275-D62D-25E951604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6606" y="5358515"/>
              <a:ext cx="1009791" cy="247685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FFBCD864-C4C8-65CD-C13A-68D775B9A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6606" y="6180865"/>
              <a:ext cx="1162212" cy="609685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B890A323-CA2A-5096-0EDC-B8E993E2D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18683" y="6359229"/>
              <a:ext cx="800100" cy="342900"/>
            </a:xfrm>
            <a:prstGeom prst="rect">
              <a:avLst/>
            </a:prstGeom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B97D9D62-8772-B1A9-DCD4-46FADAD1F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179792" y="6378013"/>
              <a:ext cx="828675" cy="342900"/>
            </a:xfrm>
            <a:prstGeom prst="rect">
              <a:avLst/>
            </a:prstGeom>
          </p:spPr>
        </p:pic>
      </p:grp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0404796-5D21-5795-74EE-C7E8281FBCBB}"/>
              </a:ext>
            </a:extLst>
          </p:cNvPr>
          <p:cNvSpPr txBox="1"/>
          <p:nvPr/>
        </p:nvSpPr>
        <p:spPr>
          <a:xfrm>
            <a:off x="6404011" y="5320277"/>
            <a:ext cx="5484224" cy="135421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7030A0"/>
                </a:solidFill>
                <a:latin typeface="+mj-lt"/>
              </a:rPr>
              <a:t>Los muones cósmicos están en régimen relativista</a:t>
            </a:r>
            <a:br>
              <a:rPr lang="es-CO" dirty="0">
                <a:solidFill>
                  <a:srgbClr val="7030A0"/>
                </a:solidFill>
                <a:latin typeface="+mj-lt"/>
              </a:rPr>
            </a:br>
            <a:r>
              <a:rPr lang="es-CO" dirty="0">
                <a:solidFill>
                  <a:srgbClr val="7030A0"/>
                </a:solidFill>
                <a:latin typeface="+mj-lt"/>
              </a:rPr>
              <a:t>donde la curva es plana y cerca del mínimo.</a:t>
            </a:r>
          </a:p>
          <a:p>
            <a:r>
              <a:rPr lang="es-CO" sz="1000" dirty="0">
                <a:solidFill>
                  <a:srgbClr val="7030A0"/>
                </a:solidFill>
                <a:latin typeface="+mj-lt"/>
              </a:rPr>
              <a:t>  </a:t>
            </a:r>
          </a:p>
          <a:p>
            <a:r>
              <a:rPr lang="es-CO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Los muones llegan a la Tierra justo en la región </a:t>
            </a:r>
          </a:p>
          <a:p>
            <a:r>
              <a:rPr lang="es-CO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donde la pérdida de energía es mínima.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101CC722-4E41-DF6B-B0A4-CF8217C6147B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979" y="5030413"/>
            <a:ext cx="1238423" cy="276264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147962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44C0A-0E0A-EDD2-6DB6-0A63A64F9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640F7C0-36B6-D436-7DA7-067B0F152A49}"/>
              </a:ext>
            </a:extLst>
          </p:cNvPr>
          <p:cNvSpPr/>
          <p:nvPr/>
        </p:nvSpPr>
        <p:spPr>
          <a:xfrm>
            <a:off x="0" y="6259132"/>
            <a:ext cx="12192000" cy="580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6419AF4-1BEC-AC1B-4FB8-6688F2767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7"/>
            <a:ext cx="6108721" cy="3444539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Vista general de diapositiva 9">
                <a:extLst>
                  <a:ext uri="{FF2B5EF4-FFF2-40B4-BE49-F238E27FC236}">
                    <a16:creationId xmlns:a16="http://schemas.microsoft.com/office/drawing/2014/main" id="{2246B4AA-A105-A4C9-01C7-E1B0A50C35B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096000" y="-2287"/>
              <a:ext cx="6096000" cy="3429000"/>
            </p:xfrm>
            <a:graphic>
              <a:graphicData uri="http://schemas.microsoft.com/office/powerpoint/2016/slidezoom">
                <pslz:sldZm>
                  <pslz:sldZmObj sldId="288" cId="1589577436">
                    <pslz:zmPr id="{89E55972-7DCD-42B3-BFD4-86C6555B4DB7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096000" cy="34290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Vista general de diapositiva 9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2246B4AA-A105-A4C9-01C7-E1B0A50C35B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6000" y="-2287"/>
                <a:ext cx="6096000" cy="34290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27CB91A3-0524-E9FC-3303-8EB19DC4B365}"/>
              </a:ext>
            </a:extLst>
          </p:cNvPr>
          <p:cNvCxnSpPr/>
          <p:nvPr/>
        </p:nvCxnSpPr>
        <p:spPr>
          <a:xfrm>
            <a:off x="1974574" y="2690191"/>
            <a:ext cx="0" cy="1044000"/>
          </a:xfrm>
          <a:prstGeom prst="straightConnector1">
            <a:avLst/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3F7FB5E8-6BEC-8A5A-89FA-FFF25E8381EC}"/>
              </a:ext>
            </a:extLst>
          </p:cNvPr>
          <p:cNvCxnSpPr>
            <a:cxnSpLocks/>
          </p:cNvCxnSpPr>
          <p:nvPr/>
        </p:nvCxnSpPr>
        <p:spPr>
          <a:xfrm>
            <a:off x="1974574" y="3750365"/>
            <a:ext cx="6948000" cy="0"/>
          </a:xfrm>
          <a:prstGeom prst="straightConnector1">
            <a:avLst/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D6877E3E-CF90-169E-E1D5-AF27E7C0ABCD}"/>
              </a:ext>
            </a:extLst>
          </p:cNvPr>
          <p:cNvCxnSpPr>
            <a:cxnSpLocks/>
          </p:cNvCxnSpPr>
          <p:nvPr/>
        </p:nvCxnSpPr>
        <p:spPr>
          <a:xfrm flipV="1">
            <a:off x="8922574" y="2451652"/>
            <a:ext cx="0" cy="1296000"/>
          </a:xfrm>
          <a:prstGeom prst="straightConnector1">
            <a:avLst/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CC161CD-9BF4-4294-08B1-3FD34CF2AA25}"/>
              </a:ext>
            </a:extLst>
          </p:cNvPr>
          <p:cNvSpPr txBox="1"/>
          <p:nvPr/>
        </p:nvSpPr>
        <p:spPr>
          <a:xfrm>
            <a:off x="175593" y="3906340"/>
            <a:ext cx="5761382" cy="28315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CO" dirty="0">
                <a:latin typeface="+mj-lt"/>
              </a:rPr>
              <a:t>De la curva de Bethe–Bloch se deduce:</a:t>
            </a:r>
          </a:p>
          <a:p>
            <a:r>
              <a:rPr lang="es-CO" dirty="0">
                <a:latin typeface="+mj-lt"/>
              </a:rPr>
              <a:t>•	Pierden poca energía por unidad de longitud</a:t>
            </a:r>
          </a:p>
          <a:p>
            <a:r>
              <a:rPr lang="es-CO" dirty="0">
                <a:latin typeface="+mj-lt"/>
              </a:rPr>
              <a:t>•	No se frenan rápidamente</a:t>
            </a:r>
          </a:p>
          <a:p>
            <a:r>
              <a:rPr lang="es-CO" sz="800" dirty="0">
                <a:latin typeface="+mj-lt"/>
              </a:rPr>
              <a:t>  </a:t>
            </a:r>
          </a:p>
          <a:p>
            <a:r>
              <a:rPr lang="es-CO" i="1" dirty="0">
                <a:solidFill>
                  <a:srgbClr val="C00000"/>
                </a:solidFill>
                <a:latin typeface="+mj-lt"/>
              </a:rPr>
              <a:t>Resultado:</a:t>
            </a:r>
          </a:p>
          <a:p>
            <a:r>
              <a:rPr lang="es-CO" sz="800" dirty="0">
                <a:latin typeface="+mj-lt"/>
              </a:rPr>
              <a:t>  </a:t>
            </a:r>
          </a:p>
          <a:p>
            <a:r>
              <a:rPr lang="es-CO" dirty="0">
                <a:latin typeface="+mj-lt"/>
              </a:rPr>
              <a:t>Los muones atraviesan grandes espesores de materia.</a:t>
            </a:r>
          </a:p>
          <a:p>
            <a:r>
              <a:rPr lang="es-CO" dirty="0">
                <a:latin typeface="+mj-lt"/>
              </a:rPr>
              <a:t>Esto explica por qué llegan:</a:t>
            </a:r>
          </a:p>
          <a:p>
            <a:r>
              <a:rPr lang="es-CO" dirty="0">
                <a:latin typeface="+mj-lt"/>
              </a:rPr>
              <a:t>•	al nivel del mar,</a:t>
            </a:r>
          </a:p>
          <a:p>
            <a:r>
              <a:rPr lang="es-CO" dirty="0">
                <a:latin typeface="+mj-lt"/>
              </a:rPr>
              <a:t>•	a túneles subterráneos,</a:t>
            </a:r>
          </a:p>
          <a:p>
            <a:r>
              <a:rPr lang="es-CO" dirty="0">
                <a:latin typeface="+mj-lt"/>
              </a:rPr>
              <a:t>•	a detectores profundamente enterrados.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E6058B74-C2EB-8267-C195-15433CC97F9D}"/>
                  </a:ext>
                </a:extLst>
              </p:cNvPr>
              <p:cNvSpPr txBox="1"/>
              <p:nvPr/>
            </p:nvSpPr>
            <p:spPr>
              <a:xfrm>
                <a:off x="6425496" y="4055001"/>
                <a:ext cx="5564408" cy="255454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s-ES" i="1" dirty="0">
                    <a:solidFill>
                      <a:srgbClr val="C00000"/>
                    </a:solidFill>
                    <a:latin typeface="+mj-lt"/>
                  </a:rPr>
                  <a:t>Consecuencias:</a:t>
                </a:r>
                <a:br>
                  <a:rPr lang="es-ES" dirty="0">
                    <a:latin typeface="+mj-lt"/>
                  </a:rPr>
                </a:br>
                <a:r>
                  <a:rPr lang="es-ES" sz="800" dirty="0">
                    <a:latin typeface="+mj-lt"/>
                  </a:rPr>
                  <a:t>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CO" dirty="0">
                    <a:latin typeface="+mj-lt"/>
                  </a:rPr>
                  <a:t>Los muones penetran profundamente.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CO" i="1">
                        <a:latin typeface="Cambria Math" panose="02040503050406030204" pitchFamily="18" charset="0"/>
                      </a:rPr>
                      <m:t>𝑑𝐸</m:t>
                    </m:r>
                    <m:r>
                      <a:rPr lang="es-CO">
                        <a:latin typeface="Cambria Math" panose="02040503050406030204" pitchFamily="18" charset="0"/>
                      </a:rPr>
                      <m:t>/</m:t>
                    </m:r>
                    <m:r>
                      <a:rPr lang="es-CO" i="1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s-CO" dirty="0">
                    <a:latin typeface="+mj-lt"/>
                  </a:rPr>
                  <a:t>casi uniforme en amplio rango de energía.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CO" dirty="0">
                    <a:latin typeface="+mj-lt"/>
                  </a:rPr>
                  <a:t>Comportamiento predecible.</a:t>
                </a:r>
              </a:p>
              <a:p>
                <a:r>
                  <a:rPr lang="es-CO" sz="800" dirty="0">
                    <a:latin typeface="+mj-lt"/>
                  </a:rPr>
                  <a:t>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CO" dirty="0">
                    <a:latin typeface="+mj-lt"/>
                  </a:rPr>
                  <a:t>Los muones permiten hacer</a:t>
                </a:r>
                <a:br>
                  <a:rPr lang="es-CO" dirty="0">
                    <a:latin typeface="+mj-lt"/>
                  </a:rPr>
                </a:br>
                <a:r>
                  <a:rPr lang="es-CO" dirty="0">
                    <a:latin typeface="+mj-lt"/>
                  </a:rPr>
                  <a:t>“radiografías naturales” de objetos grandes..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CO" dirty="0">
                    <a:latin typeface="+mj-lt"/>
                  </a:rPr>
                  <a:t>Pueden atravesar: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s-CO" dirty="0">
                    <a:latin typeface="+mj-lt"/>
                  </a:rPr>
                  <a:t>Volcanes, pirámides, estructuras industriales.</a:t>
                </a:r>
                <a:endParaRPr lang="es-ES" dirty="0">
                  <a:latin typeface="+mj-lt"/>
                </a:endParaRPr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E6058B74-C2EB-8267-C195-15433CC97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496" y="4055001"/>
                <a:ext cx="5564408" cy="2554545"/>
              </a:xfrm>
              <a:prstGeom prst="rect">
                <a:avLst/>
              </a:prstGeom>
              <a:blipFill>
                <a:blip r:embed="rId6"/>
                <a:stretch>
                  <a:fillRect l="-876" t="-1193" r="-329" b="-3103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5488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3AD62B1-61E0-701A-9037-AF869048C653}"/>
              </a:ext>
            </a:extLst>
          </p:cNvPr>
          <p:cNvSpPr/>
          <p:nvPr/>
        </p:nvSpPr>
        <p:spPr>
          <a:xfrm>
            <a:off x="0" y="6259132"/>
            <a:ext cx="12192000" cy="580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FE161BE-3832-9F61-3745-FD7C25E1F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7"/>
            <a:ext cx="6108721" cy="3444539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Vista general de diapositiva 9">
                <a:extLst>
                  <a:ext uri="{FF2B5EF4-FFF2-40B4-BE49-F238E27FC236}">
                    <a16:creationId xmlns:a16="http://schemas.microsoft.com/office/drawing/2014/main" id="{BFEF717F-C307-C057-B8C8-E5A40EB42CD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80480936"/>
                  </p:ext>
                </p:extLst>
              </p:nvPr>
            </p:nvGraphicFramePr>
            <p:xfrm>
              <a:off x="6096000" y="-2287"/>
              <a:ext cx="6096000" cy="3429000"/>
            </p:xfrm>
            <a:graphic>
              <a:graphicData uri="http://schemas.microsoft.com/office/powerpoint/2016/slidezoom">
                <pslz:sldZm>
                  <pslz:sldZmObj sldId="288" cId="1589577436">
                    <pslz:zmPr id="{89E55972-7DCD-42B3-BFD4-86C6555B4DB7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096000" cy="34290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Vista general de diapositiva 9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BFEF717F-C307-C057-B8C8-E5A40EB42CD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6000" y="-2287"/>
                <a:ext cx="6096000" cy="34290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E8C70B9F-B82A-8DA1-0DDE-1A95182AA1D0}"/>
              </a:ext>
            </a:extLst>
          </p:cNvPr>
          <p:cNvSpPr txBox="1"/>
          <p:nvPr/>
        </p:nvSpPr>
        <p:spPr>
          <a:xfrm>
            <a:off x="2398644" y="3525078"/>
            <a:ext cx="381880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rgbClr val="FF0000"/>
                </a:solidFill>
                <a:latin typeface="+mj-lt"/>
              </a:rPr>
              <a:t>4 </a:t>
            </a:r>
            <a:r>
              <a:rPr lang="es-ES" sz="2000" dirty="0" err="1">
                <a:solidFill>
                  <a:srgbClr val="FF0000"/>
                </a:solidFill>
                <a:latin typeface="+mj-lt"/>
              </a:rPr>
              <a:t>GeV</a:t>
            </a:r>
            <a:r>
              <a:rPr lang="es-ES" sz="2000" dirty="0">
                <a:solidFill>
                  <a:srgbClr val="FF0000"/>
                </a:solidFill>
                <a:latin typeface="+mj-lt"/>
              </a:rPr>
              <a:t>:  </a:t>
            </a:r>
            <a:r>
              <a:rPr lang="es-ES" dirty="0">
                <a:solidFill>
                  <a:srgbClr val="C00000"/>
                </a:solidFill>
                <a:latin typeface="+mj-lt"/>
              </a:rPr>
              <a:t>Energía media de muones</a:t>
            </a:r>
          </a:p>
          <a:p>
            <a:r>
              <a:rPr lang="es-ES" dirty="0">
                <a:solidFill>
                  <a:srgbClr val="C00000"/>
                </a:solidFill>
                <a:latin typeface="+mj-lt"/>
              </a:rPr>
              <a:t>		de  rayos cósmicos</a:t>
            </a:r>
            <a:endParaRPr lang="es-CO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8DF9889C-7DC3-C64C-03BE-C362B192EBE8}"/>
              </a:ext>
            </a:extLst>
          </p:cNvPr>
          <p:cNvCxnSpPr/>
          <p:nvPr/>
        </p:nvCxnSpPr>
        <p:spPr>
          <a:xfrm>
            <a:off x="1974574" y="2690191"/>
            <a:ext cx="0" cy="1616766"/>
          </a:xfrm>
          <a:prstGeom prst="straightConnector1">
            <a:avLst/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951C59A7-91D0-B28A-2CC3-87CF5699B2DA}"/>
              </a:ext>
            </a:extLst>
          </p:cNvPr>
          <p:cNvCxnSpPr>
            <a:cxnSpLocks/>
          </p:cNvCxnSpPr>
          <p:nvPr/>
        </p:nvCxnSpPr>
        <p:spPr>
          <a:xfrm>
            <a:off x="1974574" y="4306957"/>
            <a:ext cx="6948000" cy="0"/>
          </a:xfrm>
          <a:prstGeom prst="straightConnector1">
            <a:avLst/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7617E7B4-0ED1-0222-67A1-35A2113E3C40}"/>
              </a:ext>
            </a:extLst>
          </p:cNvPr>
          <p:cNvCxnSpPr>
            <a:cxnSpLocks/>
          </p:cNvCxnSpPr>
          <p:nvPr/>
        </p:nvCxnSpPr>
        <p:spPr>
          <a:xfrm flipV="1">
            <a:off x="8918714" y="2584174"/>
            <a:ext cx="0" cy="1722783"/>
          </a:xfrm>
          <a:prstGeom prst="straightConnector1">
            <a:avLst/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3605C09-BE98-A7B8-12F3-62521CB856BE}"/>
              </a:ext>
            </a:extLst>
          </p:cNvPr>
          <p:cNvSpPr txBox="1"/>
          <p:nvPr/>
        </p:nvSpPr>
        <p:spPr>
          <a:xfrm>
            <a:off x="7096539" y="4306957"/>
            <a:ext cx="4791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rgbClr val="C00000"/>
                </a:solidFill>
                <a:latin typeface="+mj-lt"/>
              </a:rPr>
              <a:t>El mínimo en </a:t>
            </a:r>
            <a:r>
              <a:rPr lang="es-ES" sz="1600" dirty="0" err="1">
                <a:solidFill>
                  <a:srgbClr val="C00000"/>
                </a:solidFill>
                <a:latin typeface="+mj-lt"/>
              </a:rPr>
              <a:t>dE</a:t>
            </a:r>
            <a:r>
              <a:rPr lang="es-ES" sz="1600" dirty="0">
                <a:solidFill>
                  <a:srgbClr val="C00000"/>
                </a:solidFill>
                <a:latin typeface="+mj-lt"/>
              </a:rPr>
              <a:t> / </a:t>
            </a:r>
            <a:r>
              <a:rPr lang="es-ES" sz="1600" dirty="0" err="1">
                <a:solidFill>
                  <a:srgbClr val="C00000"/>
                </a:solidFill>
                <a:latin typeface="+mj-lt"/>
              </a:rPr>
              <a:t>dx</a:t>
            </a:r>
            <a:r>
              <a:rPr lang="es-ES" sz="1600" dirty="0">
                <a:solidFill>
                  <a:srgbClr val="C00000"/>
                </a:solidFill>
                <a:latin typeface="+mj-lt"/>
              </a:rPr>
              <a:t> ocurre justo coincidiendo con</a:t>
            </a:r>
            <a:br>
              <a:rPr lang="es-ES" sz="1600" dirty="0">
                <a:solidFill>
                  <a:srgbClr val="C00000"/>
                </a:solidFill>
                <a:latin typeface="+mj-lt"/>
              </a:rPr>
            </a:br>
            <a:r>
              <a:rPr lang="es-ES" sz="1600" dirty="0">
                <a:solidFill>
                  <a:srgbClr val="C00000"/>
                </a:solidFill>
                <a:latin typeface="+mj-lt"/>
              </a:rPr>
              <a:t>la energía media de muones de rayos cósmicos.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CE0DA642-52F9-94C3-6174-207A3F3D18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689" y="3531484"/>
            <a:ext cx="857370" cy="276264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D2707D2C-39C5-7317-D3B4-0EA10C4363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403" y="3815097"/>
            <a:ext cx="1943371" cy="295316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F41E089F-176A-C04D-919B-06EA90C74126}"/>
              </a:ext>
            </a:extLst>
          </p:cNvPr>
          <p:cNvSpPr txBox="1"/>
          <p:nvPr/>
        </p:nvSpPr>
        <p:spPr>
          <a:xfrm>
            <a:off x="1485248" y="4934569"/>
            <a:ext cx="9235760" cy="1754326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s-CO" sz="2000" i="1" dirty="0">
                <a:latin typeface="+mj-lt"/>
              </a:rPr>
              <a:t>Los muones cósmicos están justo en el punto </a:t>
            </a:r>
          </a:p>
          <a:p>
            <a:r>
              <a:rPr lang="es-CO" sz="2000" i="1" dirty="0">
                <a:latin typeface="+mj-lt"/>
              </a:rPr>
              <a:t>donde la materia los frena lo menos posible. </a:t>
            </a:r>
          </a:p>
          <a:p>
            <a:r>
              <a:rPr lang="es-CO" sz="800" i="1" dirty="0">
                <a:latin typeface="+mj-lt"/>
              </a:rPr>
              <a:t>  </a:t>
            </a:r>
          </a:p>
          <a:p>
            <a:pPr lvl="1"/>
            <a:r>
              <a:rPr lang="es-CO" sz="2000" i="1" dirty="0">
                <a:latin typeface="+mj-lt"/>
              </a:rPr>
              <a:t>Es como si la naturaleza hubiera elegido la energía ideal</a:t>
            </a:r>
            <a:br>
              <a:rPr lang="es-CO" sz="2000" i="1" dirty="0">
                <a:latin typeface="+mj-lt"/>
              </a:rPr>
            </a:br>
            <a:r>
              <a:rPr lang="es-CO" sz="2000" i="1" dirty="0">
                <a:latin typeface="+mj-lt"/>
              </a:rPr>
              <a:t>para que estas partículas atraviesen grandes volúmenes de material, </a:t>
            </a:r>
            <a:br>
              <a:rPr lang="es-CO" sz="2000" i="1" dirty="0">
                <a:latin typeface="+mj-lt"/>
              </a:rPr>
            </a:br>
            <a:r>
              <a:rPr lang="es-CO" sz="2000" i="1" dirty="0">
                <a:latin typeface="+mj-lt"/>
              </a:rPr>
              <a:t>lo que las convierte en sondas naturales para explorar el interior de objetos.</a:t>
            </a:r>
          </a:p>
        </p:txBody>
      </p:sp>
    </p:spTree>
    <p:extLst>
      <p:ext uri="{BB962C8B-B14F-4D97-AF65-F5344CB8AC3E}">
        <p14:creationId xmlns:p14="http://schemas.microsoft.com/office/powerpoint/2010/main" val="975644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342900" y="217170"/>
            <a:ext cx="11288722" cy="5974938"/>
            <a:chOff x="342900" y="217170"/>
            <a:chExt cx="11288722" cy="5974938"/>
          </a:xfrm>
        </p:grpSpPr>
        <p:sp>
          <p:nvSpPr>
            <p:cNvPr id="2" name="CuadroTexto 1"/>
            <p:cNvSpPr txBox="1"/>
            <p:nvPr/>
          </p:nvSpPr>
          <p:spPr>
            <a:xfrm>
              <a:off x="342900" y="217170"/>
              <a:ext cx="86485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3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Ionización mínima en diversos materiales</a:t>
              </a:r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99602" y="911448"/>
              <a:ext cx="4732020" cy="5280660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1062990" y="1143000"/>
              <a:ext cx="4813140" cy="2246769"/>
            </a:xfrm>
            <a:prstGeom prst="rect">
              <a:avLst/>
            </a:prstGeom>
            <a:solidFill>
              <a:srgbClr val="E0F4FC"/>
            </a:solidFill>
          </p:spPr>
          <p:txBody>
            <a:bodyPr wrap="square" rtlCol="0">
              <a:spAutoFit/>
            </a:bodyPr>
            <a:lstStyle/>
            <a:p>
              <a:r>
                <a:rPr lang="es-CO" sz="2400" dirty="0">
                  <a:solidFill>
                    <a:srgbClr val="0070C0"/>
                  </a:solidFill>
                  <a:latin typeface="+mj-lt"/>
                </a:rPr>
                <a:t>Dependencia de …</a:t>
              </a:r>
            </a:p>
            <a:p>
              <a:endParaRPr lang="es-CO" sz="1000" dirty="0">
                <a:solidFill>
                  <a:srgbClr val="0070C0"/>
                </a:solidFill>
                <a:latin typeface="+mj-lt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CO" sz="2400" dirty="0">
                  <a:solidFill>
                    <a:srgbClr val="0070C0"/>
                  </a:solidFill>
                  <a:latin typeface="+mj-lt"/>
                </a:rPr>
                <a:t>Masa  A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CO" sz="2400" dirty="0">
                  <a:solidFill>
                    <a:srgbClr val="0070C0"/>
                  </a:solidFill>
                  <a:latin typeface="+mj-lt"/>
                </a:rPr>
                <a:t>Carga  Z</a:t>
              </a:r>
            </a:p>
            <a:p>
              <a:endParaRPr lang="es-CO" sz="1000" dirty="0">
                <a:solidFill>
                  <a:srgbClr val="0070C0"/>
                </a:solidFill>
                <a:latin typeface="+mj-lt"/>
              </a:endParaRPr>
            </a:p>
            <a:p>
              <a:r>
                <a:rPr lang="es-CO" sz="2400" dirty="0">
                  <a:solidFill>
                    <a:srgbClr val="0070C0"/>
                  </a:solidFill>
                  <a:latin typeface="+mj-lt"/>
                </a:rPr>
                <a:t>de los núcleos atómicos</a:t>
              </a:r>
              <a:br>
                <a:rPr lang="es-CO" sz="2400" dirty="0">
                  <a:solidFill>
                    <a:srgbClr val="0070C0"/>
                  </a:solidFill>
                  <a:latin typeface="+mj-lt"/>
                </a:rPr>
              </a:br>
              <a:r>
                <a:rPr lang="es-CO" sz="2400" dirty="0">
                  <a:solidFill>
                    <a:srgbClr val="0070C0"/>
                  </a:solidFill>
                  <a:latin typeface="+mj-lt"/>
                </a:rPr>
                <a:t>del material (target).</a:t>
              </a:r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1066800" y="3547110"/>
              <a:ext cx="4809330" cy="2246769"/>
            </a:xfrm>
            <a:prstGeom prst="rect">
              <a:avLst/>
            </a:prstGeom>
            <a:solidFill>
              <a:srgbClr val="E0F4FC"/>
            </a:solidFill>
          </p:spPr>
          <p:txBody>
            <a:bodyPr wrap="none" rtlCol="0">
              <a:spAutoFit/>
            </a:bodyPr>
            <a:lstStyle/>
            <a:p>
              <a:r>
                <a:rPr lang="es-CO" sz="2400" dirty="0">
                  <a:solidFill>
                    <a:srgbClr val="0070C0"/>
                  </a:solidFill>
                  <a:latin typeface="+mj-lt"/>
                </a:rPr>
                <a:t>Ionización mínima …</a:t>
              </a:r>
            </a:p>
            <a:p>
              <a:endParaRPr lang="es-CO" sz="1000" dirty="0">
                <a:solidFill>
                  <a:srgbClr val="0070C0"/>
                </a:solidFill>
                <a:latin typeface="+mj-lt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CO" sz="2400" dirty="0">
                  <a:solidFill>
                    <a:srgbClr val="0070C0"/>
                  </a:solidFill>
                  <a:latin typeface="+mj-lt"/>
                </a:rPr>
                <a:t>aproximadamente</a:t>
              </a:r>
              <a:br>
                <a:rPr lang="es-CO" sz="2400" dirty="0">
                  <a:solidFill>
                    <a:srgbClr val="0070C0"/>
                  </a:solidFill>
                  <a:latin typeface="+mj-lt"/>
                </a:rPr>
              </a:br>
              <a:r>
                <a:rPr lang="es-CO" sz="2400" dirty="0">
                  <a:solidFill>
                    <a:srgbClr val="0070C0"/>
                  </a:solidFill>
                  <a:latin typeface="+mj-lt"/>
                </a:rPr>
                <a:t>1 </a:t>
              </a:r>
              <a:r>
                <a:rPr lang="es-CO" sz="2400" dirty="0">
                  <a:solidFill>
                    <a:srgbClr val="0070C0"/>
                  </a:solidFill>
                  <a:latin typeface="+mj-lt"/>
                  <a:sym typeface="Wingdings" panose="05000000000000000000" pitchFamily="2" charset="2"/>
                </a:rPr>
                <a:t> 2  </a:t>
              </a:r>
              <a:r>
                <a:rPr lang="es-CO" sz="2400" dirty="0" err="1">
                  <a:solidFill>
                    <a:srgbClr val="0070C0"/>
                  </a:solidFill>
                  <a:latin typeface="+mj-lt"/>
                  <a:sym typeface="Wingdings" panose="05000000000000000000" pitchFamily="2" charset="2"/>
                </a:rPr>
                <a:t>MeV</a:t>
              </a:r>
              <a:r>
                <a:rPr lang="es-CO" sz="2400" dirty="0">
                  <a:solidFill>
                    <a:srgbClr val="0070C0"/>
                  </a:solidFill>
                  <a:latin typeface="+mj-lt"/>
                  <a:sym typeface="Wingdings" panose="05000000000000000000" pitchFamily="2" charset="2"/>
                </a:rPr>
                <a:t> / g cm</a:t>
              </a:r>
              <a:r>
                <a:rPr lang="es-CO" sz="2400" baseline="30000" dirty="0">
                  <a:solidFill>
                    <a:srgbClr val="0070C0"/>
                  </a:solidFill>
                  <a:latin typeface="+mj-lt"/>
                  <a:sym typeface="Wingdings" panose="05000000000000000000" pitchFamily="2" charset="2"/>
                </a:rPr>
                <a:t>-2</a:t>
              </a:r>
              <a:endParaRPr lang="es-CO" sz="2400" baseline="30000" dirty="0">
                <a:solidFill>
                  <a:srgbClr val="0070C0"/>
                </a:solidFill>
                <a:latin typeface="+mj-lt"/>
              </a:endParaRPr>
            </a:p>
            <a:p>
              <a:endParaRPr lang="es-CO" sz="1000" dirty="0">
                <a:solidFill>
                  <a:srgbClr val="0070C0"/>
                </a:solidFill>
                <a:latin typeface="+mj-lt"/>
              </a:endParaRPr>
            </a:p>
            <a:p>
              <a:r>
                <a:rPr lang="es-CO" sz="2400" dirty="0">
                  <a:solidFill>
                    <a:srgbClr val="0070C0"/>
                  </a:solidFill>
                  <a:latin typeface="+mj-lt"/>
                </a:rPr>
                <a:t>dependiendo del material (target).</a:t>
              </a:r>
            </a:p>
            <a:p>
              <a:r>
                <a:rPr lang="es-CO" sz="2400" dirty="0">
                  <a:solidFill>
                    <a:srgbClr val="0070C0"/>
                  </a:solidFill>
                  <a:latin typeface="+mj-lt"/>
                </a:rPr>
                <a:t>( </a:t>
              </a:r>
              <a:r>
                <a:rPr lang="es-CO" sz="2000" dirty="0">
                  <a:solidFill>
                    <a:srgbClr val="0070C0"/>
                  </a:solidFill>
                  <a:latin typeface="+mj-lt"/>
                </a:rPr>
                <a:t>Para H</a:t>
              </a:r>
              <a:r>
                <a:rPr lang="es-CO" sz="2000" baseline="-25000" dirty="0">
                  <a:solidFill>
                    <a:srgbClr val="0070C0"/>
                  </a:solidFill>
                  <a:latin typeface="+mj-lt"/>
                </a:rPr>
                <a:t>2</a:t>
              </a:r>
              <a:r>
                <a:rPr lang="es-CO" sz="2000" dirty="0">
                  <a:solidFill>
                    <a:srgbClr val="0070C0"/>
                  </a:solidFill>
                  <a:latin typeface="+mj-lt"/>
                </a:rPr>
                <a:t>:  4 </a:t>
              </a:r>
              <a:r>
                <a:rPr lang="es-CO" sz="2000" dirty="0" err="1">
                  <a:solidFill>
                    <a:srgbClr val="0070C0"/>
                  </a:solidFill>
                  <a:latin typeface="+mj-lt"/>
                  <a:sym typeface="Wingdings" panose="05000000000000000000" pitchFamily="2" charset="2"/>
                </a:rPr>
                <a:t>MeV</a:t>
              </a:r>
              <a:r>
                <a:rPr lang="es-CO" sz="2000" dirty="0">
                  <a:solidFill>
                    <a:srgbClr val="0070C0"/>
                  </a:solidFill>
                  <a:latin typeface="+mj-lt"/>
                  <a:sym typeface="Wingdings" panose="05000000000000000000" pitchFamily="2" charset="2"/>
                </a:rPr>
                <a:t> / g cm</a:t>
              </a:r>
              <a:r>
                <a:rPr lang="es-CO" sz="2000" baseline="30000" dirty="0">
                  <a:solidFill>
                    <a:srgbClr val="0070C0"/>
                  </a:solidFill>
                  <a:latin typeface="+mj-lt"/>
                  <a:sym typeface="Wingdings" panose="05000000000000000000" pitchFamily="2" charset="2"/>
                </a:rPr>
                <a:t>-2</a:t>
              </a:r>
              <a:r>
                <a:rPr lang="es-CO" sz="2000" dirty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s-CO" sz="2400" dirty="0">
                  <a:solidFill>
                    <a:srgbClr val="0070C0"/>
                  </a:solidFill>
                  <a:latin typeface="+mj-lt"/>
                </a:rPr>
                <a:t>)</a:t>
              </a:r>
            </a:p>
          </p:txBody>
        </p:sp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6FDCD75E-532C-9E46-19CF-DB259BDC0030}"/>
              </a:ext>
            </a:extLst>
          </p:cNvPr>
          <p:cNvSpPr/>
          <p:nvPr/>
        </p:nvSpPr>
        <p:spPr>
          <a:xfrm>
            <a:off x="0" y="6259132"/>
            <a:ext cx="12192000" cy="580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2372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C442FCD2-C34A-2EE4-C723-DCAF9CAA8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7220"/>
            <a:ext cx="12192000" cy="57912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1062990" y="990056"/>
            <a:ext cx="10866114" cy="5337640"/>
            <a:chOff x="1062990" y="990056"/>
            <a:chExt cx="10866114" cy="5337640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0758" y="990056"/>
              <a:ext cx="5818346" cy="4470083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1062990" y="1143000"/>
              <a:ext cx="4813140" cy="2246769"/>
            </a:xfrm>
            <a:prstGeom prst="rect">
              <a:avLst/>
            </a:prstGeom>
            <a:solidFill>
              <a:srgbClr val="E0F4FC"/>
            </a:solidFill>
          </p:spPr>
          <p:txBody>
            <a:bodyPr wrap="square" rtlCol="0">
              <a:spAutoFit/>
            </a:bodyPr>
            <a:lstStyle/>
            <a:p>
              <a:r>
                <a:rPr lang="es-CO" sz="2400" dirty="0">
                  <a:solidFill>
                    <a:srgbClr val="0070C0"/>
                  </a:solidFill>
                  <a:latin typeface="+mj-lt"/>
                </a:rPr>
                <a:t>Dependencia de …</a:t>
              </a:r>
            </a:p>
            <a:p>
              <a:endParaRPr lang="es-CO" sz="1000" dirty="0">
                <a:solidFill>
                  <a:srgbClr val="0070C0"/>
                </a:solidFill>
                <a:latin typeface="+mj-lt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CO" sz="2400" dirty="0">
                  <a:solidFill>
                    <a:srgbClr val="0070C0"/>
                  </a:solidFill>
                  <a:latin typeface="+mj-lt"/>
                </a:rPr>
                <a:t>Masa  A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CO" sz="2400" dirty="0">
                  <a:solidFill>
                    <a:srgbClr val="0070C0"/>
                  </a:solidFill>
                  <a:latin typeface="+mj-lt"/>
                </a:rPr>
                <a:t>Carga  Z</a:t>
              </a:r>
            </a:p>
            <a:p>
              <a:endParaRPr lang="es-CO" sz="1000" dirty="0">
                <a:solidFill>
                  <a:srgbClr val="0070C0"/>
                </a:solidFill>
                <a:latin typeface="+mj-lt"/>
              </a:endParaRPr>
            </a:p>
            <a:p>
              <a:r>
                <a:rPr lang="es-CO" sz="2400" dirty="0">
                  <a:solidFill>
                    <a:srgbClr val="0070C0"/>
                  </a:solidFill>
                  <a:latin typeface="+mj-lt"/>
                </a:rPr>
                <a:t>de los núcleos atómicos</a:t>
              </a:r>
              <a:br>
                <a:rPr lang="es-CO" sz="2400" dirty="0">
                  <a:solidFill>
                    <a:srgbClr val="0070C0"/>
                  </a:solidFill>
                  <a:latin typeface="+mj-lt"/>
                </a:rPr>
              </a:br>
              <a:r>
                <a:rPr lang="es-CO" sz="2400" dirty="0">
                  <a:solidFill>
                    <a:srgbClr val="0070C0"/>
                  </a:solidFill>
                  <a:latin typeface="+mj-lt"/>
                </a:rPr>
                <a:t>del material (target).</a:t>
              </a:r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1066800" y="3547110"/>
              <a:ext cx="4809330" cy="2246769"/>
            </a:xfrm>
            <a:prstGeom prst="rect">
              <a:avLst/>
            </a:prstGeom>
            <a:solidFill>
              <a:srgbClr val="E0F4FC"/>
            </a:solidFill>
          </p:spPr>
          <p:txBody>
            <a:bodyPr wrap="none" rtlCol="0">
              <a:spAutoFit/>
            </a:bodyPr>
            <a:lstStyle/>
            <a:p>
              <a:r>
                <a:rPr lang="es-CO" sz="2400" dirty="0">
                  <a:solidFill>
                    <a:srgbClr val="0070C0"/>
                  </a:solidFill>
                  <a:latin typeface="+mj-lt"/>
                </a:rPr>
                <a:t>Ionización mínima …</a:t>
              </a:r>
            </a:p>
            <a:p>
              <a:endParaRPr lang="es-CO" sz="1000" dirty="0">
                <a:solidFill>
                  <a:srgbClr val="0070C0"/>
                </a:solidFill>
                <a:latin typeface="+mj-lt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CO" sz="2400" dirty="0">
                  <a:solidFill>
                    <a:srgbClr val="0070C0"/>
                  </a:solidFill>
                  <a:latin typeface="+mj-lt"/>
                </a:rPr>
                <a:t>aproximadamente</a:t>
              </a:r>
              <a:br>
                <a:rPr lang="es-CO" sz="2400" dirty="0">
                  <a:solidFill>
                    <a:srgbClr val="0070C0"/>
                  </a:solidFill>
                  <a:latin typeface="+mj-lt"/>
                </a:rPr>
              </a:br>
              <a:r>
                <a:rPr lang="es-CO" sz="2400" dirty="0">
                  <a:solidFill>
                    <a:srgbClr val="0070C0"/>
                  </a:solidFill>
                  <a:latin typeface="+mj-lt"/>
                </a:rPr>
                <a:t>1 </a:t>
              </a:r>
              <a:r>
                <a:rPr lang="es-CO" sz="2400" dirty="0">
                  <a:solidFill>
                    <a:srgbClr val="0070C0"/>
                  </a:solidFill>
                  <a:latin typeface="+mj-lt"/>
                  <a:sym typeface="Wingdings" panose="05000000000000000000" pitchFamily="2" charset="2"/>
                </a:rPr>
                <a:t> 2  </a:t>
              </a:r>
              <a:r>
                <a:rPr lang="es-CO" sz="2400" dirty="0" err="1">
                  <a:solidFill>
                    <a:srgbClr val="0070C0"/>
                  </a:solidFill>
                  <a:latin typeface="+mj-lt"/>
                  <a:sym typeface="Wingdings" panose="05000000000000000000" pitchFamily="2" charset="2"/>
                </a:rPr>
                <a:t>MeV</a:t>
              </a:r>
              <a:r>
                <a:rPr lang="es-CO" sz="2400" dirty="0">
                  <a:solidFill>
                    <a:srgbClr val="0070C0"/>
                  </a:solidFill>
                  <a:latin typeface="+mj-lt"/>
                  <a:sym typeface="Wingdings" panose="05000000000000000000" pitchFamily="2" charset="2"/>
                </a:rPr>
                <a:t> / g cm</a:t>
              </a:r>
              <a:r>
                <a:rPr lang="es-CO" sz="2400" baseline="30000" dirty="0">
                  <a:solidFill>
                    <a:srgbClr val="0070C0"/>
                  </a:solidFill>
                  <a:latin typeface="+mj-lt"/>
                  <a:sym typeface="Wingdings" panose="05000000000000000000" pitchFamily="2" charset="2"/>
                </a:rPr>
                <a:t>-2</a:t>
              </a:r>
              <a:endParaRPr lang="es-CO" sz="2400" baseline="30000" dirty="0">
                <a:solidFill>
                  <a:srgbClr val="0070C0"/>
                </a:solidFill>
                <a:latin typeface="+mj-lt"/>
              </a:endParaRPr>
            </a:p>
            <a:p>
              <a:endParaRPr lang="es-CO" sz="1000" dirty="0">
                <a:solidFill>
                  <a:srgbClr val="0070C0"/>
                </a:solidFill>
                <a:latin typeface="+mj-lt"/>
              </a:endParaRPr>
            </a:p>
            <a:p>
              <a:r>
                <a:rPr lang="es-CO" sz="2400" dirty="0">
                  <a:solidFill>
                    <a:srgbClr val="0070C0"/>
                  </a:solidFill>
                  <a:latin typeface="+mj-lt"/>
                </a:rPr>
                <a:t>dependiendo del material (target).</a:t>
              </a:r>
            </a:p>
            <a:p>
              <a:r>
                <a:rPr lang="es-CO" sz="2400" dirty="0">
                  <a:solidFill>
                    <a:srgbClr val="0070C0"/>
                  </a:solidFill>
                  <a:latin typeface="+mj-lt"/>
                </a:rPr>
                <a:t>( </a:t>
              </a:r>
              <a:r>
                <a:rPr lang="es-CO" sz="2000" dirty="0">
                  <a:solidFill>
                    <a:srgbClr val="0070C0"/>
                  </a:solidFill>
                  <a:latin typeface="+mj-lt"/>
                </a:rPr>
                <a:t>Para H</a:t>
              </a:r>
              <a:r>
                <a:rPr lang="es-CO" sz="2000" baseline="-25000" dirty="0">
                  <a:solidFill>
                    <a:srgbClr val="0070C0"/>
                  </a:solidFill>
                  <a:latin typeface="+mj-lt"/>
                </a:rPr>
                <a:t>2</a:t>
              </a:r>
              <a:r>
                <a:rPr lang="es-CO" sz="2000" dirty="0">
                  <a:solidFill>
                    <a:srgbClr val="0070C0"/>
                  </a:solidFill>
                  <a:latin typeface="+mj-lt"/>
                </a:rPr>
                <a:t>:  4 </a:t>
              </a:r>
              <a:r>
                <a:rPr lang="es-CO" sz="2000" dirty="0" err="1">
                  <a:solidFill>
                    <a:srgbClr val="0070C0"/>
                  </a:solidFill>
                  <a:latin typeface="+mj-lt"/>
                  <a:sym typeface="Wingdings" panose="05000000000000000000" pitchFamily="2" charset="2"/>
                </a:rPr>
                <a:t>MeV</a:t>
              </a:r>
              <a:r>
                <a:rPr lang="es-CO" sz="2000" dirty="0">
                  <a:solidFill>
                    <a:srgbClr val="0070C0"/>
                  </a:solidFill>
                  <a:latin typeface="+mj-lt"/>
                  <a:sym typeface="Wingdings" panose="05000000000000000000" pitchFamily="2" charset="2"/>
                </a:rPr>
                <a:t> / g cm</a:t>
              </a:r>
              <a:r>
                <a:rPr lang="es-CO" sz="2000" baseline="30000" dirty="0">
                  <a:solidFill>
                    <a:srgbClr val="0070C0"/>
                  </a:solidFill>
                  <a:latin typeface="+mj-lt"/>
                  <a:sym typeface="Wingdings" panose="05000000000000000000" pitchFamily="2" charset="2"/>
                </a:rPr>
                <a:t>-2</a:t>
              </a:r>
              <a:r>
                <a:rPr lang="es-CO" sz="2000" dirty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s-CO" sz="2400" dirty="0">
                  <a:solidFill>
                    <a:srgbClr val="0070C0"/>
                  </a:solidFill>
                  <a:latin typeface="+mj-lt"/>
                </a:rPr>
                <a:t>)</a:t>
              </a: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7075170" y="5496699"/>
              <a:ext cx="44823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El ajuste (</a:t>
              </a:r>
              <a:r>
                <a:rPr lang="es-CO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fit</a:t>
              </a:r>
              <a:r>
                <a:rPr lang="es-CO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) se realizó para Z &gt; 6.</a:t>
              </a:r>
            </a:p>
            <a:p>
              <a:r>
                <a:rPr lang="es-CO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No es una función simple de Z,</a:t>
              </a:r>
              <a:br>
                <a:rPr lang="es-CO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</a:br>
              <a:r>
                <a:rPr lang="es-CO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por la dependencia de diversas otras variables.</a:t>
              </a:r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1F9B5326-4C90-7EE2-7181-901615056C1E}"/>
              </a:ext>
            </a:extLst>
          </p:cNvPr>
          <p:cNvSpPr txBox="1"/>
          <p:nvPr/>
        </p:nvSpPr>
        <p:spPr>
          <a:xfrm>
            <a:off x="342900" y="217170"/>
            <a:ext cx="8648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Ionización mínima en diversos materiales</a:t>
            </a:r>
          </a:p>
        </p:txBody>
      </p:sp>
    </p:spTree>
    <p:extLst>
      <p:ext uri="{BB962C8B-B14F-4D97-AF65-F5344CB8AC3E}">
        <p14:creationId xmlns:p14="http://schemas.microsoft.com/office/powerpoint/2010/main" val="25192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/>
        </p:nvSpPr>
        <p:spPr>
          <a:xfrm>
            <a:off x="153336" y="1393371"/>
            <a:ext cx="3161391" cy="4107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2" name="Grupo 21"/>
          <p:cNvGrpSpPr/>
          <p:nvPr/>
        </p:nvGrpSpPr>
        <p:grpSpPr>
          <a:xfrm>
            <a:off x="138822" y="225912"/>
            <a:ext cx="11789335" cy="6037161"/>
            <a:chOff x="138822" y="225912"/>
            <a:chExt cx="11789335" cy="6037161"/>
          </a:xfrm>
        </p:grpSpPr>
        <p:sp>
          <p:nvSpPr>
            <p:cNvPr id="2" name="CuadroTexto 1"/>
            <p:cNvSpPr txBox="1"/>
            <p:nvPr/>
          </p:nvSpPr>
          <p:spPr>
            <a:xfrm>
              <a:off x="344244" y="225912"/>
              <a:ext cx="848341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3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Identificando partículas con  </a:t>
              </a:r>
              <a:r>
                <a:rPr lang="es-CO" sz="36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dE</a:t>
              </a:r>
              <a:r>
                <a:rPr lang="es-CO" sz="4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/</a:t>
              </a:r>
              <a:r>
                <a:rPr lang="es-CO" sz="3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dx  vs. p</a:t>
              </a:r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9034943" y="4068661"/>
              <a:ext cx="1693220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s-CO" sz="2400" dirty="0" err="1">
                  <a:latin typeface="Calibri Light" panose="020F0302020204030204" pitchFamily="34" charset="0"/>
                </a:rPr>
                <a:t>Bethe-Bloch</a:t>
              </a:r>
              <a:endParaRPr lang="es-CO" sz="2400" dirty="0">
                <a:latin typeface="Calibri Light" panose="020F0302020204030204" pitchFamily="34" charset="0"/>
              </a:endParaRPr>
            </a:p>
          </p:txBody>
        </p:sp>
        <p:grpSp>
          <p:nvGrpSpPr>
            <p:cNvPr id="14" name="Grupo 13"/>
            <p:cNvGrpSpPr/>
            <p:nvPr/>
          </p:nvGrpSpPr>
          <p:grpSpPr>
            <a:xfrm>
              <a:off x="3645380" y="1111280"/>
              <a:ext cx="8282777" cy="5151793"/>
              <a:chOff x="3268863" y="1111280"/>
              <a:chExt cx="8282777" cy="5151793"/>
            </a:xfrm>
          </p:grpSpPr>
          <p:sp>
            <p:nvSpPr>
              <p:cNvPr id="6" name="CuadroTexto 5"/>
              <p:cNvSpPr txBox="1"/>
              <p:nvPr/>
            </p:nvSpPr>
            <p:spPr>
              <a:xfrm>
                <a:off x="4655891" y="5801408"/>
                <a:ext cx="27348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2400" dirty="0" err="1">
                    <a:latin typeface="Calibri Light" panose="020F0302020204030204" pitchFamily="34" charset="0"/>
                  </a:rPr>
                  <a:t>Momentum</a:t>
                </a:r>
                <a:r>
                  <a:rPr lang="es-CO" sz="2400" dirty="0">
                    <a:latin typeface="Calibri Light" panose="020F0302020204030204" pitchFamily="34" charset="0"/>
                  </a:rPr>
                  <a:t>  [</a:t>
                </a:r>
                <a:r>
                  <a:rPr lang="es-CO" sz="2400" dirty="0" err="1">
                    <a:latin typeface="Calibri Light" panose="020F0302020204030204" pitchFamily="34" charset="0"/>
                  </a:rPr>
                  <a:t>GeV</a:t>
                </a:r>
                <a:r>
                  <a:rPr lang="es-CO" sz="2400" dirty="0">
                    <a:latin typeface="Calibri Light" panose="020F0302020204030204" pitchFamily="34" charset="0"/>
                  </a:rPr>
                  <a:t>/c]</a:t>
                </a:r>
              </a:p>
            </p:txBody>
          </p:sp>
          <p:grpSp>
            <p:nvGrpSpPr>
              <p:cNvPr id="13" name="Grupo 12"/>
              <p:cNvGrpSpPr/>
              <p:nvPr/>
            </p:nvGrpSpPr>
            <p:grpSpPr>
              <a:xfrm>
                <a:off x="3268863" y="1111280"/>
                <a:ext cx="8282777" cy="4932494"/>
                <a:chOff x="3268863" y="1111280"/>
                <a:chExt cx="8282777" cy="4932494"/>
              </a:xfrm>
            </p:grpSpPr>
            <p:pic>
              <p:nvPicPr>
                <p:cNvPr id="4" name="Imagen 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918"/>
                <a:stretch/>
              </p:blipFill>
              <p:spPr>
                <a:xfrm>
                  <a:off x="3268863" y="1111280"/>
                  <a:ext cx="7574495" cy="4672013"/>
                </a:xfrm>
                <a:prstGeom prst="rect">
                  <a:avLst/>
                </a:prstGeom>
              </p:spPr>
            </p:pic>
            <p:grpSp>
              <p:nvGrpSpPr>
                <p:cNvPr id="10" name="Grupo 9"/>
                <p:cNvGrpSpPr/>
                <p:nvPr/>
              </p:nvGrpSpPr>
              <p:grpSpPr>
                <a:xfrm>
                  <a:off x="8654647" y="5205418"/>
                  <a:ext cx="2896993" cy="838356"/>
                  <a:chOff x="8654647" y="5205418"/>
                  <a:chExt cx="2896993" cy="838356"/>
                </a:xfrm>
              </p:grpSpPr>
              <p:sp>
                <p:nvSpPr>
                  <p:cNvPr id="8" name="CuadroTexto 7"/>
                  <p:cNvSpPr txBox="1"/>
                  <p:nvPr/>
                </p:nvSpPr>
                <p:spPr>
                  <a:xfrm>
                    <a:off x="8654647" y="5205418"/>
                    <a:ext cx="2896993" cy="830997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CO" sz="2400" dirty="0">
                        <a:latin typeface="Calibri Light" panose="020F0302020204030204" pitchFamily="34" charset="0"/>
                      </a:rPr>
                      <a:t>Recordemos:</a:t>
                    </a:r>
                  </a:p>
                  <a:p>
                    <a:r>
                      <a:rPr lang="es-CO" sz="2400" dirty="0" err="1">
                        <a:latin typeface="Calibri Light" panose="020F0302020204030204" pitchFamily="34" charset="0"/>
                      </a:rPr>
                      <a:t>dE</a:t>
                    </a:r>
                    <a:r>
                      <a:rPr lang="es-CO" sz="2400" dirty="0">
                        <a:latin typeface="Calibri Light" panose="020F0302020204030204" pitchFamily="34" charset="0"/>
                      </a:rPr>
                      <a:t>/dx depende de     .</a:t>
                    </a:r>
                  </a:p>
                </p:txBody>
              </p:sp>
              <p:graphicFrame>
                <p:nvGraphicFramePr>
                  <p:cNvPr id="9" name="Objeto 8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193406335"/>
                      </p:ext>
                    </p:extLst>
                  </p:nvPr>
                </p:nvGraphicFramePr>
                <p:xfrm>
                  <a:off x="11029286" y="5637694"/>
                  <a:ext cx="304560" cy="40608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3" imgW="152280" imgH="203040" progId="Equation.RSEE4">
                          <p:embed/>
                        </p:oleObj>
                      </mc:Choice>
                      <mc:Fallback>
                        <p:oleObj name="Equation" r:id="rId3" imgW="152280" imgH="203040" progId="Equation.RSEE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4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1029286" y="5637694"/>
                                <a:ext cx="304560" cy="40608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cxnSp>
              <p:nvCxnSpPr>
                <p:cNvPr id="12" name="Conector recto 11"/>
                <p:cNvCxnSpPr>
                  <a:stCxn id="6" idx="3"/>
                </p:cNvCxnSpPr>
                <p:nvPr/>
              </p:nvCxnSpPr>
              <p:spPr>
                <a:xfrm flipV="1">
                  <a:off x="7390701" y="5637694"/>
                  <a:ext cx="1191237" cy="394547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" name="Grupo 16"/>
            <p:cNvGrpSpPr/>
            <p:nvPr/>
          </p:nvGrpSpPr>
          <p:grpSpPr>
            <a:xfrm>
              <a:off x="138822" y="1499407"/>
              <a:ext cx="2441694" cy="1477328"/>
              <a:chOff x="138822" y="1151067"/>
              <a:chExt cx="2441694" cy="1477328"/>
            </a:xfrm>
          </p:grpSpPr>
          <p:sp>
            <p:nvSpPr>
              <p:cNvPr id="15" name="CuadroTexto 14"/>
              <p:cNvSpPr txBox="1"/>
              <p:nvPr/>
            </p:nvSpPr>
            <p:spPr>
              <a:xfrm>
                <a:off x="138822" y="1151067"/>
                <a:ext cx="2441694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dirty="0">
                    <a:solidFill>
                      <a:srgbClr val="0070C0"/>
                    </a:solidFill>
                    <a:latin typeface="+mj-lt"/>
                  </a:rPr>
                  <a:t>La perdida de energía</a:t>
                </a:r>
              </a:p>
              <a:p>
                <a:r>
                  <a:rPr lang="es-CO" dirty="0">
                    <a:solidFill>
                      <a:srgbClr val="0070C0"/>
                    </a:solidFill>
                    <a:latin typeface="+mj-lt"/>
                  </a:rPr>
                  <a:t>como función del</a:t>
                </a:r>
                <a:br>
                  <a:rPr lang="es-CO" dirty="0">
                    <a:solidFill>
                      <a:srgbClr val="0070C0"/>
                    </a:solidFill>
                    <a:latin typeface="+mj-lt"/>
                  </a:rPr>
                </a:br>
                <a:r>
                  <a:rPr lang="es-CO" dirty="0">
                    <a:solidFill>
                      <a:srgbClr val="0070C0"/>
                    </a:solidFill>
                    <a:latin typeface="+mj-lt"/>
                  </a:rPr>
                  <a:t>momento </a:t>
                </a:r>
              </a:p>
              <a:p>
                <a:r>
                  <a:rPr lang="es-CO" dirty="0">
                    <a:solidFill>
                      <a:srgbClr val="0070C0"/>
                    </a:solidFill>
                    <a:latin typeface="+mj-lt"/>
                  </a:rPr>
                  <a:t>depende de la masa</a:t>
                </a:r>
                <a:br>
                  <a:rPr lang="es-CO" dirty="0">
                    <a:solidFill>
                      <a:srgbClr val="0070C0"/>
                    </a:solidFill>
                    <a:latin typeface="+mj-lt"/>
                  </a:rPr>
                </a:br>
                <a:r>
                  <a:rPr lang="es-CO" dirty="0">
                    <a:solidFill>
                      <a:srgbClr val="0070C0"/>
                    </a:solidFill>
                    <a:latin typeface="+mj-lt"/>
                  </a:rPr>
                  <a:t>de la partícula. </a:t>
                </a:r>
              </a:p>
            </p:txBody>
          </p:sp>
          <p:graphicFrame>
            <p:nvGraphicFramePr>
              <p:cNvPr id="16" name="Objeto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60431489"/>
                  </p:ext>
                </p:extLst>
              </p:nvPr>
            </p:nvGraphicFramePr>
            <p:xfrm>
              <a:off x="1314935" y="1732444"/>
              <a:ext cx="1066500" cy="342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711000" imgH="228600" progId="Equation.RSEE4">
                      <p:embed/>
                    </p:oleObj>
                  </mc:Choice>
                  <mc:Fallback>
                    <p:oleObj name="Equation" r:id="rId5" imgW="711000" imgH="228600" progId="Equation.RSEE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1314935" y="1732444"/>
                            <a:ext cx="1066500" cy="3429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0" name="Grupo 19"/>
            <p:cNvGrpSpPr/>
            <p:nvPr/>
          </p:nvGrpSpPr>
          <p:grpSpPr>
            <a:xfrm>
              <a:off x="145824" y="3189383"/>
              <a:ext cx="3262432" cy="2523768"/>
              <a:chOff x="145824" y="2753959"/>
              <a:chExt cx="3262432" cy="2523768"/>
            </a:xfrm>
          </p:grpSpPr>
          <p:sp>
            <p:nvSpPr>
              <p:cNvPr id="18" name="CuadroTexto 17"/>
              <p:cNvSpPr txBox="1"/>
              <p:nvPr/>
            </p:nvSpPr>
            <p:spPr>
              <a:xfrm>
                <a:off x="145824" y="2753959"/>
                <a:ext cx="3262432" cy="2523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dirty="0">
                    <a:solidFill>
                      <a:srgbClr val="0070C0"/>
                    </a:solidFill>
                    <a:latin typeface="+mj-lt"/>
                  </a:rPr>
                  <a:t>Se mide: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CO" dirty="0">
                    <a:solidFill>
                      <a:srgbClr val="0070C0"/>
                    </a:solidFill>
                    <a:latin typeface="+mj-lt"/>
                  </a:rPr>
                  <a:t>momento de la partícula</a:t>
                </a:r>
                <a:br>
                  <a:rPr lang="es-CO" dirty="0">
                    <a:solidFill>
                      <a:srgbClr val="0070C0"/>
                    </a:solidFill>
                    <a:latin typeface="+mj-lt"/>
                  </a:rPr>
                </a:br>
                <a:r>
                  <a:rPr lang="es-CO" sz="1400" dirty="0">
                    <a:latin typeface="+mj-lt"/>
                  </a:rPr>
                  <a:t>(deflexión en campo magnético)</a:t>
                </a:r>
              </a:p>
              <a:p>
                <a:r>
                  <a:rPr lang="es-CO" dirty="0">
                    <a:solidFill>
                      <a:srgbClr val="0070C0"/>
                    </a:solidFill>
                    <a:latin typeface="+mj-lt"/>
                  </a:rPr>
                  <a:t>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CO" dirty="0">
                    <a:solidFill>
                      <a:srgbClr val="0070C0"/>
                    </a:solidFill>
                    <a:latin typeface="+mj-lt"/>
                  </a:rPr>
                  <a:t>perdida de energía</a:t>
                </a:r>
              </a:p>
              <a:p>
                <a:endParaRPr lang="es-CO" dirty="0">
                  <a:solidFill>
                    <a:srgbClr val="0070C0"/>
                  </a:solidFill>
                  <a:latin typeface="+mj-lt"/>
                </a:endParaRPr>
              </a:p>
              <a:p>
                <a:r>
                  <a:rPr lang="es-CO" dirty="0" err="1">
                    <a:solidFill>
                      <a:srgbClr val="0070C0"/>
                    </a:solidFill>
                    <a:latin typeface="+mj-lt"/>
                  </a:rPr>
                  <a:t>ScatterPlots</a:t>
                </a:r>
                <a:r>
                  <a:rPr lang="es-CO" dirty="0">
                    <a:solidFill>
                      <a:srgbClr val="0070C0"/>
                    </a:solidFill>
                    <a:latin typeface="+mj-lt"/>
                  </a:rPr>
                  <a:t> </a:t>
                </a:r>
              </a:p>
              <a:p>
                <a:r>
                  <a:rPr lang="es-CO" dirty="0">
                    <a:solidFill>
                      <a:srgbClr val="0070C0"/>
                    </a:solidFill>
                    <a:latin typeface="+mj-lt"/>
                  </a:rPr>
                  <a:t>permiten identificar partículas.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s-CO" dirty="0">
                  <a:solidFill>
                    <a:srgbClr val="0070C0"/>
                  </a:solidFill>
                  <a:latin typeface="+mj-lt"/>
                </a:endParaRPr>
              </a:p>
            </p:txBody>
          </p:sp>
          <p:graphicFrame>
            <p:nvGraphicFramePr>
              <p:cNvPr id="19" name="Objeto 1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7251708"/>
                  </p:ext>
                </p:extLst>
              </p:nvPr>
            </p:nvGraphicFramePr>
            <p:xfrm>
              <a:off x="1648262" y="4370826"/>
              <a:ext cx="1150848" cy="3756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622080" imgH="203040" progId="Equation.RSEE4">
                      <p:embed/>
                    </p:oleObj>
                  </mc:Choice>
                  <mc:Fallback>
                    <p:oleObj name="Equation" r:id="rId7" imgW="622080" imgH="203040" progId="Equation.RSEE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1648262" y="4370826"/>
                            <a:ext cx="1150848" cy="37562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1" name="CuadroTexto 20"/>
            <p:cNvSpPr txBox="1"/>
            <p:nvPr/>
          </p:nvSpPr>
          <p:spPr>
            <a:xfrm rot="16200000">
              <a:off x="2614009" y="1896117"/>
              <a:ext cx="19159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dirty="0">
                  <a:latin typeface="+mj-lt"/>
                </a:rPr>
                <a:t>TPC </a:t>
              </a:r>
              <a:r>
                <a:rPr lang="es-CO" dirty="0" err="1">
                  <a:latin typeface="+mj-lt"/>
                </a:rPr>
                <a:t>signal</a:t>
              </a:r>
              <a:r>
                <a:rPr lang="es-CO" dirty="0">
                  <a:latin typeface="+mj-lt"/>
                </a:rPr>
                <a:t> (</a:t>
              </a:r>
              <a:r>
                <a:rPr lang="es-CO" dirty="0" err="1">
                  <a:latin typeface="+mj-lt"/>
                </a:rPr>
                <a:t>a.u</a:t>
              </a:r>
              <a:r>
                <a:rPr lang="es-CO" dirty="0">
                  <a:latin typeface="+mj-lt"/>
                </a:rPr>
                <a:t>.)</a:t>
              </a:r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31C3F3C1-D9D9-4A9D-0B7D-8EF2B18B48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257221"/>
            <a:ext cx="1219200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21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342900" y="496083"/>
            <a:ext cx="11361120" cy="5729288"/>
            <a:chOff x="342900" y="427843"/>
            <a:chExt cx="11361120" cy="5729288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67726" y="427843"/>
              <a:ext cx="4636294" cy="5729288"/>
            </a:xfrm>
            <a:prstGeom prst="rect">
              <a:avLst/>
            </a:prstGeom>
          </p:spPr>
        </p:pic>
        <p:sp>
          <p:nvSpPr>
            <p:cNvPr id="3" name="CuadroTexto 2"/>
            <p:cNvSpPr txBox="1"/>
            <p:nvPr/>
          </p:nvSpPr>
          <p:spPr>
            <a:xfrm>
              <a:off x="342900" y="573922"/>
              <a:ext cx="669927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3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Alcance medio de las partículas</a:t>
              </a:r>
            </a:p>
            <a:p>
              <a:r>
                <a:rPr lang="es-CO" sz="3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en diversos materiales</a:t>
              </a:r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342900" y="2031247"/>
              <a:ext cx="6657592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2400" dirty="0">
                  <a:solidFill>
                    <a:srgbClr val="0070C0"/>
                  </a:solidFill>
                  <a:latin typeface="+mj-lt"/>
                </a:rPr>
                <a:t>Se integran lo </a:t>
              </a:r>
              <a:r>
                <a:rPr lang="es-CO" sz="2400" dirty="0" err="1">
                  <a:solidFill>
                    <a:srgbClr val="0070C0"/>
                  </a:solidFill>
                  <a:latin typeface="+mj-lt"/>
                </a:rPr>
                <a:t>stopping</a:t>
              </a:r>
              <a:r>
                <a:rPr lang="es-CO" sz="2400" dirty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s-CO" sz="2400" dirty="0" err="1">
                  <a:solidFill>
                    <a:srgbClr val="0070C0"/>
                  </a:solidFill>
                  <a:latin typeface="+mj-lt"/>
                </a:rPr>
                <a:t>powers</a:t>
              </a:r>
              <a:r>
                <a:rPr lang="es-CO" sz="2400" dirty="0">
                  <a:solidFill>
                    <a:srgbClr val="0070C0"/>
                  </a:solidFill>
                  <a:latin typeface="+mj-lt"/>
                </a:rPr>
                <a:t>  </a:t>
              </a:r>
              <a:r>
                <a:rPr lang="es-CO" sz="2400" dirty="0" err="1">
                  <a:solidFill>
                    <a:srgbClr val="0070C0"/>
                  </a:solidFill>
                  <a:latin typeface="+mj-lt"/>
                </a:rPr>
                <a:t>dE</a:t>
              </a:r>
              <a:r>
                <a:rPr lang="es-CO" sz="2400" dirty="0">
                  <a:solidFill>
                    <a:srgbClr val="0070C0"/>
                  </a:solidFill>
                  <a:latin typeface="+mj-lt"/>
                </a:rPr>
                <a:t>/dx</a:t>
              </a:r>
            </a:p>
            <a:p>
              <a:r>
                <a:rPr lang="es-CO" sz="2400" dirty="0">
                  <a:solidFill>
                    <a:srgbClr val="0070C0"/>
                  </a:solidFill>
                  <a:latin typeface="+mj-lt"/>
                </a:rPr>
                <a:t>sobre la pérdida de energía </a:t>
              </a:r>
              <a:r>
                <a:rPr lang="es-CO" sz="2400" dirty="0" err="1">
                  <a:solidFill>
                    <a:srgbClr val="0070C0"/>
                  </a:solidFill>
                  <a:latin typeface="+mj-lt"/>
                </a:rPr>
                <a:t>dE</a:t>
              </a:r>
              <a:endParaRPr lang="es-CO" sz="2400" dirty="0">
                <a:solidFill>
                  <a:srgbClr val="0070C0"/>
                </a:solidFill>
                <a:latin typeface="+mj-lt"/>
              </a:endParaRPr>
            </a:p>
            <a:p>
              <a:r>
                <a:rPr lang="es-CO" sz="2400" dirty="0">
                  <a:solidFill>
                    <a:srgbClr val="0070C0"/>
                  </a:solidFill>
                  <a:latin typeface="+mj-lt"/>
                </a:rPr>
                <a:t>desde la energía inicial (incidente)</a:t>
              </a:r>
            </a:p>
            <a:p>
              <a:r>
                <a:rPr lang="es-CO" sz="2400" dirty="0">
                  <a:solidFill>
                    <a:srgbClr val="0070C0"/>
                  </a:solidFill>
                  <a:latin typeface="+mj-lt"/>
                </a:rPr>
                <a:t>hasta cero de energía (donde alcanza a llegar):</a:t>
              </a:r>
            </a:p>
            <a:p>
              <a:endParaRPr lang="es-CO" sz="2400" dirty="0">
                <a:solidFill>
                  <a:srgbClr val="0070C0"/>
                </a:solidFill>
                <a:latin typeface="+mj-lt"/>
              </a:endParaRPr>
            </a:p>
            <a:p>
              <a:r>
                <a:rPr lang="es-CO" sz="2400" dirty="0">
                  <a:solidFill>
                    <a:srgbClr val="0070C0"/>
                  </a:solidFill>
                  <a:latin typeface="+mj-lt"/>
                </a:rPr>
                <a:t>ALCANCE:</a:t>
              </a:r>
            </a:p>
          </p:txBody>
        </p:sp>
        <p:graphicFrame>
          <p:nvGraphicFramePr>
            <p:cNvPr id="5" name="Objeto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7822808"/>
                </p:ext>
              </p:extLst>
            </p:nvPr>
          </p:nvGraphicFramePr>
          <p:xfrm>
            <a:off x="1997475" y="4334522"/>
            <a:ext cx="3390120" cy="148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130040" imgH="495000" progId="Equation.RSEE4">
                    <p:embed/>
                  </p:oleObj>
                </mc:Choice>
                <mc:Fallback>
                  <p:oleObj name="Equation" r:id="rId3" imgW="1130040" imgH="495000" progId="Equation.RSEE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997475" y="4334522"/>
                          <a:ext cx="3390120" cy="1485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5C1788AD-361C-9A1C-58B7-0F569B3FF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57219"/>
            <a:ext cx="1219200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851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1062037"/>
            <a:ext cx="9067800" cy="473392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42900" y="205740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Sector del CMS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ABE68D5-E426-DA8E-B33A-0669684ED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7220"/>
            <a:ext cx="1219200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16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40907" y="164810"/>
            <a:ext cx="9110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Modelo Estándar de Partículas Elementales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A0790414-2800-F6FA-F0A7-5B5BFC78A01E}"/>
              </a:ext>
            </a:extLst>
          </p:cNvPr>
          <p:cNvGrpSpPr/>
          <p:nvPr/>
        </p:nvGrpSpPr>
        <p:grpSpPr>
          <a:xfrm>
            <a:off x="2896503" y="765549"/>
            <a:ext cx="6487478" cy="5672470"/>
            <a:chOff x="2896503" y="765549"/>
            <a:chExt cx="6487478" cy="567247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0230F2E1-328F-01D7-04A7-20C1B9F77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8619"/>
            <a:stretch>
              <a:fillRect/>
            </a:stretch>
          </p:blipFill>
          <p:spPr>
            <a:xfrm>
              <a:off x="2896503" y="765549"/>
              <a:ext cx="6487478" cy="5672470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46C2D0AB-FE40-F0CF-756C-A8EF4C26D128}"/>
                </a:ext>
              </a:extLst>
            </p:cNvPr>
            <p:cNvSpPr txBox="1"/>
            <p:nvPr/>
          </p:nvSpPr>
          <p:spPr>
            <a:xfrm>
              <a:off x="3937483" y="843032"/>
              <a:ext cx="232948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100" b="1" dirty="0">
                  <a:highlight>
                    <a:srgbClr val="E0F4FC"/>
                  </a:highlight>
                  <a:latin typeface="+mj-lt"/>
                </a:rPr>
                <a:t>Tres generaciones de la materia</a:t>
              </a:r>
            </a:p>
            <a:p>
              <a:pPr algn="ctr"/>
              <a:r>
                <a:rPr lang="es-ES" sz="1100" b="1" dirty="0">
                  <a:solidFill>
                    <a:srgbClr val="FF0000"/>
                  </a:solidFill>
                  <a:highlight>
                    <a:srgbClr val="E0F4FC"/>
                  </a:highlight>
                  <a:latin typeface="+mj-lt"/>
                </a:rPr>
                <a:t>FERMIONES</a:t>
              </a:r>
              <a:endParaRPr lang="es-CO" sz="1100" b="1" dirty="0">
                <a:solidFill>
                  <a:srgbClr val="FF0000"/>
                </a:solidFill>
                <a:highlight>
                  <a:srgbClr val="E0F4FC"/>
                </a:highlight>
                <a:latin typeface="+mj-lt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9AED92C4-C0EC-1BEE-CD7E-B522CBFA1175}"/>
                </a:ext>
              </a:extLst>
            </p:cNvPr>
            <p:cNvSpPr txBox="1"/>
            <p:nvPr/>
          </p:nvSpPr>
          <p:spPr>
            <a:xfrm>
              <a:off x="6991253" y="843032"/>
              <a:ext cx="211949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100" b="1" dirty="0">
                  <a:highlight>
                    <a:srgbClr val="E0F4FC"/>
                  </a:highlight>
                  <a:latin typeface="+mj-lt"/>
                </a:rPr>
                <a:t>Mediadoras de interacciones</a:t>
              </a:r>
            </a:p>
            <a:p>
              <a:pPr algn="ctr"/>
              <a:r>
                <a:rPr lang="es-ES" sz="1100" b="1" dirty="0">
                  <a:solidFill>
                    <a:srgbClr val="FF0000"/>
                  </a:solidFill>
                  <a:highlight>
                    <a:srgbClr val="E0F4FC"/>
                  </a:highlight>
                  <a:latin typeface="+mj-lt"/>
                </a:rPr>
                <a:t>BOSONES</a:t>
              </a:r>
              <a:endParaRPr lang="es-CO" sz="1100" b="1" dirty="0">
                <a:solidFill>
                  <a:srgbClr val="FF0000"/>
                </a:solidFill>
                <a:highlight>
                  <a:srgbClr val="E0F4FC"/>
                </a:highlight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0117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67DCF6D-B1C9-81F1-67A0-A89D86911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1584"/>
            <a:ext cx="12192000" cy="57912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9D86AE-B6F9-DDE7-C16F-2E5DD18A2896}"/>
              </a:ext>
            </a:extLst>
          </p:cNvPr>
          <p:cNvSpPr txBox="1"/>
          <p:nvPr/>
        </p:nvSpPr>
        <p:spPr>
          <a:xfrm>
            <a:off x="5213445" y="2659559"/>
            <a:ext cx="64924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¡Gracias por su atención!</a:t>
            </a:r>
            <a:endParaRPr lang="es-CO" sz="4400" i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76661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C1E8652-FD2A-570C-1290-4005E9634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6121F7C8-A5B3-D6AB-0ECA-FEEB89781031}"/>
              </a:ext>
            </a:extLst>
          </p:cNvPr>
          <p:cNvSpPr/>
          <p:nvPr/>
        </p:nvSpPr>
        <p:spPr>
          <a:xfrm>
            <a:off x="0" y="6259132"/>
            <a:ext cx="12192000" cy="580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337E549D-EC64-8198-48D0-4506DB510F1F}"/>
              </a:ext>
            </a:extLst>
          </p:cNvPr>
          <p:cNvGrpSpPr/>
          <p:nvPr/>
        </p:nvGrpSpPr>
        <p:grpSpPr>
          <a:xfrm>
            <a:off x="328190" y="132585"/>
            <a:ext cx="11533465" cy="6582713"/>
            <a:chOff x="328190" y="132585"/>
            <a:chExt cx="11533465" cy="6582713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3D3B5EE8-EA84-4540-0312-EE44A5416A48}"/>
                </a:ext>
              </a:extLst>
            </p:cNvPr>
            <p:cNvGrpSpPr/>
            <p:nvPr/>
          </p:nvGrpSpPr>
          <p:grpSpPr>
            <a:xfrm>
              <a:off x="328190" y="132585"/>
              <a:ext cx="11533465" cy="6582713"/>
              <a:chOff x="328190" y="132585"/>
              <a:chExt cx="11533465" cy="6582713"/>
            </a:xfrm>
          </p:grpSpPr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0153A9E7-3C76-88D2-A3FE-68299C243527}"/>
                  </a:ext>
                </a:extLst>
              </p:cNvPr>
              <p:cNvSpPr txBox="1"/>
              <p:nvPr/>
            </p:nvSpPr>
            <p:spPr>
              <a:xfrm>
                <a:off x="351692" y="132585"/>
                <a:ext cx="621356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CADE4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Pérdida media de energía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CADE4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por unidad de distancia recorrida en materia</a:t>
                </a:r>
              </a:p>
            </p:txBody>
          </p:sp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7CC2D20F-C479-062D-11C8-EEC3E3840EF2}"/>
                  </a:ext>
                </a:extLst>
              </p:cNvPr>
              <p:cNvSpPr txBox="1"/>
              <p:nvPr/>
            </p:nvSpPr>
            <p:spPr>
              <a:xfrm>
                <a:off x="353485" y="999088"/>
                <a:ext cx="43620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Fórmula de </a:t>
                </a:r>
                <a:r>
                  <a:rPr kumimoji="0" lang="es-CO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Bethe</a:t>
                </a:r>
                <a:r>
                  <a:rPr kumimoji="0" lang="es-CO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- </a:t>
                </a:r>
                <a:r>
                  <a:rPr kumimoji="0" lang="es-CO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Bloch</a:t>
                </a:r>
                <a:r>
                  <a:rPr kumimoji="0" lang="es-CO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:</a:t>
                </a:r>
              </a:p>
            </p:txBody>
          </p:sp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07FF3148-B484-3AB0-7275-CE55A9BBBA33}"/>
                  </a:ext>
                </a:extLst>
              </p:cNvPr>
              <p:cNvSpPr txBox="1"/>
              <p:nvPr/>
            </p:nvSpPr>
            <p:spPr>
              <a:xfrm>
                <a:off x="4968526" y="995323"/>
                <a:ext cx="3134191" cy="6463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Pérdida de energía para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partículas pesadas cargadas</a:t>
                </a:r>
              </a:p>
            </p:txBody>
          </p:sp>
          <p:pic>
            <p:nvPicPr>
              <p:cNvPr id="2" name="Imagen 1">
                <a:extLst>
                  <a:ext uri="{FF2B5EF4-FFF2-40B4-BE49-F238E27FC236}">
                    <a16:creationId xmlns:a16="http://schemas.microsoft.com/office/drawing/2014/main" id="{0A2903DA-392E-3C1A-1E6E-B45DF811C4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16742" y="1813108"/>
                <a:ext cx="9683625" cy="12905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</p:pic>
          <p:grpSp>
            <p:nvGrpSpPr>
              <p:cNvPr id="38" name="Grupo 37">
                <a:extLst>
                  <a:ext uri="{FF2B5EF4-FFF2-40B4-BE49-F238E27FC236}">
                    <a16:creationId xmlns:a16="http://schemas.microsoft.com/office/drawing/2014/main" id="{5587058E-F2EA-BD9B-9FEA-DB2BA8188D58}"/>
                  </a:ext>
                </a:extLst>
              </p:cNvPr>
              <p:cNvGrpSpPr/>
              <p:nvPr/>
            </p:nvGrpSpPr>
            <p:grpSpPr>
              <a:xfrm>
                <a:off x="351692" y="3369251"/>
                <a:ext cx="10379925" cy="2351515"/>
                <a:chOff x="351692" y="4355851"/>
                <a:chExt cx="10379925" cy="2351515"/>
              </a:xfrm>
            </p:grpSpPr>
            <p:grpSp>
              <p:nvGrpSpPr>
                <p:cNvPr id="31" name="Grupo 30">
                  <a:extLst>
                    <a:ext uri="{FF2B5EF4-FFF2-40B4-BE49-F238E27FC236}">
                      <a16:creationId xmlns:a16="http://schemas.microsoft.com/office/drawing/2014/main" id="{7D421DF0-DF68-4D78-0602-F3AEEB2527FE}"/>
                    </a:ext>
                  </a:extLst>
                </p:cNvPr>
                <p:cNvGrpSpPr/>
                <p:nvPr/>
              </p:nvGrpSpPr>
              <p:grpSpPr>
                <a:xfrm>
                  <a:off x="351692" y="4355851"/>
                  <a:ext cx="4179349" cy="2351515"/>
                  <a:chOff x="351692" y="3465513"/>
                  <a:chExt cx="4179349" cy="2351515"/>
                </a:xfrm>
                <a:solidFill>
                  <a:schemeClr val="tx2">
                    <a:lumMod val="20000"/>
                    <a:lumOff val="80000"/>
                  </a:schemeClr>
                </a:solidFill>
              </p:grpSpPr>
              <p:sp>
                <p:nvSpPr>
                  <p:cNvPr id="6" name="CuadroTexto 5">
                    <a:extLst>
                      <a:ext uri="{FF2B5EF4-FFF2-40B4-BE49-F238E27FC236}">
                        <a16:creationId xmlns:a16="http://schemas.microsoft.com/office/drawing/2014/main" id="{67591323-D38F-14CF-A77A-D87A09276F50}"/>
                      </a:ext>
                    </a:extLst>
                  </p:cNvPr>
                  <p:cNvSpPr txBox="1"/>
                  <p:nvPr/>
                </p:nvSpPr>
                <p:spPr>
                  <a:xfrm>
                    <a:off x="351692" y="3465513"/>
                    <a:ext cx="4179349" cy="2308324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s-CO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Para la partícula incidente:</a:t>
                    </a:r>
                  </a:p>
                  <a:p>
                    <a:pPr marL="914400" marR="0" lvl="2" indent="0" algn="l" defTabSz="457200" rtl="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s-CO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Masa</a:t>
                    </a:r>
                  </a:p>
                  <a:p>
                    <a:pPr marL="914400" marR="0" lvl="2" indent="0" algn="l" defTabSz="457200" rtl="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s-CO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carga eléctrica</a:t>
                    </a:r>
                  </a:p>
                  <a:p>
                    <a:pPr marL="914400" marR="0" lvl="2" indent="0" algn="l" defTabSz="457200" rtl="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s-CO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Velocidad</a:t>
                    </a:r>
                  </a:p>
                  <a:p>
                    <a:pPr marL="914400" marR="0" lvl="2" indent="0" algn="l" defTabSz="457200" rtl="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s-CO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		  Factor de </a:t>
                    </a:r>
                    <a:r>
                      <a:rPr kumimoji="0" lang="es-CO" sz="20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Lorentz</a:t>
                    </a:r>
                    <a:endParaRPr kumimoji="0" lang="es-CO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graphicFrame>
                <p:nvGraphicFramePr>
                  <p:cNvPr id="11" name="Objeto 10">
                    <a:extLst>
                      <a:ext uri="{FF2B5EF4-FFF2-40B4-BE49-F238E27FC236}">
                        <a16:creationId xmlns:a16="http://schemas.microsoft.com/office/drawing/2014/main" id="{C88718F6-0EA9-209A-4055-FFD8708856F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761330" y="3954959"/>
                  <a:ext cx="406080" cy="32976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3" imgW="203040" imgH="164880" progId="Equation.RSEE4">
                          <p:embed/>
                        </p:oleObj>
                      </mc:Choice>
                      <mc:Fallback>
                        <p:oleObj name="Equation" r:id="rId3" imgW="203040" imgH="164880" progId="Equation.RSEE4">
                          <p:embed/>
                          <p:pic>
                            <p:nvPicPr>
                              <p:cNvPr id="11" name="Objeto 10"/>
                              <p:cNvPicPr/>
                              <p:nvPr/>
                            </p:nvPicPr>
                            <p:blipFill>
                              <a:blip r:embed="rId4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61330" y="3954959"/>
                                <a:ext cx="406080" cy="32976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pic>
                <p:nvPicPr>
                  <p:cNvPr id="22" name="Imagen 21">
                    <a:extLst>
                      <a:ext uri="{FF2B5EF4-FFF2-40B4-BE49-F238E27FC236}">
                        <a16:creationId xmlns:a16="http://schemas.microsoft.com/office/drawing/2014/main" id="{CF5485BD-F506-E625-C8B0-240F52C9878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579064" y="4465193"/>
                    <a:ext cx="532980" cy="356160"/>
                  </a:xfrm>
                  <a:prstGeom prst="rect">
                    <a:avLst/>
                  </a:prstGeom>
                  <a:grpFill/>
                </p:spPr>
              </p:pic>
              <p:graphicFrame>
                <p:nvGraphicFramePr>
                  <p:cNvPr id="25" name="Objeto 24">
                    <a:extLst>
                      <a:ext uri="{FF2B5EF4-FFF2-40B4-BE49-F238E27FC236}">
                        <a16:creationId xmlns:a16="http://schemas.microsoft.com/office/drawing/2014/main" id="{14DE2DB0-BC44-6C00-DAA6-76BDFDB986D7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505466" y="4866485"/>
                  <a:ext cx="583920" cy="40608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6" imgW="291960" imgH="203040" progId="Equation.RSEE4">
                          <p:embed/>
                        </p:oleObj>
                      </mc:Choice>
                      <mc:Fallback>
                        <p:oleObj name="Equation" r:id="rId6" imgW="291960" imgH="203040" progId="Equation.RSEE4">
                          <p:embed/>
                          <p:pic>
                            <p:nvPicPr>
                              <p:cNvPr id="25" name="Objeto 24"/>
                              <p:cNvPicPr/>
                              <p:nvPr/>
                            </p:nvPicPr>
                            <p:blipFill>
                              <a:blip r:embed="rId7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05466" y="4866485"/>
                                <a:ext cx="583920" cy="40608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6" name="Objeto 25">
                    <a:extLst>
                      <a:ext uri="{FF2B5EF4-FFF2-40B4-BE49-F238E27FC236}">
                        <a16:creationId xmlns:a16="http://schemas.microsoft.com/office/drawing/2014/main" id="{FD639450-FBE4-8800-D34E-1B411837B1DC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63592" y="5207908"/>
                  <a:ext cx="1879200" cy="60912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8" imgW="939600" imgH="304560" progId="Equation.RSEE4">
                          <p:embed/>
                        </p:oleObj>
                      </mc:Choice>
                      <mc:Fallback>
                        <p:oleObj name="Equation" r:id="rId8" imgW="939600" imgH="304560" progId="Equation.RSEE4">
                          <p:embed/>
                          <p:pic>
                            <p:nvPicPr>
                              <p:cNvPr id="26" name="Objeto 25"/>
                              <p:cNvPicPr/>
                              <p:nvPr/>
                            </p:nvPicPr>
                            <p:blipFill>
                              <a:blip r:embed="rId9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363592" y="5207908"/>
                                <a:ext cx="1879200" cy="60912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32" name="Grupo 31">
                  <a:extLst>
                    <a:ext uri="{FF2B5EF4-FFF2-40B4-BE49-F238E27FC236}">
                      <a16:creationId xmlns:a16="http://schemas.microsoft.com/office/drawing/2014/main" id="{1A3B3FEF-300B-1EBD-A418-1101FABFDCFB}"/>
                    </a:ext>
                  </a:extLst>
                </p:cNvPr>
                <p:cNvGrpSpPr/>
                <p:nvPr/>
              </p:nvGrpSpPr>
              <p:grpSpPr>
                <a:xfrm>
                  <a:off x="5290704" y="4355851"/>
                  <a:ext cx="5440913" cy="2308324"/>
                  <a:chOff x="5290704" y="3465513"/>
                  <a:chExt cx="5440913" cy="2308324"/>
                </a:xfrm>
                <a:solidFill>
                  <a:schemeClr val="accent5">
                    <a:lumMod val="20000"/>
                    <a:lumOff val="80000"/>
                  </a:schemeClr>
                </a:solidFill>
              </p:grpSpPr>
              <p:sp>
                <p:nvSpPr>
                  <p:cNvPr id="21" name="CuadroTexto 20">
                    <a:extLst>
                      <a:ext uri="{FF2B5EF4-FFF2-40B4-BE49-F238E27FC236}">
                        <a16:creationId xmlns:a16="http://schemas.microsoft.com/office/drawing/2014/main" id="{A6130082-122F-8FC1-68A9-CCE5F22D8896}"/>
                      </a:ext>
                    </a:extLst>
                  </p:cNvPr>
                  <p:cNvSpPr txBox="1"/>
                  <p:nvPr/>
                </p:nvSpPr>
                <p:spPr>
                  <a:xfrm>
                    <a:off x="5290704" y="3465513"/>
                    <a:ext cx="5440913" cy="2308324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s-CO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Para el medio (material):</a:t>
                    </a:r>
                  </a:p>
                  <a:p>
                    <a:pPr marL="914400" marR="0" lvl="2" indent="0" algn="l" defTabSz="457200" rtl="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s-CO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carga eléctrica</a:t>
                    </a:r>
                  </a:p>
                  <a:p>
                    <a:pPr marL="914400" marR="0" lvl="2" indent="0" algn="l" defTabSz="457200" rtl="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s-CO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número de masa atómica</a:t>
                    </a:r>
                  </a:p>
                  <a:p>
                    <a:pPr marL="914400" marR="0" lvl="2" indent="0" algn="l" defTabSz="457200" rtl="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s-CO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potencial medio de excitación atómica</a:t>
                    </a:r>
                  </a:p>
                  <a:p>
                    <a:pPr marL="1371600" marR="0" lvl="3" indent="0" algn="l" defTabSz="457200" rtl="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s-CO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	corrección de densidad</a:t>
                    </a:r>
                  </a:p>
                </p:txBody>
              </p:sp>
              <p:graphicFrame>
                <p:nvGraphicFramePr>
                  <p:cNvPr id="27" name="Objeto 26">
                    <a:extLst>
                      <a:ext uri="{FF2B5EF4-FFF2-40B4-BE49-F238E27FC236}">
                        <a16:creationId xmlns:a16="http://schemas.microsoft.com/office/drawing/2014/main" id="{1258F58F-D570-F6FF-ED09-83415C12818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5851600" y="3935935"/>
                  <a:ext cx="304560" cy="32976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10" imgW="152280" imgH="164880" progId="Equation.RSEE4">
                          <p:embed/>
                        </p:oleObj>
                      </mc:Choice>
                      <mc:Fallback>
                        <p:oleObj name="Equation" r:id="rId10" imgW="152280" imgH="164880" progId="Equation.RSEE4">
                          <p:embed/>
                          <p:pic>
                            <p:nvPicPr>
                              <p:cNvPr id="27" name="Objeto 26"/>
                              <p:cNvPicPr/>
                              <p:nvPr/>
                            </p:nvPicPr>
                            <p:blipFill>
                              <a:blip r:embed="rId11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851600" y="3935935"/>
                                <a:ext cx="304560" cy="32976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8" name="Objeto 27">
                    <a:extLst>
                      <a:ext uri="{FF2B5EF4-FFF2-40B4-BE49-F238E27FC236}">
                        <a16:creationId xmlns:a16="http://schemas.microsoft.com/office/drawing/2014/main" id="{CC3172B5-077D-3CCE-1EF6-BFF471EC05CD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5863396" y="4391627"/>
                  <a:ext cx="304560" cy="32976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12" imgW="152280" imgH="164880" progId="Equation.RSEE4">
                          <p:embed/>
                        </p:oleObj>
                      </mc:Choice>
                      <mc:Fallback>
                        <p:oleObj name="Equation" r:id="rId12" imgW="152280" imgH="164880" progId="Equation.RSEE4">
                          <p:embed/>
                          <p:pic>
                            <p:nvPicPr>
                              <p:cNvPr id="28" name="Objeto 27"/>
                              <p:cNvPicPr/>
                              <p:nvPr/>
                            </p:nvPicPr>
                            <p:blipFill>
                              <a:blip r:embed="rId13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863396" y="4391627"/>
                                <a:ext cx="304560" cy="32976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9" name="Objeto 28">
                    <a:extLst>
                      <a:ext uri="{FF2B5EF4-FFF2-40B4-BE49-F238E27FC236}">
                        <a16:creationId xmlns:a16="http://schemas.microsoft.com/office/drawing/2014/main" id="{0D292DA1-2B23-63AE-6199-2D1D187357AC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5912178" y="4860842"/>
                  <a:ext cx="253440" cy="32976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14" imgW="126720" imgH="164880" progId="Equation.RSEE4">
                          <p:embed/>
                        </p:oleObj>
                      </mc:Choice>
                      <mc:Fallback>
                        <p:oleObj name="Equation" r:id="rId14" imgW="126720" imgH="164880" progId="Equation.RSEE4">
                          <p:embed/>
                          <p:pic>
                            <p:nvPicPr>
                              <p:cNvPr id="29" name="Objeto 28"/>
                              <p:cNvPicPr/>
                              <p:nvPr/>
                            </p:nvPicPr>
                            <p:blipFill>
                              <a:blip r:embed="rId15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912178" y="4860842"/>
                                <a:ext cx="253440" cy="32976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0" name="Objeto 29">
                    <a:extLst>
                      <a:ext uri="{FF2B5EF4-FFF2-40B4-BE49-F238E27FC236}">
                        <a16:creationId xmlns:a16="http://schemas.microsoft.com/office/drawing/2014/main" id="{18CCC1A1-F650-0570-0BA4-674700255218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5892135" y="5323059"/>
                  <a:ext cx="863280" cy="40608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16" imgW="431640" imgH="203040" progId="Equation.RSEE4">
                          <p:embed/>
                        </p:oleObj>
                      </mc:Choice>
                      <mc:Fallback>
                        <p:oleObj name="Equation" r:id="rId16" imgW="431640" imgH="203040" progId="Equation.RSEE4">
                          <p:embed/>
                          <p:pic>
                            <p:nvPicPr>
                              <p:cNvPr id="30" name="Objeto 29"/>
                              <p:cNvPicPr/>
                              <p:nvPr/>
                            </p:nvPicPr>
                            <p:blipFill>
                              <a:blip r:embed="rId17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892135" y="5323059"/>
                                <a:ext cx="863280" cy="40608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  <p:grpSp>
            <p:nvGrpSpPr>
              <p:cNvPr id="37" name="Grupo 36">
                <a:extLst>
                  <a:ext uri="{FF2B5EF4-FFF2-40B4-BE49-F238E27FC236}">
                    <a16:creationId xmlns:a16="http://schemas.microsoft.com/office/drawing/2014/main" id="{15F64140-84F2-5CCB-0EBC-D66661D7B475}"/>
                  </a:ext>
                </a:extLst>
              </p:cNvPr>
              <p:cNvGrpSpPr/>
              <p:nvPr/>
            </p:nvGrpSpPr>
            <p:grpSpPr>
              <a:xfrm>
                <a:off x="328190" y="5946708"/>
                <a:ext cx="11533465" cy="768590"/>
                <a:chOff x="328190" y="3480225"/>
                <a:chExt cx="11533465" cy="768590"/>
              </a:xfrm>
            </p:grpSpPr>
            <p:graphicFrame>
              <p:nvGraphicFramePr>
                <p:cNvPr id="33" name="Objeto 32">
                  <a:extLst>
                    <a:ext uri="{FF2B5EF4-FFF2-40B4-BE49-F238E27FC236}">
                      <a16:creationId xmlns:a16="http://schemas.microsoft.com/office/drawing/2014/main" id="{53E57E8A-BCDE-3520-13F8-0979BA553FFE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6908775" y="3527735"/>
                <a:ext cx="4952880" cy="4824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8" imgW="2476440" imgH="241200" progId="Equation.RSEE4">
                        <p:embed/>
                      </p:oleObj>
                    </mc:Choice>
                    <mc:Fallback>
                      <p:oleObj name="Equation" r:id="rId18" imgW="2476440" imgH="241200" progId="Equation.RSEE4">
                        <p:embed/>
                        <p:pic>
                          <p:nvPicPr>
                            <p:cNvPr id="33" name="Objeto 32"/>
                            <p:cNvPicPr/>
                            <p:nvPr/>
                          </p:nvPicPr>
                          <p:blipFill>
                            <a:blip r:embed="rId1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908775" y="3527735"/>
                              <a:ext cx="4952880" cy="482400"/>
                            </a:xfrm>
                            <a:prstGeom prst="rect">
                              <a:avLst/>
                            </a:prstGeom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36" name="Grupo 35">
                  <a:extLst>
                    <a:ext uri="{FF2B5EF4-FFF2-40B4-BE49-F238E27FC236}">
                      <a16:creationId xmlns:a16="http://schemas.microsoft.com/office/drawing/2014/main" id="{E0980DA3-1C1C-DE1F-9F25-AE185BF90548}"/>
                    </a:ext>
                  </a:extLst>
                </p:cNvPr>
                <p:cNvGrpSpPr/>
                <p:nvPr/>
              </p:nvGrpSpPr>
              <p:grpSpPr>
                <a:xfrm>
                  <a:off x="328190" y="3480225"/>
                  <a:ext cx="6154642" cy="768590"/>
                  <a:chOff x="328190" y="3480225"/>
                  <a:chExt cx="6154642" cy="768590"/>
                </a:xfrm>
              </p:grpSpPr>
              <p:graphicFrame>
                <p:nvGraphicFramePr>
                  <p:cNvPr id="34" name="Objeto 33">
                    <a:extLst>
                      <a:ext uri="{FF2B5EF4-FFF2-40B4-BE49-F238E27FC236}">
                        <a16:creationId xmlns:a16="http://schemas.microsoft.com/office/drawing/2014/main" id="{32408AAB-EFB7-E48D-6D90-F54A01F5BD2B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36192" y="3480225"/>
                  <a:ext cx="6146640" cy="55872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20" imgW="3073320" imgH="279360" progId="Equation.RSEE4">
                          <p:embed/>
                        </p:oleObj>
                      </mc:Choice>
                      <mc:Fallback>
                        <p:oleObj name="Equation" r:id="rId20" imgW="3073320" imgH="279360" progId="Equation.RSEE4">
                          <p:embed/>
                          <p:pic>
                            <p:nvPicPr>
                              <p:cNvPr id="34" name="Objeto 33"/>
                              <p:cNvPicPr/>
                              <p:nvPr/>
                            </p:nvPicPr>
                            <p:blipFill>
                              <a:blip r:embed="rId21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336192" y="3480225"/>
                                <a:ext cx="6146640" cy="55872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35" name="CuadroTexto 34">
                    <a:extLst>
                      <a:ext uri="{FF2B5EF4-FFF2-40B4-BE49-F238E27FC236}">
                        <a16:creationId xmlns:a16="http://schemas.microsoft.com/office/drawing/2014/main" id="{5E14294F-AEEF-D208-DCB1-935D79DC1716}"/>
                      </a:ext>
                    </a:extLst>
                  </p:cNvPr>
                  <p:cNvSpPr txBox="1"/>
                  <p:nvPr/>
                </p:nvSpPr>
                <p:spPr>
                  <a:xfrm>
                    <a:off x="328190" y="3910261"/>
                    <a:ext cx="4107215" cy="33855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s-CO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rPr>
                      <a:t>Máxima energía transferida en una colisión</a:t>
                    </a:r>
                  </a:p>
                </p:txBody>
              </p:sp>
            </p:grpSp>
          </p:grpSp>
          <p:graphicFrame>
            <p:nvGraphicFramePr>
              <p:cNvPr id="39" name="Objeto 38">
                <a:extLst>
                  <a:ext uri="{FF2B5EF4-FFF2-40B4-BE49-F238E27FC236}">
                    <a16:creationId xmlns:a16="http://schemas.microsoft.com/office/drawing/2014/main" id="{1E9680C3-CAA7-E2A5-D5ED-3B79EFF7EB7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259009" y="683546"/>
              <a:ext cx="2031840" cy="96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2" imgW="1015920" imgH="482400" progId="Equation.RSEE4">
                      <p:embed/>
                    </p:oleObj>
                  </mc:Choice>
                  <mc:Fallback>
                    <p:oleObj name="Equation" r:id="rId22" imgW="1015920" imgH="482400" progId="Equation.RSEE4">
                      <p:embed/>
                      <p:pic>
                        <p:nvPicPr>
                          <p:cNvPr id="39" name="Objeto 38"/>
                          <p:cNvPicPr/>
                          <p:nvPr/>
                        </p:nvPicPr>
                        <p:blipFill>
                          <a:blip r:embed="rId23"/>
                          <a:stretch>
                            <a:fillRect/>
                          </a:stretch>
                        </p:blipFill>
                        <p:spPr>
                          <a:xfrm>
                            <a:off x="8259009" y="683546"/>
                            <a:ext cx="2031840" cy="964800"/>
                          </a:xfrm>
                          <a:prstGeom prst="rect">
                            <a:avLst/>
                          </a:prstGeom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4" name="Objeto 3">
              <a:extLst>
                <a:ext uri="{FF2B5EF4-FFF2-40B4-BE49-F238E27FC236}">
                  <a16:creationId xmlns:a16="http://schemas.microsoft.com/office/drawing/2014/main" id="{0E6BD3DC-3DD2-5B8A-023F-06411DDF889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792675" y="2203959"/>
            <a:ext cx="761400" cy="494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253800" imgH="164880" progId="Equation.RSEE4">
                    <p:embed/>
                  </p:oleObj>
                </mc:Choice>
                <mc:Fallback>
                  <p:oleObj name="Equation" r:id="rId24" imgW="253800" imgH="164880" progId="Equation.RSEE4">
                    <p:embed/>
                    <p:pic>
                      <p:nvPicPr>
                        <p:cNvPr id="4" name="Objeto 3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10792675" y="2203959"/>
                          <a:ext cx="761400" cy="49464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ED225737-65A6-17E5-B711-386FAFAD6A0D}"/>
                </a:ext>
              </a:extLst>
            </p:cNvPr>
            <p:cNvSpPr txBox="1"/>
            <p:nvPr/>
          </p:nvSpPr>
          <p:spPr>
            <a:xfrm>
              <a:off x="10760132" y="2659313"/>
              <a:ext cx="8338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/>
                  <a:ea typeface="+mn-ea"/>
                  <a:cs typeface="+mn-cs"/>
                </a:rPr>
                <a:t>densidad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0204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225061" y="182481"/>
            <a:ext cx="11491287" cy="6150333"/>
            <a:chOff x="225061" y="182481"/>
            <a:chExt cx="11491287" cy="6150333"/>
          </a:xfrm>
        </p:grpSpPr>
        <p:grpSp>
          <p:nvGrpSpPr>
            <p:cNvPr id="7" name="Grupo 6"/>
            <p:cNvGrpSpPr/>
            <p:nvPr/>
          </p:nvGrpSpPr>
          <p:grpSpPr>
            <a:xfrm>
              <a:off x="5929707" y="1322686"/>
              <a:ext cx="5786641" cy="2765454"/>
              <a:chOff x="2238249" y="1471276"/>
              <a:chExt cx="5786641" cy="2765454"/>
            </a:xfrm>
          </p:grpSpPr>
          <p:pic>
            <p:nvPicPr>
              <p:cNvPr id="2" name="Imagen 1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238249" y="1813569"/>
                <a:ext cx="5786641" cy="2423161"/>
              </a:xfrm>
              <a:prstGeom prst="rect">
                <a:avLst/>
              </a:prstGeom>
            </p:spPr>
          </p:pic>
          <p:sp>
            <p:nvSpPr>
              <p:cNvPr id="3" name="CuadroTexto 2"/>
              <p:cNvSpPr txBox="1"/>
              <p:nvPr/>
            </p:nvSpPr>
            <p:spPr>
              <a:xfrm>
                <a:off x="5412001" y="1471276"/>
                <a:ext cx="256480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CO" sz="3600" dirty="0">
                    <a:solidFill>
                      <a:srgbClr val="2683C6">
                        <a:lumMod val="75000"/>
                      </a:srgbClr>
                    </a:solidFill>
                    <a:latin typeface="Arial" panose="020B0604020202020204"/>
                  </a:rPr>
                  <a:t>e</a:t>
                </a:r>
              </a:p>
            </p:txBody>
          </p:sp>
          <p:sp>
            <p:nvSpPr>
              <p:cNvPr id="4" name="CuadroTexto 3"/>
              <p:cNvSpPr txBox="1"/>
              <p:nvPr/>
            </p:nvSpPr>
            <p:spPr>
              <a:xfrm>
                <a:off x="7134400" y="2158513"/>
                <a:ext cx="256480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CO" sz="3600" dirty="0">
                    <a:solidFill>
                      <a:srgbClr val="2683C6">
                        <a:lumMod val="75000"/>
                      </a:srgbClr>
                    </a:solidFill>
                    <a:latin typeface="Arial" panose="020B0604020202020204"/>
                  </a:rPr>
                  <a:t>b</a:t>
                </a:r>
              </a:p>
            </p:txBody>
          </p:sp>
          <p:sp>
            <p:nvSpPr>
              <p:cNvPr id="5" name="CuadroTexto 4"/>
              <p:cNvSpPr txBox="1"/>
              <p:nvPr/>
            </p:nvSpPr>
            <p:spPr>
              <a:xfrm>
                <a:off x="4081721" y="3225311"/>
                <a:ext cx="1001877" cy="4924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CO" sz="3200" dirty="0">
                    <a:solidFill>
                      <a:srgbClr val="2683C6">
                        <a:lumMod val="75000"/>
                      </a:srgbClr>
                    </a:solidFill>
                    <a:latin typeface="Arial" panose="020B0604020202020204"/>
                  </a:rPr>
                  <a:t>M, </a:t>
                </a:r>
                <a:r>
                  <a:rPr lang="es-CO" sz="3200" dirty="0" err="1">
                    <a:solidFill>
                      <a:srgbClr val="2683C6">
                        <a:lumMod val="75000"/>
                      </a:srgbClr>
                    </a:solidFill>
                    <a:latin typeface="Arial" panose="020B0604020202020204"/>
                  </a:rPr>
                  <a:t>ze</a:t>
                </a:r>
                <a:endParaRPr lang="es-CO" sz="3200" dirty="0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</a:endParaRPr>
              </a:p>
            </p:txBody>
          </p:sp>
          <p:sp>
            <p:nvSpPr>
              <p:cNvPr id="6" name="CuadroTexto 5"/>
              <p:cNvSpPr txBox="1"/>
              <p:nvPr/>
            </p:nvSpPr>
            <p:spPr>
              <a:xfrm>
                <a:off x="7666362" y="2742236"/>
                <a:ext cx="230832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CO" sz="3600" dirty="0">
                    <a:solidFill>
                      <a:srgbClr val="2683C6">
                        <a:lumMod val="75000"/>
                      </a:srgbClr>
                    </a:solidFill>
                    <a:latin typeface="Arial" panose="020B0604020202020204"/>
                  </a:rPr>
                  <a:t>x</a:t>
                </a:r>
              </a:p>
            </p:txBody>
          </p:sp>
        </p:grpSp>
        <p:sp>
          <p:nvSpPr>
            <p:cNvPr id="8" name="CuadroTexto 7"/>
            <p:cNvSpPr txBox="1"/>
            <p:nvPr/>
          </p:nvSpPr>
          <p:spPr>
            <a:xfrm>
              <a:off x="225061" y="182481"/>
              <a:ext cx="90220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32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/>
                </a:rPr>
                <a:t>Deducción clásica de la Fórmula de </a:t>
              </a:r>
              <a:r>
                <a:rPr lang="es-CO" sz="32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/>
                </a:rPr>
                <a:t>Bethe-Bloch</a:t>
              </a:r>
              <a:endParaRPr lang="es-CO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25061" y="767256"/>
              <a:ext cx="28071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2000" dirty="0">
                  <a:solidFill>
                    <a:prstClr val="black"/>
                  </a:solidFill>
                  <a:latin typeface="Arial" panose="020B0604020202020204"/>
                </a:rPr>
                <a:t>por Niels Bohr en 1913</a:t>
              </a: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225061" y="1501448"/>
              <a:ext cx="5591595" cy="2893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2400" dirty="0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</a:rPr>
                <a:t>Partícula de masa </a:t>
              </a:r>
              <a:r>
                <a:rPr lang="es-CO" sz="2400" b="1" dirty="0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</a:rPr>
                <a:t>M</a:t>
              </a:r>
              <a:r>
                <a:rPr lang="es-CO" sz="2400" dirty="0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</a:rPr>
                <a:t>, carga eléctrica </a:t>
              </a:r>
              <a:r>
                <a:rPr lang="es-CO" sz="2400" b="1" dirty="0" err="1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</a:rPr>
                <a:t>ze</a:t>
              </a:r>
              <a:endParaRPr lang="es-CO" sz="2400" b="1" dirty="0">
                <a:solidFill>
                  <a:srgbClr val="2683C6">
                    <a:lumMod val="75000"/>
                  </a:srgbClr>
                </a:solidFill>
                <a:latin typeface="Arial" panose="020B0604020202020204"/>
              </a:endParaRPr>
            </a:p>
            <a:p>
              <a:r>
                <a:rPr lang="es-CO" sz="2400" dirty="0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</a:rPr>
                <a:t>incide con velocidad </a:t>
              </a:r>
              <a:r>
                <a:rPr lang="es-CO" sz="2400" b="1" dirty="0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</a:rPr>
                <a:t>v</a:t>
              </a:r>
              <a:r>
                <a:rPr lang="es-CO" sz="2400" dirty="0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</a:rPr>
                <a:t> en el material,</a:t>
              </a:r>
            </a:p>
            <a:p>
              <a:r>
                <a:rPr lang="es-CO" sz="2400" dirty="0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</a:rPr>
                <a:t>que tiene densidad de electrones </a:t>
              </a:r>
              <a:r>
                <a:rPr lang="es-CO" sz="2400" b="1" dirty="0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</a:rPr>
                <a:t>n</a:t>
              </a:r>
              <a:r>
                <a:rPr lang="es-CO" sz="2400" dirty="0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</a:rPr>
                <a:t>.</a:t>
              </a:r>
            </a:p>
            <a:p>
              <a:endParaRPr lang="es-CO" sz="2000" dirty="0">
                <a:solidFill>
                  <a:srgbClr val="2683C6">
                    <a:lumMod val="75000"/>
                  </a:srgbClr>
                </a:solidFill>
                <a:latin typeface="Arial" panose="020B0604020202020204"/>
              </a:endParaRPr>
            </a:p>
            <a:p>
              <a:r>
                <a:rPr lang="es-CO" sz="2400" dirty="0">
                  <a:solidFill>
                    <a:srgbClr val="FF0000"/>
                  </a:solidFill>
                  <a:latin typeface="Arial" panose="020B0604020202020204"/>
                </a:rPr>
                <a:t>Se suponen los electrones libres,</a:t>
              </a:r>
            </a:p>
            <a:p>
              <a:r>
                <a:rPr lang="es-CO" sz="2400" dirty="0">
                  <a:solidFill>
                    <a:srgbClr val="FF0000"/>
                  </a:solidFill>
                  <a:latin typeface="Arial" panose="020B0604020202020204"/>
                </a:rPr>
                <a:t>inicialmente en reposo.</a:t>
              </a:r>
            </a:p>
            <a:p>
              <a:endParaRPr lang="es-CO" dirty="0">
                <a:solidFill>
                  <a:srgbClr val="FF0000"/>
                </a:solidFill>
                <a:latin typeface="Arial" panose="020B0604020202020204"/>
              </a:endParaRPr>
            </a:p>
            <a:p>
              <a:r>
                <a:rPr lang="es-CO" sz="2000" dirty="0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</a:rPr>
                <a:t>Hay transferencia de momento:</a:t>
              </a: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6221972" y="896054"/>
              <a:ext cx="51475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dirty="0">
                  <a:solidFill>
                    <a:srgbClr val="FF0000"/>
                  </a:solidFill>
                  <a:latin typeface="Arial" panose="020B0604020202020204"/>
                </a:rPr>
                <a:t>Interacción de una partícula pesada M</a:t>
              </a:r>
            </a:p>
            <a:p>
              <a:r>
                <a:rPr lang="es-CO" dirty="0">
                  <a:solidFill>
                    <a:srgbClr val="FF0000"/>
                  </a:solidFill>
                  <a:latin typeface="Arial" panose="020B0604020202020204"/>
                </a:rPr>
                <a:t>con un electrón de un átomo dentro del material.</a:t>
              </a:r>
            </a:p>
          </p:txBody>
        </p:sp>
        <p:grpSp>
          <p:nvGrpSpPr>
            <p:cNvPr id="15" name="Grupo 14"/>
            <p:cNvGrpSpPr/>
            <p:nvPr/>
          </p:nvGrpSpPr>
          <p:grpSpPr>
            <a:xfrm>
              <a:off x="267938" y="4326849"/>
              <a:ext cx="9796510" cy="2005965"/>
              <a:chOff x="267938" y="4326849"/>
              <a:chExt cx="9796510" cy="2005965"/>
            </a:xfrm>
          </p:grpSpPr>
          <p:pic>
            <p:nvPicPr>
              <p:cNvPr id="12" name="Imagen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7938" y="4361139"/>
                <a:ext cx="8501063" cy="1971675"/>
              </a:xfrm>
              <a:prstGeom prst="rect">
                <a:avLst/>
              </a:prstGeom>
            </p:spPr>
          </p:pic>
          <p:sp>
            <p:nvSpPr>
              <p:cNvPr id="13" name="CuadroTexto 12"/>
              <p:cNvSpPr txBox="1"/>
              <p:nvPr/>
            </p:nvSpPr>
            <p:spPr>
              <a:xfrm>
                <a:off x="6720840" y="4634434"/>
                <a:ext cx="334360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s-CO" i="1" dirty="0"/>
                  <a:t>En promedio CERO por simetría. </a:t>
                </a:r>
              </a:p>
            </p:txBody>
          </p:sp>
          <p:sp>
            <p:nvSpPr>
              <p:cNvPr id="14" name="Rectángulo 13"/>
              <p:cNvSpPr/>
              <p:nvPr/>
            </p:nvSpPr>
            <p:spPr>
              <a:xfrm>
                <a:off x="7978140" y="4326849"/>
                <a:ext cx="1056739" cy="2732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77826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584043A5-BCF9-45F8-89EA-C629CE0DA37B}"/>
              </a:ext>
            </a:extLst>
          </p:cNvPr>
          <p:cNvGrpSpPr/>
          <p:nvPr/>
        </p:nvGrpSpPr>
        <p:grpSpPr>
          <a:xfrm>
            <a:off x="225061" y="182481"/>
            <a:ext cx="11491287" cy="5865560"/>
            <a:chOff x="225061" y="182481"/>
            <a:chExt cx="11491287" cy="5865560"/>
          </a:xfrm>
        </p:grpSpPr>
        <p:grpSp>
          <p:nvGrpSpPr>
            <p:cNvPr id="22" name="Grupo 21"/>
            <p:cNvGrpSpPr/>
            <p:nvPr/>
          </p:nvGrpSpPr>
          <p:grpSpPr>
            <a:xfrm>
              <a:off x="225061" y="182481"/>
              <a:ext cx="11491287" cy="5865560"/>
              <a:chOff x="225061" y="182481"/>
              <a:chExt cx="11491287" cy="5865560"/>
            </a:xfrm>
          </p:grpSpPr>
          <p:grpSp>
            <p:nvGrpSpPr>
              <p:cNvPr id="7" name="Grupo 6"/>
              <p:cNvGrpSpPr/>
              <p:nvPr/>
            </p:nvGrpSpPr>
            <p:grpSpPr>
              <a:xfrm>
                <a:off x="5929707" y="1322686"/>
                <a:ext cx="5786641" cy="2765454"/>
                <a:chOff x="2238249" y="1471276"/>
                <a:chExt cx="5786641" cy="2765454"/>
              </a:xfrm>
            </p:grpSpPr>
            <p:pic>
              <p:nvPicPr>
                <p:cNvPr id="2" name="Imagen 1"/>
                <p:cNvPicPr>
                  <a:picLocks noChangeAspect="1"/>
                </p:cNvPicPr>
                <p:nvPr/>
              </p:nvPicPr>
              <p:blipFill>
                <a:blip r:embed="rId2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2238249" y="1813569"/>
                  <a:ext cx="5786641" cy="2423161"/>
                </a:xfrm>
                <a:prstGeom prst="rect">
                  <a:avLst/>
                </a:prstGeom>
              </p:spPr>
            </p:pic>
            <p:sp>
              <p:nvSpPr>
                <p:cNvPr id="3" name="CuadroTexto 2"/>
                <p:cNvSpPr txBox="1"/>
                <p:nvPr/>
              </p:nvSpPr>
              <p:spPr>
                <a:xfrm>
                  <a:off x="5412001" y="1471276"/>
                  <a:ext cx="256480" cy="55399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s-CO" sz="3600" dirty="0">
                      <a:solidFill>
                        <a:srgbClr val="2683C6">
                          <a:lumMod val="75000"/>
                        </a:srgbClr>
                      </a:solidFill>
                      <a:latin typeface="Arial" panose="020B0604020202020204"/>
                    </a:rPr>
                    <a:t>e</a:t>
                  </a:r>
                </a:p>
              </p:txBody>
            </p:sp>
            <p:sp>
              <p:nvSpPr>
                <p:cNvPr id="4" name="CuadroTexto 3"/>
                <p:cNvSpPr txBox="1"/>
                <p:nvPr/>
              </p:nvSpPr>
              <p:spPr>
                <a:xfrm>
                  <a:off x="7134400" y="2158513"/>
                  <a:ext cx="256480" cy="55399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s-CO" sz="3600" dirty="0">
                      <a:solidFill>
                        <a:srgbClr val="2683C6">
                          <a:lumMod val="75000"/>
                        </a:srgbClr>
                      </a:solidFill>
                      <a:latin typeface="Arial" panose="020B0604020202020204"/>
                    </a:rPr>
                    <a:t>b</a:t>
                  </a:r>
                </a:p>
              </p:txBody>
            </p:sp>
            <p:sp>
              <p:nvSpPr>
                <p:cNvPr id="5" name="CuadroTexto 4"/>
                <p:cNvSpPr txBox="1"/>
                <p:nvPr/>
              </p:nvSpPr>
              <p:spPr>
                <a:xfrm>
                  <a:off x="4081721" y="3225311"/>
                  <a:ext cx="1001877" cy="49244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s-CO" sz="3200" dirty="0">
                      <a:solidFill>
                        <a:srgbClr val="2683C6">
                          <a:lumMod val="75000"/>
                        </a:srgbClr>
                      </a:solidFill>
                      <a:latin typeface="Arial" panose="020B0604020202020204"/>
                    </a:rPr>
                    <a:t>M, </a:t>
                  </a:r>
                  <a:r>
                    <a:rPr lang="es-CO" sz="3200" dirty="0" err="1">
                      <a:solidFill>
                        <a:srgbClr val="2683C6">
                          <a:lumMod val="75000"/>
                        </a:srgbClr>
                      </a:solidFill>
                      <a:latin typeface="Arial" panose="020B0604020202020204"/>
                    </a:rPr>
                    <a:t>ze</a:t>
                  </a:r>
                  <a:endParaRPr lang="es-CO" sz="3200" dirty="0">
                    <a:solidFill>
                      <a:srgbClr val="2683C6">
                        <a:lumMod val="75000"/>
                      </a:srgbClr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" name="CuadroTexto 5"/>
                <p:cNvSpPr txBox="1"/>
                <p:nvPr/>
              </p:nvSpPr>
              <p:spPr>
                <a:xfrm>
                  <a:off x="7666362" y="2742236"/>
                  <a:ext cx="230832" cy="55399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s-CO" sz="3600" dirty="0">
                      <a:solidFill>
                        <a:srgbClr val="2683C6">
                          <a:lumMod val="75000"/>
                        </a:srgbClr>
                      </a:solidFill>
                      <a:latin typeface="Arial" panose="020B0604020202020204"/>
                    </a:rPr>
                    <a:t>x</a:t>
                  </a:r>
                </a:p>
              </p:txBody>
            </p:sp>
          </p:grpSp>
          <p:sp>
            <p:nvSpPr>
              <p:cNvPr id="8" name="CuadroTexto 7"/>
              <p:cNvSpPr txBox="1"/>
              <p:nvPr/>
            </p:nvSpPr>
            <p:spPr>
              <a:xfrm>
                <a:off x="225061" y="182481"/>
                <a:ext cx="90220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320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/>
                  </a:rPr>
                  <a:t>Deducción clásica de la Fórmula de </a:t>
                </a:r>
                <a:r>
                  <a:rPr lang="es-CO" sz="3200" dirty="0" err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/>
                  </a:rPr>
                  <a:t>Bethe-Bloch</a:t>
                </a:r>
                <a:endParaRPr lang="es-CO" sz="32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/>
                </a:endParaRPr>
              </a:p>
            </p:txBody>
          </p:sp>
          <p:sp>
            <p:nvSpPr>
              <p:cNvPr id="9" name="CuadroTexto 8"/>
              <p:cNvSpPr txBox="1"/>
              <p:nvPr/>
            </p:nvSpPr>
            <p:spPr>
              <a:xfrm>
                <a:off x="225061" y="767256"/>
                <a:ext cx="280717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2000" dirty="0">
                    <a:solidFill>
                      <a:prstClr val="black"/>
                    </a:solidFill>
                    <a:latin typeface="Arial" panose="020B0604020202020204"/>
                  </a:rPr>
                  <a:t>por Niels Bohr en 1913</a:t>
                </a:r>
              </a:p>
            </p:txBody>
          </p:sp>
          <p:sp>
            <p:nvSpPr>
              <p:cNvPr id="10" name="CuadroTexto 9"/>
              <p:cNvSpPr txBox="1"/>
              <p:nvPr/>
            </p:nvSpPr>
            <p:spPr>
              <a:xfrm>
                <a:off x="225061" y="1501448"/>
                <a:ext cx="5591595" cy="3262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2400" dirty="0">
                    <a:solidFill>
                      <a:srgbClr val="2683C6">
                        <a:lumMod val="75000"/>
                      </a:srgbClr>
                    </a:solidFill>
                    <a:latin typeface="Arial" panose="020B0604020202020204"/>
                  </a:rPr>
                  <a:t>Partícula de masa </a:t>
                </a:r>
                <a:r>
                  <a:rPr lang="es-CO" sz="2400" b="1" dirty="0">
                    <a:solidFill>
                      <a:srgbClr val="2683C6">
                        <a:lumMod val="75000"/>
                      </a:srgbClr>
                    </a:solidFill>
                    <a:latin typeface="Arial" panose="020B0604020202020204"/>
                  </a:rPr>
                  <a:t>M</a:t>
                </a:r>
                <a:r>
                  <a:rPr lang="es-CO" sz="2400" dirty="0">
                    <a:solidFill>
                      <a:srgbClr val="2683C6">
                        <a:lumMod val="75000"/>
                      </a:srgbClr>
                    </a:solidFill>
                    <a:latin typeface="Arial" panose="020B0604020202020204"/>
                  </a:rPr>
                  <a:t>, carga eléctrica </a:t>
                </a:r>
                <a:r>
                  <a:rPr lang="es-CO" sz="2400" b="1" dirty="0" err="1">
                    <a:solidFill>
                      <a:srgbClr val="2683C6">
                        <a:lumMod val="75000"/>
                      </a:srgbClr>
                    </a:solidFill>
                    <a:latin typeface="Arial" panose="020B0604020202020204"/>
                  </a:rPr>
                  <a:t>ze</a:t>
                </a:r>
                <a:endParaRPr lang="es-CO" sz="2400" b="1" dirty="0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</a:endParaRPr>
              </a:p>
              <a:p>
                <a:r>
                  <a:rPr lang="es-CO" sz="2400" dirty="0">
                    <a:solidFill>
                      <a:srgbClr val="2683C6">
                        <a:lumMod val="75000"/>
                      </a:srgbClr>
                    </a:solidFill>
                    <a:latin typeface="Arial" panose="020B0604020202020204"/>
                  </a:rPr>
                  <a:t>incide con velocidad </a:t>
                </a:r>
                <a:r>
                  <a:rPr lang="es-CO" sz="2400" b="1" dirty="0">
                    <a:solidFill>
                      <a:srgbClr val="2683C6">
                        <a:lumMod val="75000"/>
                      </a:srgbClr>
                    </a:solidFill>
                    <a:latin typeface="Arial" panose="020B0604020202020204"/>
                  </a:rPr>
                  <a:t>v</a:t>
                </a:r>
                <a:r>
                  <a:rPr lang="es-CO" sz="2400" dirty="0">
                    <a:solidFill>
                      <a:srgbClr val="2683C6">
                        <a:lumMod val="75000"/>
                      </a:srgbClr>
                    </a:solidFill>
                    <a:latin typeface="Arial" panose="020B0604020202020204"/>
                  </a:rPr>
                  <a:t> en el material,</a:t>
                </a:r>
              </a:p>
              <a:p>
                <a:r>
                  <a:rPr lang="es-CO" sz="2400" dirty="0">
                    <a:solidFill>
                      <a:srgbClr val="2683C6">
                        <a:lumMod val="75000"/>
                      </a:srgbClr>
                    </a:solidFill>
                    <a:latin typeface="Arial" panose="020B0604020202020204"/>
                  </a:rPr>
                  <a:t>que tiene densidad de electrones </a:t>
                </a:r>
                <a:r>
                  <a:rPr lang="es-CO" sz="2400" b="1" dirty="0">
                    <a:solidFill>
                      <a:srgbClr val="2683C6">
                        <a:lumMod val="75000"/>
                      </a:srgbClr>
                    </a:solidFill>
                    <a:latin typeface="Arial" panose="020B0604020202020204"/>
                  </a:rPr>
                  <a:t>n</a:t>
                </a:r>
                <a:r>
                  <a:rPr lang="es-CO" sz="2400" dirty="0">
                    <a:solidFill>
                      <a:srgbClr val="2683C6">
                        <a:lumMod val="75000"/>
                      </a:srgbClr>
                    </a:solidFill>
                    <a:latin typeface="Arial" panose="020B0604020202020204"/>
                  </a:rPr>
                  <a:t>.</a:t>
                </a:r>
              </a:p>
              <a:p>
                <a:endParaRPr lang="es-CO" sz="2000" dirty="0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</a:endParaRPr>
              </a:p>
              <a:p>
                <a:r>
                  <a:rPr lang="es-CO" sz="2400" dirty="0">
                    <a:solidFill>
                      <a:srgbClr val="FF0000"/>
                    </a:solidFill>
                    <a:latin typeface="Arial" panose="020B0604020202020204"/>
                  </a:rPr>
                  <a:t>Se suponen los electrones libres,</a:t>
                </a:r>
              </a:p>
              <a:p>
                <a:r>
                  <a:rPr lang="es-CO" sz="2400" dirty="0">
                    <a:solidFill>
                      <a:srgbClr val="FF0000"/>
                    </a:solidFill>
                    <a:latin typeface="Arial" panose="020B0604020202020204"/>
                  </a:rPr>
                  <a:t>inicialmente en reposo.</a:t>
                </a:r>
              </a:p>
              <a:p>
                <a:endParaRPr lang="es-CO" dirty="0">
                  <a:solidFill>
                    <a:srgbClr val="FF0000"/>
                  </a:solidFill>
                  <a:latin typeface="Arial" panose="020B0604020202020204"/>
                </a:endParaRPr>
              </a:p>
              <a:p>
                <a:r>
                  <a:rPr lang="es-CO" sz="2000" dirty="0">
                    <a:solidFill>
                      <a:srgbClr val="2683C6">
                        <a:lumMod val="75000"/>
                      </a:srgbClr>
                    </a:solidFill>
                    <a:latin typeface="Arial" panose="020B0604020202020204"/>
                  </a:rPr>
                  <a:t>Hay transferencia de momento:</a:t>
                </a:r>
              </a:p>
              <a:p>
                <a:endParaRPr lang="es-CO" sz="800" dirty="0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</a:endParaRPr>
              </a:p>
              <a:p>
                <a:r>
                  <a:rPr lang="es-CO" sz="1400" i="1" dirty="0">
                    <a:latin typeface="Arial" panose="020B0604020202020204"/>
                  </a:rPr>
                  <a:t>Más elegante aplicando la ley de Gauss:</a:t>
                </a:r>
              </a:p>
            </p:txBody>
          </p:sp>
          <p:sp>
            <p:nvSpPr>
              <p:cNvPr id="11" name="CuadroTexto 10"/>
              <p:cNvSpPr txBox="1"/>
              <p:nvPr/>
            </p:nvSpPr>
            <p:spPr>
              <a:xfrm>
                <a:off x="6221972" y="896054"/>
                <a:ext cx="514756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dirty="0">
                    <a:solidFill>
                      <a:srgbClr val="FF0000"/>
                    </a:solidFill>
                    <a:latin typeface="Arial" panose="020B0604020202020204"/>
                  </a:rPr>
                  <a:t>Interacción de una partícula pesada M</a:t>
                </a:r>
              </a:p>
              <a:p>
                <a:r>
                  <a:rPr lang="es-CO" dirty="0">
                    <a:solidFill>
                      <a:srgbClr val="FF0000"/>
                    </a:solidFill>
                    <a:latin typeface="Arial" panose="020B0604020202020204"/>
                  </a:rPr>
                  <a:t>con un electrón de un átomo dentro del material.</a:t>
                </a:r>
              </a:p>
            </p:txBody>
          </p:sp>
          <p:grpSp>
            <p:nvGrpSpPr>
              <p:cNvPr id="21" name="Grupo 20"/>
              <p:cNvGrpSpPr/>
              <p:nvPr/>
            </p:nvGrpSpPr>
            <p:grpSpPr>
              <a:xfrm>
                <a:off x="287773" y="4572516"/>
                <a:ext cx="10413618" cy="1475525"/>
                <a:chOff x="287773" y="4572516"/>
                <a:chExt cx="10413618" cy="1475525"/>
              </a:xfrm>
            </p:grpSpPr>
            <p:graphicFrame>
              <p:nvGraphicFramePr>
                <p:cNvPr id="16" name="Objeto 1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399355073"/>
                    </p:ext>
                  </p:extLst>
                </p:nvPr>
              </p:nvGraphicFramePr>
              <p:xfrm>
                <a:off x="287773" y="4884747"/>
                <a:ext cx="6222960" cy="78696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3" imgW="3111480" imgH="393480" progId="Equation.RSEE4">
                        <p:embed/>
                      </p:oleObj>
                    </mc:Choice>
                    <mc:Fallback>
                      <p:oleObj name="Equation" r:id="rId3" imgW="3111480" imgH="393480" progId="Equation.RSEE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87773" y="4884747"/>
                              <a:ext cx="6222960" cy="78696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20" name="Grupo 19"/>
                <p:cNvGrpSpPr/>
                <p:nvPr/>
              </p:nvGrpSpPr>
              <p:grpSpPr>
                <a:xfrm>
                  <a:off x="7126412" y="4572516"/>
                  <a:ext cx="3574979" cy="1475525"/>
                  <a:chOff x="7126412" y="4572516"/>
                  <a:chExt cx="3574979" cy="1475525"/>
                </a:xfrm>
              </p:grpSpPr>
              <p:graphicFrame>
                <p:nvGraphicFramePr>
                  <p:cNvPr id="17" name="Objeto 16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129873752"/>
                      </p:ext>
                    </p:extLst>
                  </p:nvPr>
                </p:nvGraphicFramePr>
                <p:xfrm>
                  <a:off x="7613068" y="4690830"/>
                  <a:ext cx="1193760" cy="43128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5" imgW="596880" imgH="215640" progId="Equation.RSEE4">
                          <p:embed/>
                        </p:oleObj>
                      </mc:Choice>
                      <mc:Fallback>
                        <p:oleObj name="Equation" r:id="rId5" imgW="596880" imgH="215640" progId="Equation.RSEE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6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613068" y="4690830"/>
                                <a:ext cx="1193760" cy="43128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8" name="Objeto 17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080755680"/>
                      </p:ext>
                    </p:extLst>
                  </p:nvPr>
                </p:nvGraphicFramePr>
                <p:xfrm>
                  <a:off x="7603231" y="5187986"/>
                  <a:ext cx="3098160" cy="83808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7" imgW="1549080" imgH="419040" progId="Equation.RSEE4">
                          <p:embed/>
                        </p:oleObj>
                      </mc:Choice>
                      <mc:Fallback>
                        <p:oleObj name="Equation" r:id="rId7" imgW="1549080" imgH="419040" progId="Equation.RSEE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8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603231" y="5187986"/>
                                <a:ext cx="3098160" cy="83808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19" name="Abrir llave 18"/>
                  <p:cNvSpPr/>
                  <p:nvPr/>
                </p:nvSpPr>
                <p:spPr>
                  <a:xfrm>
                    <a:off x="7126412" y="4572516"/>
                    <a:ext cx="328602" cy="1475525"/>
                  </a:xfrm>
                  <a:prstGeom prst="leftBrace">
                    <a:avLst>
                      <a:gd name="adj1" fmla="val 30699"/>
                      <a:gd name="adj2" fmla="val 50000"/>
                    </a:avLst>
                  </a:prstGeom>
                  <a:ln w="317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</p:grpSp>
          </p:grpSp>
        </p:grp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4691E8F2-B264-47B4-A5CF-2F4932FE12B2}"/>
                </a:ext>
              </a:extLst>
            </p:cNvPr>
            <p:cNvGrpSpPr/>
            <p:nvPr/>
          </p:nvGrpSpPr>
          <p:grpSpPr>
            <a:xfrm>
              <a:off x="4013776" y="4773712"/>
              <a:ext cx="2469722" cy="907827"/>
              <a:chOff x="4013776" y="4773712"/>
              <a:chExt cx="2469722" cy="907827"/>
            </a:xfrm>
          </p:grpSpPr>
          <p:graphicFrame>
            <p:nvGraphicFramePr>
              <p:cNvPr id="12" name="Objeto 11">
                <a:extLst>
                  <a:ext uri="{FF2B5EF4-FFF2-40B4-BE49-F238E27FC236}">
                    <a16:creationId xmlns:a16="http://schemas.microsoft.com/office/drawing/2014/main" id="{CC533B77-6559-48AF-B50C-B7501B0918E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2958868"/>
                  </p:ext>
                </p:extLst>
              </p:nvPr>
            </p:nvGraphicFramePr>
            <p:xfrm>
              <a:off x="4013776" y="4884747"/>
              <a:ext cx="1802880" cy="7869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901440" imgH="393480" progId="Equation.RSEE4">
                      <p:embed/>
                    </p:oleObj>
                  </mc:Choice>
                  <mc:Fallback>
                    <p:oleObj name="Equation" r:id="rId9" imgW="901440" imgH="393480" progId="Equation.RSEE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4013776" y="4884747"/>
                            <a:ext cx="1802880" cy="78696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F496A20D-9633-42F9-BDFB-6FDAB433308E}"/>
                  </a:ext>
                </a:extLst>
              </p:cNvPr>
              <p:cNvSpPr/>
              <p:nvPr/>
            </p:nvSpPr>
            <p:spPr>
              <a:xfrm>
                <a:off x="5820694" y="4773712"/>
                <a:ext cx="662804" cy="9078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4075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222184" y="182481"/>
            <a:ext cx="11424120" cy="6017844"/>
            <a:chOff x="222184" y="182481"/>
            <a:chExt cx="11424120" cy="6017844"/>
          </a:xfrm>
        </p:grpSpPr>
        <p:sp>
          <p:nvSpPr>
            <p:cNvPr id="8" name="CuadroTexto 7"/>
            <p:cNvSpPr txBox="1"/>
            <p:nvPr/>
          </p:nvSpPr>
          <p:spPr>
            <a:xfrm>
              <a:off x="225061" y="182481"/>
              <a:ext cx="90220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32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/>
                </a:rPr>
                <a:t>Deducción clásica de la Fórmula de </a:t>
              </a:r>
              <a:r>
                <a:rPr lang="es-CO" sz="32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/>
                </a:rPr>
                <a:t>Bethe-Bloch</a:t>
              </a:r>
              <a:endParaRPr lang="es-CO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25061" y="767256"/>
              <a:ext cx="28071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2000" dirty="0">
                  <a:solidFill>
                    <a:prstClr val="black"/>
                  </a:solidFill>
                  <a:latin typeface="Arial" panose="020B0604020202020204"/>
                </a:rPr>
                <a:t>por Niels Bohr en 1913</a:t>
              </a: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225061" y="1311665"/>
              <a:ext cx="37132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600" dirty="0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</a:rPr>
                <a:t>Transferencia de energía a un electrón</a:t>
              </a:r>
              <a:br>
                <a:rPr lang="es-CO" sz="1600" dirty="0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</a:rPr>
              </a:br>
              <a:r>
                <a:rPr lang="es-CO" sz="1600" dirty="0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</a:rPr>
                <a:t>para parámetro de impacto </a:t>
              </a:r>
              <a:r>
                <a:rPr lang="es-CO" sz="1600" b="1" dirty="0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</a:rPr>
                <a:t>b</a:t>
              </a:r>
              <a:r>
                <a:rPr lang="es-CO" sz="1600" dirty="0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</a:rPr>
                <a:t>:</a:t>
              </a:r>
            </a:p>
          </p:txBody>
        </p:sp>
        <p:grpSp>
          <p:nvGrpSpPr>
            <p:cNvPr id="13" name="Grupo 12"/>
            <p:cNvGrpSpPr/>
            <p:nvPr/>
          </p:nvGrpSpPr>
          <p:grpSpPr>
            <a:xfrm>
              <a:off x="6146924" y="1556996"/>
              <a:ext cx="5100196" cy="2537167"/>
              <a:chOff x="6455534" y="928346"/>
              <a:chExt cx="5100196" cy="2537167"/>
            </a:xfrm>
          </p:grpSpPr>
          <p:pic>
            <p:nvPicPr>
              <p:cNvPr id="22" name="Imagen 21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455534" y="928346"/>
                <a:ext cx="5094446" cy="2533650"/>
              </a:xfrm>
              <a:prstGeom prst="rect">
                <a:avLst/>
              </a:prstGeom>
            </p:spPr>
          </p:pic>
          <p:sp>
            <p:nvSpPr>
              <p:cNvPr id="12" name="Rectángulo 11"/>
              <p:cNvSpPr/>
              <p:nvPr/>
            </p:nvSpPr>
            <p:spPr>
              <a:xfrm>
                <a:off x="10104120" y="3109804"/>
                <a:ext cx="1451610" cy="35570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23" name="CuadroTexto 22"/>
            <p:cNvSpPr txBox="1"/>
            <p:nvPr/>
          </p:nvSpPr>
          <p:spPr>
            <a:xfrm>
              <a:off x="6221972" y="896054"/>
              <a:ext cx="46025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dirty="0">
                  <a:solidFill>
                    <a:srgbClr val="FF0000"/>
                  </a:solidFill>
                  <a:latin typeface="Arial" panose="020B0604020202020204"/>
                </a:rPr>
                <a:t>Envoltura cilíndrica de radio b, espesor </a:t>
              </a:r>
              <a:r>
                <a:rPr lang="es-CO" dirty="0" err="1">
                  <a:solidFill>
                    <a:srgbClr val="FF0000"/>
                  </a:solidFill>
                  <a:latin typeface="Arial" panose="020B0604020202020204"/>
                </a:rPr>
                <a:t>db</a:t>
              </a:r>
              <a:endParaRPr lang="es-CO" dirty="0">
                <a:solidFill>
                  <a:srgbClr val="FF0000"/>
                </a:solidFill>
                <a:latin typeface="Arial" panose="020B0604020202020204"/>
              </a:endParaRPr>
            </a:p>
            <a:p>
              <a:r>
                <a:rPr lang="es-CO" dirty="0">
                  <a:solidFill>
                    <a:srgbClr val="FF0000"/>
                  </a:solidFill>
                  <a:latin typeface="Arial" panose="020B0604020202020204"/>
                </a:rPr>
                <a:t>longitud  dx = 1 paso de la partícula M, </a:t>
              </a:r>
              <a:r>
                <a:rPr lang="es-CO" dirty="0" err="1">
                  <a:solidFill>
                    <a:srgbClr val="FF0000"/>
                  </a:solidFill>
                  <a:latin typeface="Arial" panose="020B0604020202020204"/>
                </a:rPr>
                <a:t>ze</a:t>
              </a:r>
              <a:r>
                <a:rPr lang="es-CO" dirty="0">
                  <a:solidFill>
                    <a:srgbClr val="FF0000"/>
                  </a:solidFill>
                  <a:latin typeface="Arial" panose="020B0604020202020204"/>
                </a:rPr>
                <a:t>.</a:t>
              </a:r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222184" y="2637253"/>
              <a:ext cx="49519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600" dirty="0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</a:rPr>
                <a:t>En la envoltura cilíndrica de radio </a:t>
              </a:r>
              <a:r>
                <a:rPr lang="es-CO" sz="1600" b="1" dirty="0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</a:rPr>
                <a:t>b</a:t>
              </a:r>
              <a:r>
                <a:rPr lang="es-CO" sz="1600" dirty="0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</a:rPr>
                <a:t>, de espesor  </a:t>
              </a:r>
              <a:r>
                <a:rPr lang="es-CO" sz="1600" b="1" dirty="0" err="1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</a:rPr>
                <a:t>db</a:t>
              </a:r>
              <a:r>
                <a:rPr lang="es-CO" sz="1600" dirty="0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</a:rPr>
                <a:t>,</a:t>
              </a:r>
            </a:p>
            <a:p>
              <a:r>
                <a:rPr lang="es-CO" sz="1600" dirty="0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</a:rPr>
                <a:t>longitud  </a:t>
              </a:r>
              <a:r>
                <a:rPr lang="es-CO" sz="1600" b="1" dirty="0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</a:rPr>
                <a:t>dx</a:t>
              </a:r>
              <a:r>
                <a:rPr lang="es-CO" sz="1600" dirty="0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</a:rPr>
                <a:t>  hay un número de electrones</a:t>
              </a:r>
            </a:p>
            <a:p>
              <a:r>
                <a:rPr lang="es-CO" sz="1600" dirty="0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</a:rPr>
                <a:t>igual a densidad </a:t>
              </a:r>
              <a:r>
                <a:rPr lang="es-CO" sz="1600" b="1" dirty="0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</a:rPr>
                <a:t>n</a:t>
              </a:r>
              <a:r>
                <a:rPr lang="es-CO" sz="1600" dirty="0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</a:rPr>
                <a:t> de electrones * volumen:</a:t>
              </a: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225061" y="3895709"/>
              <a:ext cx="76177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600" dirty="0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</a:rPr>
                <a:t>Para la partícula incidente la pérdida de energía por paso dx, </a:t>
              </a:r>
            </a:p>
            <a:p>
              <a:r>
                <a:rPr lang="es-CO" sz="1600" dirty="0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</a:rPr>
                <a:t>entregando la energía a los electrones del material en el cilindro entre  b  y  </a:t>
              </a:r>
              <a:r>
                <a:rPr lang="es-CO" sz="1600" dirty="0" err="1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</a:rPr>
                <a:t>b+db</a:t>
              </a:r>
              <a:r>
                <a:rPr lang="es-CO" sz="1600" dirty="0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</a:rPr>
                <a:t>:</a:t>
              </a:r>
            </a:p>
          </p:txBody>
        </p:sp>
        <p:grpSp>
          <p:nvGrpSpPr>
            <p:cNvPr id="28" name="Grupo 27"/>
            <p:cNvGrpSpPr/>
            <p:nvPr/>
          </p:nvGrpSpPr>
          <p:grpSpPr>
            <a:xfrm>
              <a:off x="846156" y="1888712"/>
              <a:ext cx="7922419" cy="4311613"/>
              <a:chOff x="846156" y="1888712"/>
              <a:chExt cx="7922419" cy="4311613"/>
            </a:xfrm>
          </p:grpSpPr>
          <p:pic>
            <p:nvPicPr>
              <p:cNvPr id="14" name="Imagen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9836" y="1888712"/>
                <a:ext cx="1533525" cy="640080"/>
              </a:xfrm>
              <a:prstGeom prst="rect">
                <a:avLst/>
              </a:prstGeom>
            </p:spPr>
          </p:pic>
          <p:pic>
            <p:nvPicPr>
              <p:cNvPr id="15" name="Imagen 1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4803" y="3540704"/>
                <a:ext cx="2061686" cy="303371"/>
              </a:xfrm>
              <a:prstGeom prst="rect">
                <a:avLst/>
              </a:prstGeom>
            </p:spPr>
          </p:pic>
          <p:pic>
            <p:nvPicPr>
              <p:cNvPr id="26" name="Imagen 2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6156" y="4498944"/>
                <a:ext cx="7922419" cy="750094"/>
              </a:xfrm>
              <a:prstGeom prst="rect">
                <a:avLst/>
              </a:prstGeom>
            </p:spPr>
          </p:pic>
          <p:pic>
            <p:nvPicPr>
              <p:cNvPr id="27" name="Imagen 2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6197" y="5443087"/>
                <a:ext cx="5907881" cy="757238"/>
              </a:xfrm>
              <a:prstGeom prst="rect">
                <a:avLst/>
              </a:prstGeom>
            </p:spPr>
          </p:pic>
        </p:grpSp>
        <p:grpSp>
          <p:nvGrpSpPr>
            <p:cNvPr id="31" name="Grupo 30"/>
            <p:cNvGrpSpPr/>
            <p:nvPr/>
          </p:nvGrpSpPr>
          <p:grpSpPr>
            <a:xfrm>
              <a:off x="9041477" y="4342676"/>
              <a:ext cx="2604827" cy="1077218"/>
              <a:chOff x="9075983" y="4497953"/>
              <a:chExt cx="2604827" cy="1077218"/>
            </a:xfrm>
          </p:grpSpPr>
          <p:sp>
            <p:nvSpPr>
              <p:cNvPr id="29" name="CuadroTexto 28"/>
              <p:cNvSpPr txBox="1"/>
              <p:nvPr/>
            </p:nvSpPr>
            <p:spPr>
              <a:xfrm>
                <a:off x="9372165" y="4497953"/>
                <a:ext cx="2308645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600" dirty="0">
                    <a:solidFill>
                      <a:srgbClr val="2683C6">
                        <a:lumMod val="75000"/>
                      </a:srgbClr>
                    </a:solidFill>
                    <a:latin typeface="Arial" panose="020B0604020202020204"/>
                  </a:rPr>
                  <a:t>Diverge para  b </a:t>
                </a:r>
                <a:r>
                  <a:rPr lang="es-CO" sz="1600" dirty="0">
                    <a:solidFill>
                      <a:srgbClr val="2683C6">
                        <a:lumMod val="75000"/>
                      </a:srgbClr>
                    </a:solidFill>
                    <a:latin typeface="Arial" panose="020B0604020202020204"/>
                    <a:sym typeface="Wingdings" panose="05000000000000000000" pitchFamily="2" charset="2"/>
                  </a:rPr>
                  <a:t> 0.</a:t>
                </a:r>
              </a:p>
              <a:p>
                <a:r>
                  <a:rPr lang="es-CO" sz="1600" dirty="0">
                    <a:solidFill>
                      <a:srgbClr val="2683C6">
                        <a:lumMod val="75000"/>
                      </a:srgbClr>
                    </a:solidFill>
                    <a:latin typeface="Arial" panose="020B0604020202020204"/>
                    <a:sym typeface="Wingdings" panose="05000000000000000000" pitchFamily="2" charset="2"/>
                  </a:rPr>
                  <a:t>Por eso integración</a:t>
                </a:r>
                <a:br>
                  <a:rPr lang="es-CO" sz="1600" dirty="0">
                    <a:solidFill>
                      <a:srgbClr val="2683C6">
                        <a:lumMod val="75000"/>
                      </a:srgbClr>
                    </a:solidFill>
                    <a:latin typeface="Arial" panose="020B0604020202020204"/>
                    <a:sym typeface="Wingdings" panose="05000000000000000000" pitchFamily="2" charset="2"/>
                  </a:rPr>
                </a:br>
                <a:r>
                  <a:rPr lang="es-CO" sz="1600" dirty="0">
                    <a:solidFill>
                      <a:srgbClr val="2683C6">
                        <a:lumMod val="75000"/>
                      </a:srgbClr>
                    </a:solidFill>
                    <a:latin typeface="Arial" panose="020B0604020202020204"/>
                    <a:sym typeface="Wingdings" panose="05000000000000000000" pitchFamily="2" charset="2"/>
                  </a:rPr>
                  <a:t>solo para </a:t>
                </a:r>
                <a:br>
                  <a:rPr lang="es-CO" sz="1600" dirty="0">
                    <a:solidFill>
                      <a:srgbClr val="2683C6">
                        <a:lumMod val="75000"/>
                      </a:srgbClr>
                    </a:solidFill>
                    <a:latin typeface="Arial" panose="020B0604020202020204"/>
                    <a:sym typeface="Wingdings" panose="05000000000000000000" pitchFamily="2" charset="2"/>
                  </a:rPr>
                </a:br>
                <a:r>
                  <a:rPr lang="es-CO" sz="1600" dirty="0">
                    <a:solidFill>
                      <a:srgbClr val="2683C6">
                        <a:lumMod val="75000"/>
                      </a:srgbClr>
                    </a:solidFill>
                    <a:latin typeface="Arial" panose="020B0604020202020204"/>
                    <a:sym typeface="Wingdings" panose="05000000000000000000" pitchFamily="2" charset="2"/>
                  </a:rPr>
                  <a:t>[ </a:t>
                </a:r>
                <a:r>
                  <a:rPr lang="es-CO" sz="1600" dirty="0" err="1">
                    <a:solidFill>
                      <a:srgbClr val="2683C6">
                        <a:lumMod val="75000"/>
                      </a:srgbClr>
                    </a:solidFill>
                    <a:latin typeface="Arial" panose="020B0604020202020204"/>
                    <a:sym typeface="Wingdings" panose="05000000000000000000" pitchFamily="2" charset="2"/>
                  </a:rPr>
                  <a:t>b</a:t>
                </a:r>
                <a:r>
                  <a:rPr lang="es-CO" sz="1600" i="1" baseline="-25000" dirty="0" err="1">
                    <a:solidFill>
                      <a:srgbClr val="2683C6">
                        <a:lumMod val="75000"/>
                      </a:srgbClr>
                    </a:solidFill>
                    <a:latin typeface="Arial" panose="020B0604020202020204"/>
                    <a:sym typeface="Wingdings" panose="05000000000000000000" pitchFamily="2" charset="2"/>
                  </a:rPr>
                  <a:t>min</a:t>
                </a:r>
                <a:r>
                  <a:rPr lang="es-CO" sz="1600" dirty="0">
                    <a:solidFill>
                      <a:srgbClr val="2683C6">
                        <a:lumMod val="75000"/>
                      </a:srgbClr>
                    </a:solidFill>
                    <a:latin typeface="Arial" panose="020B0604020202020204"/>
                    <a:sym typeface="Wingdings" panose="05000000000000000000" pitchFamily="2" charset="2"/>
                  </a:rPr>
                  <a:t> , </a:t>
                </a:r>
                <a:r>
                  <a:rPr lang="es-CO" sz="1600" dirty="0" err="1">
                    <a:solidFill>
                      <a:srgbClr val="2683C6">
                        <a:lumMod val="75000"/>
                      </a:srgbClr>
                    </a:solidFill>
                    <a:latin typeface="Arial" panose="020B0604020202020204"/>
                    <a:sym typeface="Wingdings" panose="05000000000000000000" pitchFamily="2" charset="2"/>
                  </a:rPr>
                  <a:t>b</a:t>
                </a:r>
                <a:r>
                  <a:rPr lang="es-CO" sz="1600" i="1" baseline="-25000" dirty="0" err="1">
                    <a:solidFill>
                      <a:srgbClr val="2683C6">
                        <a:lumMod val="75000"/>
                      </a:srgbClr>
                    </a:solidFill>
                    <a:latin typeface="Arial" panose="020B0604020202020204"/>
                    <a:sym typeface="Wingdings" panose="05000000000000000000" pitchFamily="2" charset="2"/>
                  </a:rPr>
                  <a:t>max</a:t>
                </a:r>
                <a:r>
                  <a:rPr lang="es-CO" sz="1600" dirty="0">
                    <a:solidFill>
                      <a:srgbClr val="2683C6">
                        <a:lumMod val="75000"/>
                      </a:srgbClr>
                    </a:solidFill>
                    <a:latin typeface="Arial" panose="020B0604020202020204"/>
                    <a:sym typeface="Wingdings" panose="05000000000000000000" pitchFamily="2" charset="2"/>
                  </a:rPr>
                  <a:t> ]</a:t>
                </a:r>
                <a:r>
                  <a:rPr lang="es-CO" sz="1600" dirty="0">
                    <a:solidFill>
                      <a:srgbClr val="2683C6">
                        <a:lumMod val="75000"/>
                      </a:srgbClr>
                    </a:solidFill>
                    <a:latin typeface="Arial" panose="020B0604020202020204"/>
                  </a:rPr>
                  <a:t>  razonable</a:t>
                </a:r>
              </a:p>
            </p:txBody>
          </p:sp>
          <p:sp>
            <p:nvSpPr>
              <p:cNvPr id="30" name="Abrir llave 29"/>
              <p:cNvSpPr/>
              <p:nvPr/>
            </p:nvSpPr>
            <p:spPr>
              <a:xfrm>
                <a:off x="9075983" y="4538010"/>
                <a:ext cx="288000" cy="972000"/>
              </a:xfrm>
              <a:prstGeom prst="leftBrace">
                <a:avLst>
                  <a:gd name="adj1" fmla="val 30699"/>
                  <a:gd name="adj2" fmla="val 50000"/>
                </a:avLst>
              </a:prstGeom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86477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/>
          <p:cNvGrpSpPr/>
          <p:nvPr/>
        </p:nvGrpSpPr>
        <p:grpSpPr>
          <a:xfrm>
            <a:off x="225061" y="182481"/>
            <a:ext cx="11775771" cy="6573726"/>
            <a:chOff x="225061" y="182481"/>
            <a:chExt cx="11775771" cy="6573726"/>
          </a:xfrm>
        </p:grpSpPr>
        <p:sp>
          <p:nvSpPr>
            <p:cNvPr id="19" name="Rectángulo 18"/>
            <p:cNvSpPr/>
            <p:nvPr/>
          </p:nvSpPr>
          <p:spPr>
            <a:xfrm>
              <a:off x="225061" y="5587728"/>
              <a:ext cx="6796841" cy="11684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225061" y="182481"/>
              <a:ext cx="90220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32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/>
                </a:rPr>
                <a:t>Deducción clásica de la Fórmula de </a:t>
              </a:r>
              <a:r>
                <a:rPr lang="es-CO" sz="32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/>
                </a:rPr>
                <a:t>Bethe-Bloch</a:t>
              </a:r>
              <a:endParaRPr lang="es-CO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25061" y="767256"/>
              <a:ext cx="28071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2000" dirty="0">
                  <a:solidFill>
                    <a:prstClr val="black"/>
                  </a:solidFill>
                  <a:latin typeface="Arial" panose="020B0604020202020204"/>
                </a:rPr>
                <a:t>por Niels Bohr en 1913</a:t>
              </a:r>
            </a:p>
          </p:txBody>
        </p:sp>
        <p:grpSp>
          <p:nvGrpSpPr>
            <p:cNvPr id="13" name="Grupo 12"/>
            <p:cNvGrpSpPr/>
            <p:nvPr/>
          </p:nvGrpSpPr>
          <p:grpSpPr>
            <a:xfrm>
              <a:off x="6146924" y="1556996"/>
              <a:ext cx="5100196" cy="2537167"/>
              <a:chOff x="6455534" y="928346"/>
              <a:chExt cx="5100196" cy="2537167"/>
            </a:xfrm>
          </p:grpSpPr>
          <p:pic>
            <p:nvPicPr>
              <p:cNvPr id="22" name="Imagen 21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455534" y="928346"/>
                <a:ext cx="5094446" cy="2533650"/>
              </a:xfrm>
              <a:prstGeom prst="rect">
                <a:avLst/>
              </a:prstGeom>
            </p:spPr>
          </p:pic>
          <p:sp>
            <p:nvSpPr>
              <p:cNvPr id="12" name="Rectángulo 11"/>
              <p:cNvSpPr/>
              <p:nvPr/>
            </p:nvSpPr>
            <p:spPr>
              <a:xfrm>
                <a:off x="10104120" y="3109804"/>
                <a:ext cx="1451610" cy="35570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" name="CuadroTexto 22"/>
            <p:cNvSpPr txBox="1"/>
            <p:nvPr/>
          </p:nvSpPr>
          <p:spPr>
            <a:xfrm>
              <a:off x="6221972" y="896054"/>
              <a:ext cx="46025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dirty="0">
                  <a:solidFill>
                    <a:srgbClr val="FF0000"/>
                  </a:solidFill>
                  <a:latin typeface="Arial" panose="020B0604020202020204"/>
                </a:rPr>
                <a:t>Envoltura cilíndrica de radio b, espesor </a:t>
              </a:r>
              <a:r>
                <a:rPr lang="es-CO" dirty="0" err="1">
                  <a:solidFill>
                    <a:srgbClr val="FF0000"/>
                  </a:solidFill>
                  <a:latin typeface="Arial" panose="020B0604020202020204"/>
                </a:rPr>
                <a:t>db</a:t>
              </a:r>
              <a:endParaRPr lang="es-CO" dirty="0">
                <a:solidFill>
                  <a:srgbClr val="FF0000"/>
                </a:solidFill>
                <a:latin typeface="Arial" panose="020B0604020202020204"/>
              </a:endParaRPr>
            </a:p>
            <a:p>
              <a:r>
                <a:rPr lang="es-CO" dirty="0">
                  <a:solidFill>
                    <a:srgbClr val="FF0000"/>
                  </a:solidFill>
                  <a:latin typeface="Arial" panose="020B0604020202020204"/>
                </a:rPr>
                <a:t>longitud  dx = 1 paso de la partícula M, </a:t>
              </a:r>
              <a:r>
                <a:rPr lang="es-CO" dirty="0" err="1">
                  <a:solidFill>
                    <a:srgbClr val="FF0000"/>
                  </a:solidFill>
                  <a:latin typeface="Arial" panose="020B0604020202020204"/>
                </a:rPr>
                <a:t>ze</a:t>
              </a:r>
              <a:r>
                <a:rPr lang="es-CO" dirty="0">
                  <a:solidFill>
                    <a:srgbClr val="FF0000"/>
                  </a:solidFill>
                  <a:latin typeface="Arial" panose="020B0604020202020204"/>
                </a:rPr>
                <a:t>.</a:t>
              </a:r>
            </a:p>
          </p:txBody>
        </p:sp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280" y="1609294"/>
              <a:ext cx="5907881" cy="757238"/>
            </a:xfrm>
            <a:prstGeom prst="rect">
              <a:avLst/>
            </a:prstGeom>
          </p:spPr>
        </p:pic>
        <p:sp>
          <p:nvSpPr>
            <p:cNvPr id="10" name="CuadroTexto 9"/>
            <p:cNvSpPr txBox="1"/>
            <p:nvPr/>
          </p:nvSpPr>
          <p:spPr>
            <a:xfrm>
              <a:off x="225061" y="2505344"/>
              <a:ext cx="63128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600" dirty="0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</a:rPr>
                <a:t>Para el intervalo de integración razonable </a:t>
              </a:r>
              <a:r>
                <a:rPr lang="es-CO" sz="1600" dirty="0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  <a:sym typeface="Wingdings" panose="05000000000000000000" pitchFamily="2" charset="2"/>
                </a:rPr>
                <a:t>[ </a:t>
              </a:r>
              <a:r>
                <a:rPr lang="es-CO" sz="1600" dirty="0" err="1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  <a:sym typeface="Wingdings" panose="05000000000000000000" pitchFamily="2" charset="2"/>
                </a:rPr>
                <a:t>b</a:t>
              </a:r>
              <a:r>
                <a:rPr lang="es-CO" sz="1600" i="1" baseline="-25000" dirty="0" err="1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  <a:sym typeface="Wingdings" panose="05000000000000000000" pitchFamily="2" charset="2"/>
                </a:rPr>
                <a:t>min</a:t>
              </a:r>
              <a:r>
                <a:rPr lang="es-CO" sz="1600" dirty="0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  <a:sym typeface="Wingdings" panose="05000000000000000000" pitchFamily="2" charset="2"/>
                </a:rPr>
                <a:t> , </a:t>
              </a:r>
              <a:r>
                <a:rPr lang="es-CO" sz="1600" dirty="0" err="1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  <a:sym typeface="Wingdings" panose="05000000000000000000" pitchFamily="2" charset="2"/>
                </a:rPr>
                <a:t>b</a:t>
              </a:r>
              <a:r>
                <a:rPr lang="es-CO" sz="1600" i="1" baseline="-25000" dirty="0" err="1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  <a:sym typeface="Wingdings" panose="05000000000000000000" pitchFamily="2" charset="2"/>
                </a:rPr>
                <a:t>max</a:t>
              </a:r>
              <a:r>
                <a:rPr lang="es-CO" sz="1600" dirty="0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  <a:sym typeface="Wingdings" panose="05000000000000000000" pitchFamily="2" charset="2"/>
                </a:rPr>
                <a:t> ]</a:t>
              </a:r>
              <a:r>
                <a:rPr lang="es-CO" sz="1600" dirty="0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</a:rPr>
                <a:t> </a:t>
              </a:r>
              <a:br>
                <a:rPr lang="es-CO" sz="1600" dirty="0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</a:rPr>
              </a:br>
              <a:r>
                <a:rPr lang="es-CO" sz="1600" dirty="0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</a:rPr>
                <a:t>Niels Bohr propone para transferencia de energía significativa:</a:t>
              </a:r>
            </a:p>
            <a:p>
              <a:endParaRPr lang="es-CO" sz="800" dirty="0">
                <a:solidFill>
                  <a:srgbClr val="2683C6">
                    <a:lumMod val="75000"/>
                  </a:srgbClr>
                </a:solidFill>
                <a:latin typeface="Arial" panose="020B0604020202020204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O" sz="1600" dirty="0" err="1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</a:rPr>
                <a:t>bmin</a:t>
              </a:r>
              <a:r>
                <a:rPr lang="es-CO" sz="1600" dirty="0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</a:rPr>
                <a:t> : longitud de onda de </a:t>
              </a:r>
              <a:r>
                <a:rPr lang="es-CO" sz="1600" dirty="0" err="1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</a:rPr>
                <a:t>de</a:t>
              </a:r>
              <a:r>
                <a:rPr lang="es-CO" sz="1600" dirty="0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</a:rPr>
                <a:t> Broglie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O" sz="1600" dirty="0" err="1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</a:rPr>
                <a:t>bmax</a:t>
              </a:r>
              <a:r>
                <a:rPr lang="es-CO" sz="1600" dirty="0">
                  <a:solidFill>
                    <a:srgbClr val="2683C6">
                      <a:lumMod val="75000"/>
                    </a:srgbClr>
                  </a:solidFill>
                  <a:latin typeface="Arial" panose="020B0604020202020204"/>
                </a:rPr>
                <a:t> :  dado por tiempo de interacción &lt;&lt; período del electrón. </a:t>
              </a:r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5915" y="3769206"/>
              <a:ext cx="3450431" cy="1585913"/>
            </a:xfrm>
            <a:prstGeom prst="rect">
              <a:avLst/>
            </a:prstGeom>
          </p:spPr>
        </p:pic>
        <p:graphicFrame>
          <p:nvGraphicFramePr>
            <p:cNvPr id="3" name="Objeto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0985673"/>
                </p:ext>
              </p:extLst>
            </p:nvPr>
          </p:nvGraphicFramePr>
          <p:xfrm>
            <a:off x="5531573" y="4760675"/>
            <a:ext cx="6444900" cy="12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577960" imgH="507960" progId="Equation.RSEE4">
                    <p:embed/>
                  </p:oleObj>
                </mc:Choice>
                <mc:Fallback>
                  <p:oleObj name="Equation" r:id="rId5" imgW="2577960" imgH="507960" progId="Equation.RSEE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531573" y="4760675"/>
                          <a:ext cx="6444900" cy="1269900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" name="Conector angular 4"/>
            <p:cNvCxnSpPr/>
            <p:nvPr/>
          </p:nvCxnSpPr>
          <p:spPr>
            <a:xfrm>
              <a:off x="327891" y="4785770"/>
              <a:ext cx="5072245" cy="666123"/>
            </a:xfrm>
            <a:prstGeom prst="bentConnector3">
              <a:avLst>
                <a:gd name="adj1" fmla="val 339"/>
              </a:avLst>
            </a:prstGeom>
            <a:ln w="44450">
              <a:solidFill>
                <a:schemeClr val="accent2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" name="Objeto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4096951"/>
                </p:ext>
              </p:extLst>
            </p:nvPr>
          </p:nvGraphicFramePr>
          <p:xfrm>
            <a:off x="276132" y="5587728"/>
            <a:ext cx="1955520" cy="609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977760" imgH="304560" progId="Equation.RSEE4">
                    <p:embed/>
                  </p:oleObj>
                </mc:Choice>
                <mc:Fallback>
                  <p:oleObj name="Equation" r:id="rId7" imgW="977760" imgH="304560" progId="Equation.RSEE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76132" y="5587728"/>
                          <a:ext cx="1955520" cy="6091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CuadroTexto 16"/>
            <p:cNvSpPr txBox="1"/>
            <p:nvPr/>
          </p:nvSpPr>
          <p:spPr>
            <a:xfrm>
              <a:off x="2311917" y="5650746"/>
              <a:ext cx="32447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dirty="0">
                  <a:solidFill>
                    <a:schemeClr val="accent1">
                      <a:lumMod val="50000"/>
                    </a:schemeClr>
                  </a:solidFill>
                  <a:latin typeface="+mj-lt"/>
                  <a:sym typeface="Wingdings" panose="05000000000000000000" pitchFamily="2" charset="2"/>
                </a:rPr>
                <a:t>  </a:t>
              </a:r>
              <a:r>
                <a:rPr lang="es-CO" sz="2400" i="1" dirty="0">
                  <a:solidFill>
                    <a:schemeClr val="accent1">
                      <a:lumMod val="50000"/>
                    </a:schemeClr>
                  </a:solidFill>
                  <a:sym typeface="Wingdings" panose="05000000000000000000" pitchFamily="2" charset="2"/>
                </a:rPr>
                <a:t>n</a:t>
              </a:r>
              <a:r>
                <a:rPr lang="es-CO" dirty="0">
                  <a:solidFill>
                    <a:schemeClr val="accent1">
                      <a:lumMod val="50000"/>
                    </a:schemeClr>
                  </a:solidFill>
                  <a:latin typeface="+mj-lt"/>
                  <a:sym typeface="Wingdings" panose="05000000000000000000" pitchFamily="2" charset="2"/>
                </a:rPr>
                <a:t>: </a:t>
              </a:r>
              <a:r>
                <a:rPr lang="es-CO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Densidad de electrones</a:t>
              </a:r>
            </a:p>
          </p:txBody>
        </p:sp>
        <p:graphicFrame>
          <p:nvGraphicFramePr>
            <p:cNvPr id="18" name="Objeto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458430"/>
                </p:ext>
              </p:extLst>
            </p:nvPr>
          </p:nvGraphicFramePr>
          <p:xfrm>
            <a:off x="310638" y="6248607"/>
            <a:ext cx="1802880" cy="507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901440" imgH="253800" progId="Equation.RSEE4">
                    <p:embed/>
                  </p:oleObj>
                </mc:Choice>
                <mc:Fallback>
                  <p:oleObj name="Equation" r:id="rId9" imgW="901440" imgH="253800" progId="Equation.RSEE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10638" y="6248607"/>
                          <a:ext cx="1802880" cy="507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CuadroTexto 31"/>
            <p:cNvSpPr txBox="1"/>
            <p:nvPr/>
          </p:nvSpPr>
          <p:spPr>
            <a:xfrm>
              <a:off x="2309040" y="6234471"/>
              <a:ext cx="4860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dirty="0">
                  <a:solidFill>
                    <a:schemeClr val="accent1">
                      <a:lumMod val="50000"/>
                    </a:schemeClr>
                  </a:solidFill>
                  <a:latin typeface="+mj-lt"/>
                  <a:sym typeface="Wingdings" panose="05000000000000000000" pitchFamily="2" charset="2"/>
                </a:rPr>
                <a:t>  </a:t>
              </a:r>
              <a:r>
                <a:rPr lang="es-CO" sz="2400" i="1" dirty="0">
                  <a:solidFill>
                    <a:schemeClr val="accent1">
                      <a:lumMod val="50000"/>
                    </a:schemeClr>
                  </a:solidFill>
                  <a:sym typeface="Wingdings" panose="05000000000000000000" pitchFamily="2" charset="2"/>
                </a:rPr>
                <a:t>I</a:t>
              </a:r>
              <a:r>
                <a:rPr lang="es-CO" dirty="0">
                  <a:solidFill>
                    <a:schemeClr val="accent1">
                      <a:lumMod val="50000"/>
                    </a:schemeClr>
                  </a:solidFill>
                  <a:latin typeface="+mj-lt"/>
                  <a:sym typeface="Wingdings" panose="05000000000000000000" pitchFamily="2" charset="2"/>
                </a:rPr>
                <a:t>: </a:t>
              </a:r>
              <a:r>
                <a:rPr lang="es-CO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Potencial medio de excitación atómica</a:t>
              </a:r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9854090" y="4370220"/>
              <a:ext cx="2146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s-CO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/>
                </a:rPr>
                <a:t>Niels Bohr en 1913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8318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41574-2A85-340E-2252-50D29B4FC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67A2F0A-8512-40F5-ECCF-EA3939032C19}"/>
              </a:ext>
            </a:extLst>
          </p:cNvPr>
          <p:cNvSpPr txBox="1"/>
          <p:nvPr/>
        </p:nvSpPr>
        <p:spPr>
          <a:xfrm>
            <a:off x="1540907" y="164810"/>
            <a:ext cx="9110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Modelo Estándar de Partículas Elementales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7198DE7-BCB6-FB68-5995-4746CA3AF523}"/>
              </a:ext>
            </a:extLst>
          </p:cNvPr>
          <p:cNvSpPr txBox="1"/>
          <p:nvPr/>
        </p:nvSpPr>
        <p:spPr>
          <a:xfrm>
            <a:off x="200695" y="1531918"/>
            <a:ext cx="2198038" cy="4401205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latin typeface="+mj-lt"/>
              </a:rPr>
              <a:t>El muón es</a:t>
            </a:r>
          </a:p>
          <a:p>
            <a:r>
              <a:rPr lang="es-ES" dirty="0">
                <a:latin typeface="+mj-lt"/>
              </a:rPr>
              <a:t>partícula elemental.</a:t>
            </a:r>
          </a:p>
          <a:p>
            <a:endParaRPr lang="es-ES" dirty="0">
              <a:latin typeface="+mj-lt"/>
            </a:endParaRPr>
          </a:p>
          <a:p>
            <a:r>
              <a:rPr lang="es-ES" dirty="0">
                <a:latin typeface="+mj-lt"/>
              </a:rPr>
              <a:t>Siendo LEPTÓN</a:t>
            </a:r>
          </a:p>
          <a:p>
            <a:r>
              <a:rPr lang="es-ES" dirty="0">
                <a:latin typeface="+mj-lt"/>
              </a:rPr>
              <a:t>el muón</a:t>
            </a:r>
          </a:p>
          <a:p>
            <a:r>
              <a:rPr lang="es-ES" dirty="0">
                <a:latin typeface="+mj-lt"/>
              </a:rPr>
              <a:t>NO participa de la</a:t>
            </a:r>
          </a:p>
          <a:p>
            <a:r>
              <a:rPr lang="es-ES" dirty="0">
                <a:latin typeface="+mj-lt"/>
              </a:rPr>
              <a:t>interacción fuerte.</a:t>
            </a:r>
          </a:p>
          <a:p>
            <a:endParaRPr lang="es-ES" dirty="0">
              <a:latin typeface="+mj-lt"/>
            </a:endParaRPr>
          </a:p>
          <a:p>
            <a:r>
              <a:rPr lang="es-ES" dirty="0">
                <a:latin typeface="+mj-lt"/>
              </a:rPr>
              <a:t>Muón</a:t>
            </a:r>
          </a:p>
          <a:p>
            <a:r>
              <a:rPr lang="es-ES" dirty="0">
                <a:latin typeface="+mj-lt"/>
              </a:rPr>
              <a:t>solo participa de</a:t>
            </a:r>
          </a:p>
          <a:p>
            <a:r>
              <a:rPr lang="es-ES" dirty="0">
                <a:solidFill>
                  <a:srgbClr val="FF0000"/>
                </a:solidFill>
                <a:latin typeface="+mj-lt"/>
              </a:rPr>
              <a:t>interacción débil</a:t>
            </a:r>
          </a:p>
          <a:p>
            <a:r>
              <a:rPr lang="es-ES" dirty="0">
                <a:latin typeface="+mj-lt"/>
              </a:rPr>
              <a:t>y de</a:t>
            </a:r>
          </a:p>
          <a:p>
            <a:r>
              <a:rPr lang="es-ES" dirty="0">
                <a:solidFill>
                  <a:srgbClr val="FF0000"/>
                </a:solidFill>
                <a:latin typeface="+mj-lt"/>
              </a:rPr>
              <a:t>interacción</a:t>
            </a:r>
          </a:p>
          <a:p>
            <a:r>
              <a:rPr lang="es-ES" dirty="0">
                <a:solidFill>
                  <a:srgbClr val="FF0000"/>
                </a:solidFill>
                <a:latin typeface="+mj-lt"/>
              </a:rPr>
              <a:t>electromagnética</a:t>
            </a:r>
          </a:p>
          <a:p>
            <a:r>
              <a:rPr lang="es-ES" sz="1400" dirty="0">
                <a:latin typeface="+mj-lt"/>
              </a:rPr>
              <a:t>(</a:t>
            </a:r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además de la</a:t>
            </a:r>
          </a:p>
          <a:p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interacción gravitacional</a:t>
            </a:r>
            <a:r>
              <a:rPr lang="es-ES" sz="1400" dirty="0">
                <a:latin typeface="+mj-lt"/>
              </a:rPr>
              <a:t>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F821AEE-CA55-8281-EB3D-BD8C9D0D63E5}"/>
              </a:ext>
            </a:extLst>
          </p:cNvPr>
          <p:cNvSpPr txBox="1"/>
          <p:nvPr/>
        </p:nvSpPr>
        <p:spPr>
          <a:xfrm>
            <a:off x="9857640" y="3899358"/>
            <a:ext cx="2005677" cy="1754326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latin typeface="+mj-lt"/>
              </a:rPr>
              <a:t>MUÓN:</a:t>
            </a:r>
          </a:p>
          <a:p>
            <a:r>
              <a:rPr lang="es-ES" dirty="0">
                <a:latin typeface="+mj-lt"/>
              </a:rPr>
              <a:t>su interacción</a:t>
            </a:r>
            <a:br>
              <a:rPr lang="es-ES" dirty="0">
                <a:latin typeface="+mj-lt"/>
              </a:rPr>
            </a:br>
            <a:r>
              <a:rPr lang="es-ES" dirty="0">
                <a:latin typeface="+mj-lt"/>
              </a:rPr>
              <a:t>con la materia</a:t>
            </a:r>
          </a:p>
          <a:p>
            <a:r>
              <a:rPr lang="es-ES" dirty="0">
                <a:latin typeface="+mj-lt"/>
              </a:rPr>
              <a:t>es</a:t>
            </a:r>
          </a:p>
          <a:p>
            <a:r>
              <a:rPr lang="es-ES" dirty="0">
                <a:solidFill>
                  <a:srgbClr val="FF0000"/>
                </a:solidFill>
                <a:latin typeface="+mj-lt"/>
              </a:rPr>
              <a:t>interacción</a:t>
            </a:r>
          </a:p>
          <a:p>
            <a:r>
              <a:rPr lang="es-ES" dirty="0">
                <a:solidFill>
                  <a:srgbClr val="FF0000"/>
                </a:solidFill>
                <a:latin typeface="+mj-lt"/>
              </a:rPr>
              <a:t>electromagnética.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838E700A-B876-D740-43B0-9045A31A11F1}"/>
              </a:ext>
            </a:extLst>
          </p:cNvPr>
          <p:cNvGrpSpPr/>
          <p:nvPr/>
        </p:nvGrpSpPr>
        <p:grpSpPr>
          <a:xfrm>
            <a:off x="2896502" y="765549"/>
            <a:ext cx="6487479" cy="5672470"/>
            <a:chOff x="2896502" y="765549"/>
            <a:chExt cx="6487479" cy="5672470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4802F6B1-FC35-75C1-9753-4FE1592A2657}"/>
                </a:ext>
              </a:extLst>
            </p:cNvPr>
            <p:cNvGrpSpPr/>
            <p:nvPr/>
          </p:nvGrpSpPr>
          <p:grpSpPr>
            <a:xfrm>
              <a:off x="2896503" y="765549"/>
              <a:ext cx="6487478" cy="5672470"/>
              <a:chOff x="2896503" y="765549"/>
              <a:chExt cx="6487478" cy="5672470"/>
            </a:xfrm>
          </p:grpSpPr>
          <p:pic>
            <p:nvPicPr>
              <p:cNvPr id="4" name="Imagen 3">
                <a:extLst>
                  <a:ext uri="{FF2B5EF4-FFF2-40B4-BE49-F238E27FC236}">
                    <a16:creationId xmlns:a16="http://schemas.microsoft.com/office/drawing/2014/main" id="{6BC0E38F-F1DC-E823-A444-3FEBC5B038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t="8619"/>
              <a:stretch>
                <a:fillRect/>
              </a:stretch>
            </p:blipFill>
            <p:spPr>
              <a:xfrm>
                <a:off x="2896503" y="765549"/>
                <a:ext cx="6487478" cy="5672470"/>
              </a:xfrm>
              <a:prstGeom prst="rect">
                <a:avLst/>
              </a:prstGeom>
            </p:spPr>
          </p:pic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681CEBA6-BDFB-B630-0698-D8CB94DC2116}"/>
                  </a:ext>
                </a:extLst>
              </p:cNvPr>
              <p:cNvSpPr txBox="1"/>
              <p:nvPr/>
            </p:nvSpPr>
            <p:spPr>
              <a:xfrm>
                <a:off x="3937483" y="843032"/>
                <a:ext cx="232948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1100" b="1" dirty="0">
                    <a:highlight>
                      <a:srgbClr val="E0F4FC"/>
                    </a:highlight>
                    <a:latin typeface="+mj-lt"/>
                  </a:rPr>
                  <a:t>Tres generaciones de la materia</a:t>
                </a:r>
              </a:p>
              <a:p>
                <a:pPr algn="ctr"/>
                <a:r>
                  <a:rPr lang="es-ES" sz="1100" b="1" dirty="0">
                    <a:solidFill>
                      <a:srgbClr val="FF0000"/>
                    </a:solidFill>
                    <a:highlight>
                      <a:srgbClr val="E0F4FC"/>
                    </a:highlight>
                    <a:latin typeface="+mj-lt"/>
                  </a:rPr>
                  <a:t>FERMIONES</a:t>
                </a:r>
                <a:endParaRPr lang="es-CO" sz="1100" b="1" dirty="0">
                  <a:solidFill>
                    <a:srgbClr val="FF0000"/>
                  </a:solidFill>
                  <a:highlight>
                    <a:srgbClr val="E0F4FC"/>
                  </a:highlight>
                  <a:latin typeface="+mj-lt"/>
                </a:endParaRPr>
              </a:p>
            </p:txBody>
          </p:sp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85586F9D-A94F-256C-A1BE-DD27661691D5}"/>
                  </a:ext>
                </a:extLst>
              </p:cNvPr>
              <p:cNvSpPr txBox="1"/>
              <p:nvPr/>
            </p:nvSpPr>
            <p:spPr>
              <a:xfrm>
                <a:off x="6991253" y="843032"/>
                <a:ext cx="211949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1100" b="1" dirty="0">
                    <a:highlight>
                      <a:srgbClr val="E0F4FC"/>
                    </a:highlight>
                    <a:latin typeface="+mj-lt"/>
                  </a:rPr>
                  <a:t>Mediadoras de interacciones</a:t>
                </a:r>
              </a:p>
              <a:p>
                <a:pPr algn="ctr"/>
                <a:r>
                  <a:rPr lang="es-ES" sz="1100" b="1" dirty="0">
                    <a:solidFill>
                      <a:srgbClr val="FF0000"/>
                    </a:solidFill>
                    <a:highlight>
                      <a:srgbClr val="E0F4FC"/>
                    </a:highlight>
                    <a:latin typeface="+mj-lt"/>
                  </a:rPr>
                  <a:t>BOSONES</a:t>
                </a:r>
                <a:endParaRPr lang="es-CO" sz="1100" b="1" dirty="0">
                  <a:solidFill>
                    <a:srgbClr val="FF0000"/>
                  </a:solidFill>
                  <a:highlight>
                    <a:srgbClr val="E0F4FC"/>
                  </a:highlight>
                  <a:latin typeface="+mj-lt"/>
                </a:endParaRPr>
              </a:p>
            </p:txBody>
          </p:sp>
        </p:grpSp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F0692EB1-E223-E50D-FDE7-F8B31922CCD5}"/>
                </a:ext>
              </a:extLst>
            </p:cNvPr>
            <p:cNvSpPr/>
            <p:nvPr/>
          </p:nvSpPr>
          <p:spPr>
            <a:xfrm>
              <a:off x="3370161" y="1467293"/>
              <a:ext cx="3509103" cy="2349795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E917A9F4-533B-3435-CCC8-FE83984C8C96}"/>
                </a:ext>
              </a:extLst>
            </p:cNvPr>
            <p:cNvSpPr/>
            <p:nvPr/>
          </p:nvSpPr>
          <p:spPr>
            <a:xfrm>
              <a:off x="3370162" y="3817088"/>
              <a:ext cx="1132390" cy="245639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BBA075BB-3D24-8EB5-99A3-55E14A75E0BA}"/>
                </a:ext>
              </a:extLst>
            </p:cNvPr>
            <p:cNvSpPr/>
            <p:nvPr/>
          </p:nvSpPr>
          <p:spPr>
            <a:xfrm>
              <a:off x="5700772" y="3899358"/>
              <a:ext cx="1132390" cy="245639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1A22DDA2-6743-DC7B-FA6E-E4AB0FAE4017}"/>
                </a:ext>
              </a:extLst>
            </p:cNvPr>
            <p:cNvSpPr/>
            <p:nvPr/>
          </p:nvSpPr>
          <p:spPr>
            <a:xfrm>
              <a:off x="6902415" y="1455718"/>
              <a:ext cx="1132390" cy="1206459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BA677ECF-71AF-885F-9E1A-3D59AD232D11}"/>
                </a:ext>
              </a:extLst>
            </p:cNvPr>
            <p:cNvSpPr/>
            <p:nvPr/>
          </p:nvSpPr>
          <p:spPr>
            <a:xfrm>
              <a:off x="2896502" y="2550912"/>
              <a:ext cx="450508" cy="1307311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</p:spTree>
    <p:extLst>
      <p:ext uri="{BB962C8B-B14F-4D97-AF65-F5344CB8AC3E}">
        <p14:creationId xmlns:p14="http://schemas.microsoft.com/office/powerpoint/2010/main" val="485448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0FCE5-6117-C930-4B98-079F67D52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 66">
            <a:extLst>
              <a:ext uri="{FF2B5EF4-FFF2-40B4-BE49-F238E27FC236}">
                <a16:creationId xmlns:a16="http://schemas.microsoft.com/office/drawing/2014/main" id="{08A03F56-39F3-CD9F-5C28-526A41FC99AC}"/>
              </a:ext>
            </a:extLst>
          </p:cNvPr>
          <p:cNvSpPr/>
          <p:nvPr/>
        </p:nvSpPr>
        <p:spPr>
          <a:xfrm>
            <a:off x="0" y="6259132"/>
            <a:ext cx="12192000" cy="580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66" name="Grupo 65">
            <a:extLst>
              <a:ext uri="{FF2B5EF4-FFF2-40B4-BE49-F238E27FC236}">
                <a16:creationId xmlns:a16="http://schemas.microsoft.com/office/drawing/2014/main" id="{841BB1A3-391C-77ED-B0E5-FF0672A17047}"/>
              </a:ext>
            </a:extLst>
          </p:cNvPr>
          <p:cNvGrpSpPr/>
          <p:nvPr/>
        </p:nvGrpSpPr>
        <p:grpSpPr>
          <a:xfrm>
            <a:off x="231494" y="140516"/>
            <a:ext cx="11703724" cy="6385862"/>
            <a:chOff x="231494" y="140516"/>
            <a:chExt cx="11703724" cy="6385862"/>
          </a:xfrm>
        </p:grpSpPr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3EA118B6-3AD3-CAA4-3F05-20A799C806ED}"/>
                </a:ext>
              </a:extLst>
            </p:cNvPr>
            <p:cNvSpPr txBox="1"/>
            <p:nvPr/>
          </p:nvSpPr>
          <p:spPr>
            <a:xfrm>
              <a:off x="3655621" y="140516"/>
              <a:ext cx="49039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36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Producción de muones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5B5BE5F0-5612-EFB7-4F31-6BC40079A87E}"/>
                </a:ext>
              </a:extLst>
            </p:cNvPr>
            <p:cNvSpPr txBox="1"/>
            <p:nvPr/>
          </p:nvSpPr>
          <p:spPr>
            <a:xfrm>
              <a:off x="231494" y="862663"/>
              <a:ext cx="26810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>
                  <a:solidFill>
                    <a:srgbClr val="FF0000"/>
                  </a:solidFill>
                  <a:latin typeface="+mj-lt"/>
                </a:rPr>
                <a:t>EN RAYOS CÓSMICOS</a:t>
              </a:r>
              <a:endParaRPr lang="es-CO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000ACD71-4B74-4C6E-6458-A36AA8B4980B}"/>
                </a:ext>
              </a:extLst>
            </p:cNvPr>
            <p:cNvSpPr txBox="1"/>
            <p:nvPr/>
          </p:nvSpPr>
          <p:spPr>
            <a:xfrm>
              <a:off x="5991825" y="862663"/>
              <a:ext cx="4331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>
                  <a:solidFill>
                    <a:srgbClr val="FF0000"/>
                  </a:solidFill>
                  <a:latin typeface="+mj-lt"/>
                </a:rPr>
                <a:t>EN ACELERADORES DE PARTÍCULAS</a:t>
              </a:r>
              <a:endParaRPr lang="es-CO" dirty="0">
                <a:solidFill>
                  <a:srgbClr val="FF0000"/>
                </a:solidFill>
                <a:latin typeface="+mj-lt"/>
              </a:endParaRPr>
            </a:p>
          </p:txBody>
        </p:sp>
        <p:grpSp>
          <p:nvGrpSpPr>
            <p:cNvPr id="58" name="Grupo 57">
              <a:extLst>
                <a:ext uri="{FF2B5EF4-FFF2-40B4-BE49-F238E27FC236}">
                  <a16:creationId xmlns:a16="http://schemas.microsoft.com/office/drawing/2014/main" id="{9D472F89-54F1-34B0-056C-4D2E9CE70908}"/>
                </a:ext>
              </a:extLst>
            </p:cNvPr>
            <p:cNvGrpSpPr/>
            <p:nvPr/>
          </p:nvGrpSpPr>
          <p:grpSpPr>
            <a:xfrm>
              <a:off x="488450" y="1267337"/>
              <a:ext cx="5433457" cy="4801016"/>
              <a:chOff x="488450" y="1401449"/>
              <a:chExt cx="5433457" cy="4801016"/>
            </a:xfrm>
          </p:grpSpPr>
          <p:grpSp>
            <p:nvGrpSpPr>
              <p:cNvPr id="17" name="Grupo 16">
                <a:extLst>
                  <a:ext uri="{FF2B5EF4-FFF2-40B4-BE49-F238E27FC236}">
                    <a16:creationId xmlns:a16="http://schemas.microsoft.com/office/drawing/2014/main" id="{0A3F787A-5BC2-D698-8425-418F58368D76}"/>
                  </a:ext>
                </a:extLst>
              </p:cNvPr>
              <p:cNvGrpSpPr/>
              <p:nvPr/>
            </p:nvGrpSpPr>
            <p:grpSpPr>
              <a:xfrm>
                <a:off x="488450" y="1401449"/>
                <a:ext cx="5099691" cy="4801016"/>
                <a:chOff x="615775" y="1401449"/>
                <a:chExt cx="5099691" cy="4801016"/>
              </a:xfrm>
            </p:grpSpPr>
            <p:pic>
              <p:nvPicPr>
                <p:cNvPr id="11" name="Imagen 10">
                  <a:extLst>
                    <a:ext uri="{FF2B5EF4-FFF2-40B4-BE49-F238E27FC236}">
                      <a16:creationId xmlns:a16="http://schemas.microsoft.com/office/drawing/2014/main" id="{4D7D716A-BC16-7609-781B-B487EBF3A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15775" y="1401449"/>
                  <a:ext cx="4950381" cy="4801016"/>
                </a:xfrm>
                <a:prstGeom prst="rect">
                  <a:avLst/>
                </a:prstGeom>
              </p:spPr>
            </p:pic>
            <p:sp>
              <p:nvSpPr>
                <p:cNvPr id="15" name="Flecha: a la derecha 14">
                  <a:extLst>
                    <a:ext uri="{FF2B5EF4-FFF2-40B4-BE49-F238E27FC236}">
                      <a16:creationId xmlns:a16="http://schemas.microsoft.com/office/drawing/2014/main" id="{4BEAB5BD-624D-056C-2C1A-DDD679E82A3B}"/>
                    </a:ext>
                  </a:extLst>
                </p:cNvPr>
                <p:cNvSpPr/>
                <p:nvPr/>
              </p:nvSpPr>
              <p:spPr>
                <a:xfrm>
                  <a:off x="1449153" y="5715924"/>
                  <a:ext cx="437521" cy="243068"/>
                </a:xfrm>
                <a:prstGeom prst="right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6" name="Flecha: a la derecha 15">
                  <a:extLst>
                    <a:ext uri="{FF2B5EF4-FFF2-40B4-BE49-F238E27FC236}">
                      <a16:creationId xmlns:a16="http://schemas.microsoft.com/office/drawing/2014/main" id="{BDB4D0D9-D86E-2BF0-E550-FAF19997B3B6}"/>
                    </a:ext>
                  </a:extLst>
                </p:cNvPr>
                <p:cNvSpPr/>
                <p:nvPr/>
              </p:nvSpPr>
              <p:spPr>
                <a:xfrm rot="10800000">
                  <a:off x="5277945" y="4965498"/>
                  <a:ext cx="437521" cy="243068"/>
                </a:xfrm>
                <a:prstGeom prst="right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</p:grpSp>
          <p:pic>
            <p:nvPicPr>
              <p:cNvPr id="40" name="Imagen 39">
                <a:extLst>
                  <a:ext uri="{FF2B5EF4-FFF2-40B4-BE49-F238E27FC236}">
                    <a16:creationId xmlns:a16="http://schemas.microsoft.com/office/drawing/2014/main" id="{FC885794-30BF-168B-7BBA-8AFC08AAEC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rgbClr val="FFFF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8387" y="2198325"/>
                <a:ext cx="1684255" cy="281979"/>
              </a:xfrm>
              <a:prstGeom prst="rect">
                <a:avLst/>
              </a:prstGeom>
            </p:spPr>
          </p:pic>
          <p:pic>
            <p:nvPicPr>
              <p:cNvPr id="43" name="Imagen 42">
                <a:extLst>
                  <a:ext uri="{FF2B5EF4-FFF2-40B4-BE49-F238E27FC236}">
                    <a16:creationId xmlns:a16="http://schemas.microsoft.com/office/drawing/2014/main" id="{47524476-3435-23A3-1ED2-FE2904FA5C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FFFF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50965" y="5950970"/>
                <a:ext cx="1112675" cy="251495"/>
              </a:xfrm>
              <a:prstGeom prst="rect">
                <a:avLst/>
              </a:prstGeom>
            </p:spPr>
          </p:pic>
          <p:pic>
            <p:nvPicPr>
              <p:cNvPr id="53" name="Imagen 52">
                <a:extLst>
                  <a:ext uri="{FF2B5EF4-FFF2-40B4-BE49-F238E27FC236}">
                    <a16:creationId xmlns:a16="http://schemas.microsoft.com/office/drawing/2014/main" id="{6F40D9A7-A12A-867E-D44D-B45BA891A2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prstClr val="black"/>
                  <a:srgbClr val="FFFF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6853" y="4622407"/>
                <a:ext cx="1105054" cy="221011"/>
              </a:xfrm>
              <a:prstGeom prst="rect">
                <a:avLst/>
              </a:prstGeom>
            </p:spPr>
          </p:pic>
        </p:grpSp>
        <p:grpSp>
          <p:nvGrpSpPr>
            <p:cNvPr id="59" name="Grupo 58">
              <a:extLst>
                <a:ext uri="{FF2B5EF4-FFF2-40B4-BE49-F238E27FC236}">
                  <a16:creationId xmlns:a16="http://schemas.microsoft.com/office/drawing/2014/main" id="{2C335FA8-C73A-D59C-6481-4597467B5FBE}"/>
                </a:ext>
              </a:extLst>
            </p:cNvPr>
            <p:cNvGrpSpPr/>
            <p:nvPr/>
          </p:nvGrpSpPr>
          <p:grpSpPr>
            <a:xfrm>
              <a:off x="6488917" y="1514728"/>
              <a:ext cx="5446301" cy="2666106"/>
              <a:chOff x="6488917" y="1880488"/>
              <a:chExt cx="5446301" cy="2666106"/>
            </a:xfrm>
          </p:grpSpPr>
          <p:grpSp>
            <p:nvGrpSpPr>
              <p:cNvPr id="38" name="Grupo 37">
                <a:extLst>
                  <a:ext uri="{FF2B5EF4-FFF2-40B4-BE49-F238E27FC236}">
                    <a16:creationId xmlns:a16="http://schemas.microsoft.com/office/drawing/2014/main" id="{0465410D-E112-FA0E-AAF5-36677D8F1DFB}"/>
                  </a:ext>
                </a:extLst>
              </p:cNvPr>
              <p:cNvGrpSpPr/>
              <p:nvPr/>
            </p:nvGrpSpPr>
            <p:grpSpPr>
              <a:xfrm>
                <a:off x="6488917" y="1880488"/>
                <a:ext cx="5446301" cy="2380085"/>
                <a:chOff x="6488917" y="1880488"/>
                <a:chExt cx="5446301" cy="2380085"/>
              </a:xfrm>
            </p:grpSpPr>
            <p:pic>
              <p:nvPicPr>
                <p:cNvPr id="33" name="Imagen 32">
                  <a:extLst>
                    <a:ext uri="{FF2B5EF4-FFF2-40B4-BE49-F238E27FC236}">
                      <a16:creationId xmlns:a16="http://schemas.microsoft.com/office/drawing/2014/main" id="{146EA2CF-47F8-1F38-7C31-BB6D1ADB24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488917" y="1880488"/>
                  <a:ext cx="5067434" cy="2380085"/>
                </a:xfrm>
                <a:prstGeom prst="rect">
                  <a:avLst/>
                </a:prstGeom>
              </p:spPr>
            </p:pic>
            <p:pic>
              <p:nvPicPr>
                <p:cNvPr id="35" name="Imagen 34">
                  <a:extLst>
                    <a:ext uri="{FF2B5EF4-FFF2-40B4-BE49-F238E27FC236}">
                      <a16:creationId xmlns:a16="http://schemas.microsoft.com/office/drawing/2014/main" id="{9AE95969-D492-4FEE-E54A-69BAD3FF84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0800000">
                  <a:off x="11471882" y="3847664"/>
                  <a:ext cx="463336" cy="298730"/>
                </a:xfrm>
                <a:prstGeom prst="rect">
                  <a:avLst/>
                </a:prstGeom>
              </p:spPr>
            </p:pic>
            <p:sp>
              <p:nvSpPr>
                <p:cNvPr id="36" name="CuadroTexto 35">
                  <a:extLst>
                    <a:ext uri="{FF2B5EF4-FFF2-40B4-BE49-F238E27FC236}">
                      <a16:creationId xmlns:a16="http://schemas.microsoft.com/office/drawing/2014/main" id="{A7AF2488-9170-D48C-4EC6-086A1919A483}"/>
                    </a:ext>
                  </a:extLst>
                </p:cNvPr>
                <p:cNvSpPr txBox="1"/>
                <p:nvPr/>
              </p:nvSpPr>
              <p:spPr>
                <a:xfrm>
                  <a:off x="7233278" y="2011680"/>
                  <a:ext cx="126829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s-ES" sz="1600" dirty="0">
                      <a:latin typeface="+mj-lt"/>
                    </a:rPr>
                    <a:t>acelerador</a:t>
                  </a:r>
                </a:p>
                <a:p>
                  <a:pPr algn="ctr"/>
                  <a:r>
                    <a:rPr lang="es-ES" sz="1600" dirty="0">
                      <a:latin typeface="+mj-lt"/>
                    </a:rPr>
                    <a:t>de protones</a:t>
                  </a:r>
                  <a:endParaRPr lang="es-CO" sz="1600" dirty="0">
                    <a:latin typeface="+mj-lt"/>
                  </a:endParaRPr>
                </a:p>
              </p:txBody>
            </p:sp>
            <p:sp>
              <p:nvSpPr>
                <p:cNvPr id="37" name="CuadroTexto 36">
                  <a:extLst>
                    <a:ext uri="{FF2B5EF4-FFF2-40B4-BE49-F238E27FC236}">
                      <a16:creationId xmlns:a16="http://schemas.microsoft.com/office/drawing/2014/main" id="{9088C89B-2E0A-6138-92AB-6F1DE903CBEC}"/>
                    </a:ext>
                  </a:extLst>
                </p:cNvPr>
                <p:cNvSpPr txBox="1"/>
                <p:nvPr/>
              </p:nvSpPr>
              <p:spPr>
                <a:xfrm>
                  <a:off x="9022634" y="2719784"/>
                  <a:ext cx="71045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600" dirty="0">
                      <a:latin typeface="+mj-lt"/>
                    </a:rPr>
                    <a:t>target</a:t>
                  </a:r>
                  <a:endParaRPr lang="es-CO" sz="1400" dirty="0">
                    <a:latin typeface="+mj-lt"/>
                  </a:endParaRPr>
                </a:p>
              </p:txBody>
            </p:sp>
          </p:grpSp>
          <p:pic>
            <p:nvPicPr>
              <p:cNvPr id="41" name="Imagen 40">
                <a:extLst>
                  <a:ext uri="{FF2B5EF4-FFF2-40B4-BE49-F238E27FC236}">
                    <a16:creationId xmlns:a16="http://schemas.microsoft.com/office/drawing/2014/main" id="{F0923D86-5A91-997E-40DF-CDBBAFB438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rgbClr val="FFFF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45935" y="2480304"/>
                <a:ext cx="1684255" cy="281979"/>
              </a:xfrm>
              <a:prstGeom prst="rect">
                <a:avLst/>
              </a:prstGeom>
            </p:spPr>
          </p:pic>
          <p:pic>
            <p:nvPicPr>
              <p:cNvPr id="57" name="Imagen 56">
                <a:extLst>
                  <a:ext uri="{FF2B5EF4-FFF2-40B4-BE49-F238E27FC236}">
                    <a16:creationId xmlns:a16="http://schemas.microsoft.com/office/drawing/2014/main" id="{54B9C1A5-F628-2423-0431-A83A93E5B9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rgbClr val="FFFF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48872" y="4241751"/>
                <a:ext cx="1381318" cy="304843"/>
              </a:xfrm>
              <a:prstGeom prst="rect">
                <a:avLst/>
              </a:prstGeom>
            </p:spPr>
          </p:pic>
        </p:grpSp>
        <p:grpSp>
          <p:nvGrpSpPr>
            <p:cNvPr id="65" name="Grupo 64">
              <a:extLst>
                <a:ext uri="{FF2B5EF4-FFF2-40B4-BE49-F238E27FC236}">
                  <a16:creationId xmlns:a16="http://schemas.microsoft.com/office/drawing/2014/main" id="{868BDFE2-4A9D-EF60-D190-A7EF49C92DB0}"/>
                </a:ext>
              </a:extLst>
            </p:cNvPr>
            <p:cNvGrpSpPr/>
            <p:nvPr/>
          </p:nvGrpSpPr>
          <p:grpSpPr>
            <a:xfrm>
              <a:off x="6404207" y="4587386"/>
              <a:ext cx="5067434" cy="1938992"/>
              <a:chOff x="6270095" y="4709306"/>
              <a:chExt cx="5067434" cy="1938992"/>
            </a:xfrm>
          </p:grpSpPr>
          <p:sp>
            <p:nvSpPr>
              <p:cNvPr id="60" name="CuadroTexto 59">
                <a:extLst>
                  <a:ext uri="{FF2B5EF4-FFF2-40B4-BE49-F238E27FC236}">
                    <a16:creationId xmlns:a16="http://schemas.microsoft.com/office/drawing/2014/main" id="{54210DA6-7CF8-D920-F64F-774E588BE0D5}"/>
                  </a:ext>
                </a:extLst>
              </p:cNvPr>
              <p:cNvSpPr txBox="1"/>
              <p:nvPr/>
            </p:nvSpPr>
            <p:spPr>
              <a:xfrm>
                <a:off x="6270095" y="4709306"/>
                <a:ext cx="5067434" cy="193899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s-ES" dirty="0">
                    <a:latin typeface="+mj-lt"/>
                  </a:rPr>
                  <a:t>Proceso previo (interacción fuerte)</a:t>
                </a:r>
                <a:br>
                  <a:rPr lang="es-ES" dirty="0">
                    <a:latin typeface="+mj-lt"/>
                  </a:rPr>
                </a:br>
                <a:r>
                  <a:rPr lang="es-ES" dirty="0">
                    <a:latin typeface="+mj-lt"/>
                  </a:rPr>
                  <a:t>Producción </a:t>
                </a:r>
                <a:r>
                  <a:rPr lang="es-ES" dirty="0" err="1">
                    <a:latin typeface="+mj-lt"/>
                  </a:rPr>
                  <a:t>hadrónica</a:t>
                </a:r>
                <a:endParaRPr lang="es-ES" dirty="0">
                  <a:latin typeface="+mj-lt"/>
                </a:endParaRPr>
              </a:p>
              <a:p>
                <a:endParaRPr lang="es-ES" dirty="0">
                  <a:latin typeface="+mj-lt"/>
                </a:endParaRPr>
              </a:p>
              <a:p>
                <a:pPr marL="342900" indent="-342900">
                  <a:buFont typeface="+mj-lt"/>
                  <a:buAutoNum type="arabicPeriod" startAt="2"/>
                </a:pPr>
                <a:r>
                  <a:rPr lang="es-ES" dirty="0">
                    <a:latin typeface="+mj-lt"/>
                  </a:rPr>
                  <a:t>Producción por decaimiento de mesones</a:t>
                </a:r>
              </a:p>
              <a:p>
                <a:r>
                  <a:rPr lang="es-ES" dirty="0">
                    <a:latin typeface="+mj-lt"/>
                  </a:rPr>
                  <a:t>     </a:t>
                </a:r>
                <a:r>
                  <a:rPr lang="es-ES" b="1" dirty="0">
                    <a:solidFill>
                      <a:srgbClr val="FF0000"/>
                    </a:solidFill>
                    <a:latin typeface="+mj-lt"/>
                  </a:rPr>
                  <a:t>interacción débil</a:t>
                </a:r>
              </a:p>
              <a:p>
                <a:endParaRPr lang="es-CO" dirty="0">
                  <a:latin typeface="+mj-lt"/>
                </a:endParaRPr>
              </a:p>
              <a:p>
                <a:r>
                  <a:rPr lang="es-CO" sz="1200" dirty="0">
                    <a:latin typeface="+mj-lt"/>
                  </a:rPr>
                  <a:t>  </a:t>
                </a:r>
              </a:p>
            </p:txBody>
          </p:sp>
          <p:pic>
            <p:nvPicPr>
              <p:cNvPr id="62" name="Imagen 61">
                <a:extLst>
                  <a:ext uri="{FF2B5EF4-FFF2-40B4-BE49-F238E27FC236}">
                    <a16:creationId xmlns:a16="http://schemas.microsoft.com/office/drawing/2014/main" id="{6CA96C60-FE1B-AC5C-B3CD-C7D440D3E9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9483" y="5872279"/>
                <a:ext cx="1467055" cy="685896"/>
              </a:xfrm>
              <a:prstGeom prst="rect">
                <a:avLst/>
              </a:prstGeom>
            </p:spPr>
          </p:pic>
          <p:pic>
            <p:nvPicPr>
              <p:cNvPr id="64" name="Imagen 63">
                <a:extLst>
                  <a:ext uri="{FF2B5EF4-FFF2-40B4-BE49-F238E27FC236}">
                    <a16:creationId xmlns:a16="http://schemas.microsoft.com/office/drawing/2014/main" id="{018110C7-5ED2-21A2-6BA9-AA5187A879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9483" y="5061359"/>
                <a:ext cx="2067213" cy="33342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47616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1D7B6-222D-0BD0-C9B9-630F5544B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 66">
            <a:extLst>
              <a:ext uri="{FF2B5EF4-FFF2-40B4-BE49-F238E27FC236}">
                <a16:creationId xmlns:a16="http://schemas.microsoft.com/office/drawing/2014/main" id="{EAA444C1-9083-DECD-7922-700580F65B6C}"/>
              </a:ext>
            </a:extLst>
          </p:cNvPr>
          <p:cNvSpPr/>
          <p:nvPr/>
        </p:nvSpPr>
        <p:spPr>
          <a:xfrm>
            <a:off x="0" y="6258131"/>
            <a:ext cx="12192000" cy="580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Vista general de diapositiva 4">
                <a:extLst>
                  <a:ext uri="{FF2B5EF4-FFF2-40B4-BE49-F238E27FC236}">
                    <a16:creationId xmlns:a16="http://schemas.microsoft.com/office/drawing/2014/main" id="{A988A088-CACC-482D-ED42-582D1DFA782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79264612"/>
                  </p:ext>
                </p:extLst>
              </p:nvPr>
            </p:nvGraphicFramePr>
            <p:xfrm>
              <a:off x="0" y="0"/>
              <a:ext cx="7856114" cy="4419065"/>
            </p:xfrm>
            <a:graphic>
              <a:graphicData uri="http://schemas.microsoft.com/office/powerpoint/2016/slidezoom">
                <pslz:sldZm>
                  <pslz:sldZmObj sldId="345" cId="1447616819">
                    <pslz:zmPr id="{71EF31D6-1190-4EF2-90F3-B964A81E3A56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856114" cy="441906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Vista general de diapositiva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A988A088-CACC-482D-ED42-582D1DFA782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7856114" cy="441906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6" name="Imagen 5">
            <a:extLst>
              <a:ext uri="{FF2B5EF4-FFF2-40B4-BE49-F238E27FC236}">
                <a16:creationId xmlns:a16="http://schemas.microsoft.com/office/drawing/2014/main" id="{EB482C30-2BA0-67E3-56A5-5B88EDA53B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1633" y="3644606"/>
            <a:ext cx="1643063" cy="428625"/>
          </a:xfrm>
          <a:prstGeom prst="rect">
            <a:avLst/>
          </a:prstGeom>
          <a:solidFill>
            <a:srgbClr val="FFFFCC"/>
          </a:solidFill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EAE6D0F-A603-C8F0-781C-B13C0FC8DE9A}"/>
              </a:ext>
            </a:extLst>
          </p:cNvPr>
          <p:cNvSpPr txBox="1"/>
          <p:nvPr/>
        </p:nvSpPr>
        <p:spPr>
          <a:xfrm>
            <a:off x="8293011" y="2513951"/>
            <a:ext cx="3562536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CO" sz="1400" dirty="0">
                <a:latin typeface="+mj-lt"/>
              </a:rPr>
              <a:t>Es un </a:t>
            </a:r>
            <a:r>
              <a:rPr lang="es-CO" sz="1400" b="1" dirty="0">
                <a:latin typeface="+mj-lt"/>
              </a:rPr>
              <a:t>decaimiento de dos cuerpos</a:t>
            </a:r>
          </a:p>
          <a:p>
            <a:r>
              <a:rPr lang="es-CO" sz="1400" dirty="0">
                <a:latin typeface="+mj-lt"/>
              </a:rPr>
              <a:t> → el </a:t>
            </a:r>
            <a:r>
              <a:rPr lang="es-CO" sz="1400" dirty="0" err="1">
                <a:latin typeface="+mj-lt"/>
              </a:rPr>
              <a:t>muón</a:t>
            </a:r>
            <a:r>
              <a:rPr lang="es-CO" sz="1400" dirty="0">
                <a:latin typeface="+mj-lt"/>
              </a:rPr>
              <a:t> sale con </a:t>
            </a:r>
            <a:r>
              <a:rPr lang="es-CO" sz="1400" dirty="0">
                <a:solidFill>
                  <a:srgbClr val="FF0000"/>
                </a:solidFill>
                <a:latin typeface="+mj-lt"/>
              </a:rPr>
              <a:t>energía bien definida</a:t>
            </a:r>
          </a:p>
          <a:p>
            <a:r>
              <a:rPr lang="es-CO" sz="1400" dirty="0">
                <a:latin typeface="+mj-lt"/>
              </a:rPr>
              <a:t>	en el sistema del pion. 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785CEF78-9D9D-8994-7E52-53696AC784ED}"/>
              </a:ext>
            </a:extLst>
          </p:cNvPr>
          <p:cNvCxnSpPr>
            <a:endCxn id="7" idx="1"/>
          </p:cNvCxnSpPr>
          <p:nvPr/>
        </p:nvCxnSpPr>
        <p:spPr>
          <a:xfrm flipV="1">
            <a:off x="6890197" y="2883283"/>
            <a:ext cx="1402814" cy="97563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7729EEF6-BA75-F824-13D1-C83B1F376D4F}"/>
              </a:ext>
            </a:extLst>
          </p:cNvPr>
          <p:cNvSpPr txBox="1"/>
          <p:nvPr/>
        </p:nvSpPr>
        <p:spPr>
          <a:xfrm>
            <a:off x="10338785" y="3311857"/>
            <a:ext cx="151676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rgbClr val="FF0000"/>
                </a:solidFill>
                <a:latin typeface="+mj-lt"/>
              </a:rPr>
              <a:t>…depende de la</a:t>
            </a:r>
          </a:p>
          <a:p>
            <a:r>
              <a:rPr lang="es-ES" sz="1400" dirty="0">
                <a:solidFill>
                  <a:srgbClr val="FF0000"/>
                </a:solidFill>
                <a:latin typeface="+mj-lt"/>
              </a:rPr>
              <a:t>energía del </a:t>
            </a:r>
            <a:r>
              <a:rPr lang="es-ES" sz="1400" dirty="0" err="1">
                <a:solidFill>
                  <a:srgbClr val="FF0000"/>
                </a:solidFill>
                <a:latin typeface="+mj-lt"/>
              </a:rPr>
              <a:t>pión</a:t>
            </a:r>
            <a:r>
              <a:rPr lang="es-ES" sz="1400" dirty="0">
                <a:solidFill>
                  <a:srgbClr val="FF0000"/>
                </a:solidFill>
                <a:latin typeface="+mj-lt"/>
              </a:rPr>
              <a:t>.</a:t>
            </a:r>
            <a:endParaRPr lang="es-CO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D50ACB4-7FF5-9196-993A-63EF4D305D44}"/>
              </a:ext>
            </a:extLst>
          </p:cNvPr>
          <p:cNvSpPr txBox="1"/>
          <p:nvPr/>
        </p:nvSpPr>
        <p:spPr>
          <a:xfrm>
            <a:off x="8368319" y="187370"/>
            <a:ext cx="3506088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Energías de los muones</a:t>
            </a:r>
          </a:p>
          <a:p>
            <a:pPr algn="r"/>
            <a:r>
              <a:rPr lang="es-CO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como resultan</a:t>
            </a:r>
          </a:p>
          <a:p>
            <a:pPr algn="r"/>
            <a:r>
              <a:rPr lang="es-CO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 la producción</a:t>
            </a:r>
          </a:p>
          <a:p>
            <a:pPr algn="r"/>
            <a:r>
              <a:rPr lang="es-CO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comparando</a:t>
            </a:r>
          </a:p>
          <a:p>
            <a:pPr algn="r"/>
            <a:r>
              <a:rPr lang="es-CO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rayos cósmicos</a:t>
            </a:r>
          </a:p>
          <a:p>
            <a:pPr algn="r"/>
            <a:r>
              <a:rPr lang="es-CO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 aceleradores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5FFCE0A2-752B-776D-83CD-378826206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164363"/>
              </p:ext>
            </p:extLst>
          </p:nvPr>
        </p:nvGraphicFramePr>
        <p:xfrm>
          <a:off x="344868" y="4371660"/>
          <a:ext cx="5463504" cy="1376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168">
                  <a:extLst>
                    <a:ext uri="{9D8B030D-6E8A-4147-A177-3AD203B41FA5}">
                      <a16:colId xmlns:a16="http://schemas.microsoft.com/office/drawing/2014/main" val="3572844862"/>
                    </a:ext>
                  </a:extLst>
                </a:gridCol>
                <a:gridCol w="1821168">
                  <a:extLst>
                    <a:ext uri="{9D8B030D-6E8A-4147-A177-3AD203B41FA5}">
                      <a16:colId xmlns:a16="http://schemas.microsoft.com/office/drawing/2014/main" val="1733343971"/>
                    </a:ext>
                  </a:extLst>
                </a:gridCol>
                <a:gridCol w="1821168">
                  <a:extLst>
                    <a:ext uri="{9D8B030D-6E8A-4147-A177-3AD203B41FA5}">
                      <a16:colId xmlns:a16="http://schemas.microsoft.com/office/drawing/2014/main" val="3816073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800" b="1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Fuente de muones</a:t>
                      </a:r>
                      <a:endParaRPr lang="es-CO" sz="18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800" b="1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Proceso de producción</a:t>
                      </a:r>
                      <a:endParaRPr lang="es-CO" sz="18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800" b="1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Energía típica</a:t>
                      </a:r>
                      <a:endParaRPr lang="es-CO" sz="18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81849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Rayos cósmicos</a:t>
                      </a:r>
                      <a:endParaRPr lang="es-CO" sz="14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b="1" kern="100" dirty="0"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π, K → μ en vuelo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b="1" kern="100" dirty="0" err="1"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s-CO" sz="1400" b="1" kern="100" dirty="0"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(media ≈ 4 </a:t>
                      </a:r>
                      <a:r>
                        <a:rPr lang="es-CO" sz="1400" b="1" kern="100" dirty="0" err="1"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s-CO" sz="1400" b="1" kern="100" dirty="0"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CO" sz="14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65036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Rayos cósmicos</a:t>
                      </a:r>
                      <a:endParaRPr lang="es-CO" sz="14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b="1" kern="100" dirty="0"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espectro completo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b="1" kern="100" dirty="0"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~0.1 </a:t>
                      </a:r>
                      <a:r>
                        <a:rPr lang="es-CO" sz="1400" b="1" kern="100" dirty="0" err="1"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s-CO" sz="1400" b="1" kern="100" dirty="0"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→ TeV+</a:t>
                      </a:r>
                      <a:endParaRPr lang="es-CO" sz="14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17724545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C292982D-8ADD-5D79-B263-0F0BA764D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952733"/>
              </p:ext>
            </p:extLst>
          </p:nvPr>
        </p:nvGraphicFramePr>
        <p:xfrm>
          <a:off x="6383628" y="4371659"/>
          <a:ext cx="5463504" cy="1504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168">
                  <a:extLst>
                    <a:ext uri="{9D8B030D-6E8A-4147-A177-3AD203B41FA5}">
                      <a16:colId xmlns:a16="http://schemas.microsoft.com/office/drawing/2014/main" val="3572844862"/>
                    </a:ext>
                  </a:extLst>
                </a:gridCol>
                <a:gridCol w="1821168">
                  <a:extLst>
                    <a:ext uri="{9D8B030D-6E8A-4147-A177-3AD203B41FA5}">
                      <a16:colId xmlns:a16="http://schemas.microsoft.com/office/drawing/2014/main" val="1733343971"/>
                    </a:ext>
                  </a:extLst>
                </a:gridCol>
                <a:gridCol w="1821168">
                  <a:extLst>
                    <a:ext uri="{9D8B030D-6E8A-4147-A177-3AD203B41FA5}">
                      <a16:colId xmlns:a16="http://schemas.microsoft.com/office/drawing/2014/main" val="3816073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800" b="1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Fuente de muones</a:t>
                      </a:r>
                      <a:endParaRPr lang="es-CO" sz="18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800" b="1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Proceso de producción</a:t>
                      </a:r>
                      <a:endParaRPr lang="es-CO" sz="18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800" b="1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Energía típica</a:t>
                      </a:r>
                      <a:endParaRPr lang="es-CO" sz="18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81849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Acelerador</a:t>
                      </a:r>
                      <a:endParaRPr lang="es-CO" sz="14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6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π en reposo → </a:t>
                      </a:r>
                      <a:r>
                        <a:rPr lang="es-CO" sz="1600" b="1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μν</a:t>
                      </a:r>
                      <a:endParaRPr lang="es-CO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6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≈ 4 </a:t>
                      </a:r>
                      <a:r>
                        <a:rPr lang="es-CO" sz="1600" b="1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MeV</a:t>
                      </a:r>
                      <a:r>
                        <a:rPr lang="es-CO" sz="16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2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(monocromático)</a:t>
                      </a:r>
                      <a:endParaRPr lang="es-CO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65036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Acelerador</a:t>
                      </a:r>
                      <a:endParaRPr lang="es-CO" sz="14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6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π relativista → </a:t>
                      </a:r>
                      <a:r>
                        <a:rPr lang="es-CO" sz="1600" b="1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μν</a:t>
                      </a:r>
                      <a:endParaRPr lang="es-CO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6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≈ 0.1 – varios </a:t>
                      </a:r>
                      <a:r>
                        <a:rPr lang="es-CO" sz="1600" b="1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GeV</a:t>
                      </a:r>
                      <a:endParaRPr lang="es-CO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17724545"/>
                  </a:ext>
                </a:extLst>
              </a:tr>
            </a:tbl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9B1F379F-5127-9C44-7A5F-0F7FD1F8F240}"/>
              </a:ext>
            </a:extLst>
          </p:cNvPr>
          <p:cNvSpPr txBox="1"/>
          <p:nvPr/>
        </p:nvSpPr>
        <p:spPr>
          <a:xfrm>
            <a:off x="3193956" y="5893153"/>
            <a:ext cx="5821251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srgbClr val="C00000"/>
                </a:solidFill>
                <a:latin typeface="+mj-lt"/>
              </a:rPr>
              <a:t>La energía del </a:t>
            </a:r>
            <a:r>
              <a:rPr lang="es-CO" sz="1600" b="1" dirty="0" err="1">
                <a:solidFill>
                  <a:srgbClr val="C00000"/>
                </a:solidFill>
                <a:latin typeface="+mj-lt"/>
              </a:rPr>
              <a:t>muón</a:t>
            </a:r>
            <a:r>
              <a:rPr lang="es-CO" sz="1600" b="1" dirty="0">
                <a:solidFill>
                  <a:srgbClr val="C00000"/>
                </a:solidFill>
                <a:latin typeface="+mj-lt"/>
              </a:rPr>
              <a:t> está dominada por el </a:t>
            </a:r>
            <a:r>
              <a:rPr lang="es-CO" sz="1600" b="1" dirty="0" err="1">
                <a:solidFill>
                  <a:srgbClr val="C00000"/>
                </a:solidFill>
                <a:latin typeface="+mj-lt"/>
              </a:rPr>
              <a:t>boost</a:t>
            </a:r>
            <a:r>
              <a:rPr lang="es-CO" sz="1600" b="1" dirty="0">
                <a:solidFill>
                  <a:srgbClr val="C00000"/>
                </a:solidFill>
                <a:latin typeface="+mj-lt"/>
              </a:rPr>
              <a:t> del pion</a:t>
            </a:r>
            <a:r>
              <a:rPr lang="es-CO" sz="1600" dirty="0">
                <a:solidFill>
                  <a:srgbClr val="C00000"/>
                </a:solidFill>
                <a:latin typeface="+mj-lt"/>
              </a:rPr>
              <a:t>.</a:t>
            </a:r>
            <a:endParaRPr lang="es-CO" sz="800" dirty="0">
              <a:solidFill>
                <a:srgbClr val="C00000"/>
              </a:solidFill>
              <a:latin typeface="+mj-lt"/>
            </a:endParaRPr>
          </a:p>
          <a:p>
            <a:r>
              <a:rPr lang="es-CO" sz="1600" dirty="0">
                <a:latin typeface="+mj-lt"/>
              </a:rPr>
              <a:t>•	Pion en reposo → </a:t>
            </a:r>
            <a:r>
              <a:rPr lang="es-CO" sz="1600" dirty="0" err="1">
                <a:latin typeface="+mj-lt"/>
              </a:rPr>
              <a:t>muón</a:t>
            </a:r>
            <a:r>
              <a:rPr lang="es-CO" sz="1600" dirty="0">
                <a:latin typeface="+mj-lt"/>
              </a:rPr>
              <a:t> de 4 </a:t>
            </a:r>
            <a:r>
              <a:rPr lang="es-CO" sz="1600" dirty="0" err="1">
                <a:latin typeface="+mj-lt"/>
              </a:rPr>
              <a:t>MeV</a:t>
            </a:r>
            <a:endParaRPr lang="es-CO" sz="1600" dirty="0">
              <a:latin typeface="+mj-lt"/>
            </a:endParaRPr>
          </a:p>
          <a:p>
            <a:r>
              <a:rPr lang="es-CO" sz="1600" dirty="0">
                <a:latin typeface="+mj-lt"/>
              </a:rPr>
              <a:t>•	Pion relativista →  </a:t>
            </a:r>
            <a:r>
              <a:rPr lang="es-CO" sz="1600" dirty="0" err="1">
                <a:latin typeface="+mj-lt"/>
              </a:rPr>
              <a:t>muón</a:t>
            </a:r>
            <a:r>
              <a:rPr lang="es-CO" sz="1600" dirty="0">
                <a:latin typeface="+mj-lt"/>
              </a:rPr>
              <a:t> de energía alta</a:t>
            </a:r>
          </a:p>
        </p:txBody>
      </p:sp>
    </p:spTree>
    <p:extLst>
      <p:ext uri="{BB962C8B-B14F-4D97-AF65-F5344CB8AC3E}">
        <p14:creationId xmlns:p14="http://schemas.microsoft.com/office/powerpoint/2010/main" val="3347552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8600973-F6FD-FDFC-D1C2-DBD6938E2065}"/>
              </a:ext>
            </a:extLst>
          </p:cNvPr>
          <p:cNvSpPr/>
          <p:nvPr/>
        </p:nvSpPr>
        <p:spPr>
          <a:xfrm>
            <a:off x="0" y="6259132"/>
            <a:ext cx="12192000" cy="580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C1C8B01-B8EB-8FC8-A176-4B39461F0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686" y="128787"/>
            <a:ext cx="9260627" cy="521862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0E5989D-5CF2-CF66-D04B-E908D26CD7CE}"/>
              </a:ext>
            </a:extLst>
          </p:cNvPr>
          <p:cNvSpPr txBox="1"/>
          <p:nvPr/>
        </p:nvSpPr>
        <p:spPr>
          <a:xfrm>
            <a:off x="2828521" y="5451610"/>
            <a:ext cx="65349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“Los muones cósmicos son típicamente relativistas (</a:t>
            </a:r>
            <a:r>
              <a:rPr lang="es-CO" i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GeV</a:t>
            </a:r>
            <a:r>
              <a:rPr lang="es-CO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), mientras que los muones de acelerador </a:t>
            </a:r>
          </a:p>
          <a:p>
            <a:r>
              <a:rPr lang="es-CO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pueden ser térmicos (</a:t>
            </a:r>
            <a:r>
              <a:rPr lang="es-CO" i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MeV</a:t>
            </a:r>
            <a:r>
              <a:rPr lang="es-CO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) o relativistas, </a:t>
            </a:r>
          </a:p>
          <a:p>
            <a:r>
              <a:rPr lang="es-CO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dependiendo de si los piones decaen en reposo o en vuelo.”</a:t>
            </a:r>
          </a:p>
        </p:txBody>
      </p:sp>
    </p:spTree>
    <p:extLst>
      <p:ext uri="{BB962C8B-B14F-4D97-AF65-F5344CB8AC3E}">
        <p14:creationId xmlns:p14="http://schemas.microsoft.com/office/powerpoint/2010/main" val="3627689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n 50">
            <a:extLst>
              <a:ext uri="{FF2B5EF4-FFF2-40B4-BE49-F238E27FC236}">
                <a16:creationId xmlns:a16="http://schemas.microsoft.com/office/drawing/2014/main" id="{3A163AFE-7335-F56B-87E9-E2A662040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27942" cy="4407790"/>
          </a:xfrm>
          <a:prstGeom prst="rect">
            <a:avLst/>
          </a:prstGeom>
        </p:spPr>
      </p:pic>
      <p:sp>
        <p:nvSpPr>
          <p:cNvPr id="37" name="Rectángulo 36">
            <a:extLst>
              <a:ext uri="{FF2B5EF4-FFF2-40B4-BE49-F238E27FC236}">
                <a16:creationId xmlns:a16="http://schemas.microsoft.com/office/drawing/2014/main" id="{1CFCF681-D10E-AC28-24C1-C11DA9D15872}"/>
              </a:ext>
            </a:extLst>
          </p:cNvPr>
          <p:cNvSpPr/>
          <p:nvPr/>
        </p:nvSpPr>
        <p:spPr>
          <a:xfrm>
            <a:off x="12192" y="3950208"/>
            <a:ext cx="4096512" cy="451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ECE5C193-B6BF-9EFD-CFCB-E4647F0ADE5F}"/>
              </a:ext>
            </a:extLst>
          </p:cNvPr>
          <p:cNvSpPr/>
          <p:nvPr/>
        </p:nvSpPr>
        <p:spPr>
          <a:xfrm>
            <a:off x="46097" y="4173068"/>
            <a:ext cx="4096512" cy="451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Interacción débil</a:t>
            </a:r>
            <a:endParaRPr lang="es-CO" dirty="0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70EB4FDE-3C23-9848-9EC1-592E2E4EE843}"/>
              </a:ext>
            </a:extLst>
          </p:cNvPr>
          <p:cNvSpPr/>
          <p:nvPr/>
        </p:nvSpPr>
        <p:spPr>
          <a:xfrm>
            <a:off x="7349575" y="3767328"/>
            <a:ext cx="1163320" cy="451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FCA18DF2-86B1-C9D9-D39F-44F4799D71D8}"/>
              </a:ext>
            </a:extLst>
          </p:cNvPr>
          <p:cNvSpPr txBox="1"/>
          <p:nvPr/>
        </p:nvSpPr>
        <p:spPr>
          <a:xfrm>
            <a:off x="246509" y="4272903"/>
            <a:ext cx="2949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Decaimiento de muones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CC9531A0-5F19-AD08-DFCF-369BD67B17B2}"/>
              </a:ext>
            </a:extLst>
          </p:cNvPr>
          <p:cNvSpPr txBox="1"/>
          <p:nvPr/>
        </p:nvSpPr>
        <p:spPr>
          <a:xfrm>
            <a:off x="1649777" y="4685892"/>
            <a:ext cx="5699798" cy="144655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latin typeface="+mj-lt"/>
              </a:rPr>
              <a:t>Canal dominante (casi 100%)</a:t>
            </a:r>
          </a:p>
          <a:p>
            <a:endParaRPr lang="es-ES" dirty="0">
              <a:latin typeface="+mj-lt"/>
            </a:endParaRPr>
          </a:p>
          <a:p>
            <a:r>
              <a:rPr lang="es-ES" dirty="0">
                <a:latin typeface="+mj-lt"/>
              </a:rPr>
              <a:t>Proceso de </a:t>
            </a:r>
            <a:r>
              <a:rPr lang="es-ES" b="1" dirty="0">
                <a:solidFill>
                  <a:srgbClr val="FF0000"/>
                </a:solidFill>
                <a:latin typeface="+mj-lt"/>
              </a:rPr>
              <a:t>interacción débil</a:t>
            </a:r>
          </a:p>
          <a:p>
            <a:r>
              <a:rPr lang="es-ES" dirty="0">
                <a:latin typeface="+mj-lt"/>
              </a:rPr>
              <a:t>	</a:t>
            </a:r>
            <a:r>
              <a:rPr lang="es-ES" sz="1600" dirty="0">
                <a:latin typeface="+mj-lt"/>
              </a:rPr>
              <a:t>proceso leptónico de tres cuerpos</a:t>
            </a:r>
          </a:p>
          <a:p>
            <a:r>
              <a:rPr lang="es-ES" sz="1600" dirty="0">
                <a:latin typeface="+mj-lt"/>
              </a:rPr>
              <a:t>	mediado por W virtual.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F9495320-10A3-2B95-EE97-2E999A225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633" y="4853939"/>
            <a:ext cx="1657581" cy="590632"/>
          </a:xfrm>
          <a:prstGeom prst="rect">
            <a:avLst/>
          </a:prstGeom>
        </p:spPr>
      </p:pic>
      <p:sp>
        <p:nvSpPr>
          <p:cNvPr id="49" name="Rectángulo 48">
            <a:extLst>
              <a:ext uri="{FF2B5EF4-FFF2-40B4-BE49-F238E27FC236}">
                <a16:creationId xmlns:a16="http://schemas.microsoft.com/office/drawing/2014/main" id="{14278419-5BDD-15D8-2FBC-9475EDCD8A78}"/>
              </a:ext>
            </a:extLst>
          </p:cNvPr>
          <p:cNvSpPr/>
          <p:nvPr/>
        </p:nvSpPr>
        <p:spPr>
          <a:xfrm>
            <a:off x="0" y="6259132"/>
            <a:ext cx="12192000" cy="580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3" name="Imagen 52">
            <a:extLst>
              <a:ext uri="{FF2B5EF4-FFF2-40B4-BE49-F238E27FC236}">
                <a16:creationId xmlns:a16="http://schemas.microsoft.com/office/drawing/2014/main" id="{3F16214E-BCE2-5DCB-758F-09756137D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633" y="3644606"/>
            <a:ext cx="1643063" cy="428625"/>
          </a:xfrm>
          <a:prstGeom prst="rect">
            <a:avLst/>
          </a:prstGeom>
          <a:solidFill>
            <a:srgbClr val="FFFFCC"/>
          </a:solidFill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681274EE-AFD5-D375-AF87-F1928BC333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1633" y="4956900"/>
            <a:ext cx="1643063" cy="457200"/>
          </a:xfrm>
          <a:prstGeom prst="rect">
            <a:avLst/>
          </a:prstGeom>
          <a:solidFill>
            <a:srgbClr val="FFFFCC"/>
          </a:solidFill>
        </p:spPr>
      </p:pic>
      <p:sp>
        <p:nvSpPr>
          <p:cNvPr id="56" name="CuadroTexto 55">
            <a:extLst>
              <a:ext uri="{FF2B5EF4-FFF2-40B4-BE49-F238E27FC236}">
                <a16:creationId xmlns:a16="http://schemas.microsoft.com/office/drawing/2014/main" id="{3B1FD36C-A53D-ECEC-24DA-37200DFB3D3B}"/>
              </a:ext>
            </a:extLst>
          </p:cNvPr>
          <p:cNvSpPr txBox="1"/>
          <p:nvPr/>
        </p:nvSpPr>
        <p:spPr>
          <a:xfrm>
            <a:off x="7484320" y="3408054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+mj-lt"/>
              </a:rPr>
              <a:t>vida media</a:t>
            </a:r>
            <a:endParaRPr lang="es-CO" sz="1400" dirty="0">
              <a:latin typeface="+mj-lt"/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4968218B-5A46-3A65-2F2B-F401A2557FE6}"/>
              </a:ext>
            </a:extLst>
          </p:cNvPr>
          <p:cNvSpPr txBox="1"/>
          <p:nvPr/>
        </p:nvSpPr>
        <p:spPr>
          <a:xfrm>
            <a:off x="7561633" y="4720348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+mj-lt"/>
              </a:rPr>
              <a:t>vida media</a:t>
            </a:r>
            <a:endParaRPr lang="es-CO" sz="1400" dirty="0">
              <a:latin typeface="+mj-lt"/>
            </a:endParaRP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5892E1F4-D12C-B5BC-24FD-6B5D470A63AF}"/>
              </a:ext>
            </a:extLst>
          </p:cNvPr>
          <p:cNvSpPr txBox="1"/>
          <p:nvPr/>
        </p:nvSpPr>
        <p:spPr>
          <a:xfrm>
            <a:off x="9113678" y="4225679"/>
            <a:ext cx="2885726" cy="584775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algn="r"/>
            <a:r>
              <a:rPr lang="es-ES" sz="1600" dirty="0">
                <a:solidFill>
                  <a:srgbClr val="C00000"/>
                </a:solidFill>
                <a:latin typeface="+mj-lt"/>
              </a:rPr>
              <a:t>El muón tiene una vida media</a:t>
            </a:r>
          </a:p>
          <a:p>
            <a:pPr algn="r"/>
            <a:r>
              <a:rPr lang="es-ES" sz="1600" dirty="0">
                <a:solidFill>
                  <a:srgbClr val="C00000"/>
                </a:solidFill>
                <a:latin typeface="+mj-lt"/>
              </a:rPr>
              <a:t>100 veces mayor que el </a:t>
            </a:r>
            <a:r>
              <a:rPr lang="es-ES" sz="1600" dirty="0" err="1">
                <a:solidFill>
                  <a:srgbClr val="C00000"/>
                </a:solidFill>
                <a:latin typeface="+mj-lt"/>
              </a:rPr>
              <a:t>pión</a:t>
            </a:r>
            <a:r>
              <a:rPr lang="es-ES" sz="1600" dirty="0">
                <a:solidFill>
                  <a:srgbClr val="C00000"/>
                </a:solidFill>
                <a:latin typeface="+mj-lt"/>
              </a:rPr>
              <a:t>.</a:t>
            </a:r>
            <a:endParaRPr lang="es-CO" sz="1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C88AFB5F-E116-F8AC-6C76-E6BA8C8354AE}"/>
              </a:ext>
            </a:extLst>
          </p:cNvPr>
          <p:cNvSpPr txBox="1"/>
          <p:nvPr/>
        </p:nvSpPr>
        <p:spPr>
          <a:xfrm>
            <a:off x="9751673" y="4874236"/>
            <a:ext cx="2247731" cy="1631216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algn="r"/>
            <a:r>
              <a:rPr lang="es-ES" sz="1600" dirty="0">
                <a:latin typeface="+mj-lt"/>
              </a:rPr>
              <a:t>Durante su existencia</a:t>
            </a:r>
            <a:br>
              <a:rPr lang="es-ES" sz="1600" dirty="0">
                <a:latin typeface="+mj-lt"/>
              </a:rPr>
            </a:br>
            <a:r>
              <a:rPr lang="es-ES" sz="1600" dirty="0">
                <a:latin typeface="+mj-lt"/>
              </a:rPr>
              <a:t>el MUÓN: interacciona</a:t>
            </a:r>
            <a:br>
              <a:rPr lang="es-ES" sz="1600" dirty="0">
                <a:latin typeface="+mj-lt"/>
              </a:rPr>
            </a:br>
            <a:r>
              <a:rPr lang="es-ES" sz="1600" dirty="0">
                <a:latin typeface="+mj-lt"/>
              </a:rPr>
              <a:t>con la materia</a:t>
            </a:r>
          </a:p>
          <a:p>
            <a:pPr algn="r"/>
            <a:r>
              <a:rPr lang="es-ES" sz="1600" dirty="0">
                <a:latin typeface="+mj-lt"/>
              </a:rPr>
              <a:t>por</a:t>
            </a:r>
          </a:p>
          <a:p>
            <a:pPr algn="r"/>
            <a:r>
              <a:rPr lang="es-ES" b="1" dirty="0">
                <a:solidFill>
                  <a:srgbClr val="FF0000"/>
                </a:solidFill>
                <a:latin typeface="+mj-lt"/>
              </a:rPr>
              <a:t>interacción</a:t>
            </a:r>
          </a:p>
          <a:p>
            <a:pPr algn="r"/>
            <a:r>
              <a:rPr lang="es-ES" b="1" dirty="0">
                <a:solidFill>
                  <a:srgbClr val="FF0000"/>
                </a:solidFill>
                <a:latin typeface="+mj-lt"/>
              </a:rPr>
              <a:t>electromagnética</a:t>
            </a:r>
            <a:r>
              <a:rPr lang="es-ES" dirty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7CC0D757-A76B-F2D8-2EB0-A81824F1B7F6}"/>
              </a:ext>
            </a:extLst>
          </p:cNvPr>
          <p:cNvSpPr txBox="1"/>
          <p:nvPr/>
        </p:nvSpPr>
        <p:spPr>
          <a:xfrm>
            <a:off x="8293011" y="2513951"/>
            <a:ext cx="3562536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CO" sz="1400" dirty="0">
                <a:latin typeface="+mj-lt"/>
              </a:rPr>
              <a:t>Es un </a:t>
            </a:r>
            <a:r>
              <a:rPr lang="es-CO" sz="1400" b="1" dirty="0">
                <a:latin typeface="+mj-lt"/>
              </a:rPr>
              <a:t>decaimiento de dos cuerpos</a:t>
            </a:r>
          </a:p>
          <a:p>
            <a:r>
              <a:rPr lang="es-CO" sz="1400" dirty="0">
                <a:latin typeface="+mj-lt"/>
              </a:rPr>
              <a:t> → el </a:t>
            </a:r>
            <a:r>
              <a:rPr lang="es-CO" sz="1400" dirty="0" err="1">
                <a:latin typeface="+mj-lt"/>
              </a:rPr>
              <a:t>muón</a:t>
            </a:r>
            <a:r>
              <a:rPr lang="es-CO" sz="1400" dirty="0">
                <a:latin typeface="+mj-lt"/>
              </a:rPr>
              <a:t> sale con </a:t>
            </a:r>
            <a:r>
              <a:rPr lang="es-CO" sz="1400" dirty="0">
                <a:solidFill>
                  <a:srgbClr val="FF0000"/>
                </a:solidFill>
                <a:latin typeface="+mj-lt"/>
              </a:rPr>
              <a:t>energía bien definida</a:t>
            </a:r>
          </a:p>
          <a:p>
            <a:r>
              <a:rPr lang="es-CO" sz="1400" dirty="0">
                <a:latin typeface="+mj-lt"/>
              </a:rPr>
              <a:t>	en el sistema del pion. </a:t>
            </a:r>
          </a:p>
        </p:txBody>
      </p:sp>
      <p:cxnSp>
        <p:nvCxnSpPr>
          <p:cNvPr id="63" name="Conector recto de flecha 62">
            <a:extLst>
              <a:ext uri="{FF2B5EF4-FFF2-40B4-BE49-F238E27FC236}">
                <a16:creationId xmlns:a16="http://schemas.microsoft.com/office/drawing/2014/main" id="{8488291F-E13F-8CA3-6586-773887F85419}"/>
              </a:ext>
            </a:extLst>
          </p:cNvPr>
          <p:cNvCxnSpPr>
            <a:endCxn id="61" idx="1"/>
          </p:cNvCxnSpPr>
          <p:nvPr/>
        </p:nvCxnSpPr>
        <p:spPr>
          <a:xfrm flipV="1">
            <a:off x="6890197" y="2883283"/>
            <a:ext cx="1402814" cy="97563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uadroTexto 63">
            <a:extLst>
              <a:ext uri="{FF2B5EF4-FFF2-40B4-BE49-F238E27FC236}">
                <a16:creationId xmlns:a16="http://schemas.microsoft.com/office/drawing/2014/main" id="{1ADD3564-15B2-0CB8-3D35-CAD5ACA4BF84}"/>
              </a:ext>
            </a:extLst>
          </p:cNvPr>
          <p:cNvSpPr txBox="1"/>
          <p:nvPr/>
        </p:nvSpPr>
        <p:spPr>
          <a:xfrm>
            <a:off x="5434633" y="5776776"/>
            <a:ext cx="3562536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CO" sz="1400" dirty="0">
                <a:latin typeface="+mj-lt"/>
              </a:rPr>
              <a:t>Es un </a:t>
            </a:r>
            <a:r>
              <a:rPr lang="es-CO" sz="1400" b="1" dirty="0">
                <a:latin typeface="+mj-lt"/>
              </a:rPr>
              <a:t>decaimiento de tres cuerpos</a:t>
            </a:r>
          </a:p>
          <a:p>
            <a:r>
              <a:rPr lang="es-CO" sz="1400" dirty="0">
                <a:latin typeface="+mj-lt"/>
              </a:rPr>
              <a:t> → el electrón de decaimiento</a:t>
            </a:r>
          </a:p>
          <a:p>
            <a:r>
              <a:rPr lang="es-CO" sz="1400" dirty="0">
                <a:latin typeface="+mj-lt"/>
              </a:rPr>
              <a:t>	 tiene un</a:t>
            </a:r>
            <a:br>
              <a:rPr lang="es-CO" sz="1400" dirty="0">
                <a:latin typeface="+mj-lt"/>
              </a:rPr>
            </a:br>
            <a:r>
              <a:rPr lang="es-CO" sz="1400" dirty="0">
                <a:latin typeface="+mj-lt"/>
              </a:rPr>
              <a:t>	 </a:t>
            </a:r>
            <a:r>
              <a:rPr lang="es-CO" sz="1400" b="1" dirty="0">
                <a:solidFill>
                  <a:srgbClr val="FF0000"/>
                </a:solidFill>
                <a:latin typeface="+mj-lt"/>
              </a:rPr>
              <a:t>espectro continuo de energías</a:t>
            </a:r>
            <a:r>
              <a:rPr lang="es-CO" sz="1400" dirty="0">
                <a:latin typeface="+mj-lt"/>
              </a:rPr>
              <a:t>. </a:t>
            </a:r>
          </a:p>
        </p:txBody>
      </p:sp>
      <p:cxnSp>
        <p:nvCxnSpPr>
          <p:cNvPr id="65" name="Conector recto de flecha 64">
            <a:extLst>
              <a:ext uri="{FF2B5EF4-FFF2-40B4-BE49-F238E27FC236}">
                <a16:creationId xmlns:a16="http://schemas.microsoft.com/office/drawing/2014/main" id="{9E2F370A-7FB3-2886-60C4-CC9FA7CD07A6}"/>
              </a:ext>
            </a:extLst>
          </p:cNvPr>
          <p:cNvCxnSpPr>
            <a:cxnSpLocks/>
          </p:cNvCxnSpPr>
          <p:nvPr/>
        </p:nvCxnSpPr>
        <p:spPr>
          <a:xfrm>
            <a:off x="6257368" y="5444571"/>
            <a:ext cx="592267" cy="33220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uadroTexto 68">
            <a:extLst>
              <a:ext uri="{FF2B5EF4-FFF2-40B4-BE49-F238E27FC236}">
                <a16:creationId xmlns:a16="http://schemas.microsoft.com/office/drawing/2014/main" id="{AC1E5975-36F4-E699-9A6B-4E6C266B1D24}"/>
              </a:ext>
            </a:extLst>
          </p:cNvPr>
          <p:cNvSpPr txBox="1"/>
          <p:nvPr/>
        </p:nvSpPr>
        <p:spPr>
          <a:xfrm>
            <a:off x="10338785" y="3311857"/>
            <a:ext cx="151676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rgbClr val="FF0000"/>
                </a:solidFill>
                <a:latin typeface="+mj-lt"/>
              </a:rPr>
              <a:t>…depende de la</a:t>
            </a:r>
          </a:p>
          <a:p>
            <a:r>
              <a:rPr lang="es-ES" sz="1400" dirty="0">
                <a:solidFill>
                  <a:srgbClr val="FF0000"/>
                </a:solidFill>
                <a:latin typeface="+mj-lt"/>
              </a:rPr>
              <a:t>energía del </a:t>
            </a:r>
            <a:r>
              <a:rPr lang="es-ES" sz="1400" dirty="0" err="1">
                <a:solidFill>
                  <a:srgbClr val="FF0000"/>
                </a:solidFill>
                <a:latin typeface="+mj-lt"/>
              </a:rPr>
              <a:t>pión</a:t>
            </a:r>
            <a:r>
              <a:rPr lang="es-ES" sz="1400" dirty="0">
                <a:solidFill>
                  <a:srgbClr val="FF0000"/>
                </a:solidFill>
                <a:latin typeface="+mj-lt"/>
              </a:rPr>
              <a:t>.</a:t>
            </a:r>
            <a:endParaRPr lang="es-CO" sz="14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77" name="Grupo 76">
            <a:extLst>
              <a:ext uri="{FF2B5EF4-FFF2-40B4-BE49-F238E27FC236}">
                <a16:creationId xmlns:a16="http://schemas.microsoft.com/office/drawing/2014/main" id="{07E8BCB4-7453-D673-34E0-D97A358C0979}"/>
              </a:ext>
            </a:extLst>
          </p:cNvPr>
          <p:cNvGrpSpPr/>
          <p:nvPr/>
        </p:nvGrpSpPr>
        <p:grpSpPr>
          <a:xfrm>
            <a:off x="8214312" y="194193"/>
            <a:ext cx="3660013" cy="2123658"/>
            <a:chOff x="7827942" y="219951"/>
            <a:chExt cx="3660013" cy="2123658"/>
          </a:xfrm>
        </p:grpSpPr>
        <p:sp>
          <p:nvSpPr>
            <p:cNvPr id="70" name="CuadroTexto 69">
              <a:extLst>
                <a:ext uri="{FF2B5EF4-FFF2-40B4-BE49-F238E27FC236}">
                  <a16:creationId xmlns:a16="http://schemas.microsoft.com/office/drawing/2014/main" id="{2969523A-E8F2-0BB2-6DCF-D2535BC19359}"/>
                </a:ext>
              </a:extLst>
            </p:cNvPr>
            <p:cNvSpPr txBox="1"/>
            <p:nvPr/>
          </p:nvSpPr>
          <p:spPr>
            <a:xfrm>
              <a:off x="7827942" y="219951"/>
              <a:ext cx="3660013" cy="2123658"/>
            </a:xfrm>
            <a:prstGeom prst="rect">
              <a:avLst/>
            </a:prstGeom>
            <a:solidFill>
              <a:srgbClr val="D9D3E3"/>
            </a:solidFill>
          </p:spPr>
          <p:txBody>
            <a:bodyPr wrap="square" rtlCol="0">
              <a:spAutoFit/>
            </a:bodyPr>
            <a:lstStyle/>
            <a:p>
              <a:r>
                <a:rPr lang="es-ES" sz="2400" b="1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La existencia del muón</a:t>
              </a:r>
              <a:endParaRPr lang="es-ES" sz="2400" b="1" dirty="0">
                <a:latin typeface="+mj-lt"/>
              </a:endParaRPr>
            </a:p>
            <a:p>
              <a:r>
                <a:rPr lang="es-ES" b="1" dirty="0">
                  <a:latin typeface="+mj-lt"/>
                </a:rPr>
                <a:t>Producción:</a:t>
              </a:r>
            </a:p>
            <a:p>
              <a:pPr algn="r"/>
              <a:endParaRPr lang="es-ES" b="1" dirty="0">
                <a:latin typeface="+mj-lt"/>
              </a:endParaRPr>
            </a:p>
            <a:p>
              <a:endParaRPr lang="es-ES" b="1" dirty="0">
                <a:latin typeface="+mj-lt"/>
              </a:endParaRPr>
            </a:p>
            <a:p>
              <a:r>
                <a:rPr lang="es-ES" b="1" dirty="0">
                  <a:latin typeface="+mj-lt"/>
                </a:rPr>
                <a:t>Decaimiento:</a:t>
              </a:r>
            </a:p>
            <a:p>
              <a:endParaRPr lang="es-ES" b="1" dirty="0">
                <a:latin typeface="+mj-lt"/>
              </a:endParaRPr>
            </a:p>
            <a:p>
              <a:endParaRPr lang="es-CO" b="1" dirty="0">
                <a:latin typeface="+mj-lt"/>
              </a:endParaRPr>
            </a:p>
          </p:txBody>
        </p:sp>
        <p:pic>
          <p:nvPicPr>
            <p:cNvPr id="74" name="Imagen 73">
              <a:extLst>
                <a:ext uri="{FF2B5EF4-FFF2-40B4-BE49-F238E27FC236}">
                  <a16:creationId xmlns:a16="http://schemas.microsoft.com/office/drawing/2014/main" id="{19D7958F-8AE0-D237-F938-63D6C1CC2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2876" y="966919"/>
              <a:ext cx="2724530" cy="428685"/>
            </a:xfrm>
            <a:prstGeom prst="rect">
              <a:avLst/>
            </a:prstGeom>
          </p:spPr>
        </p:pic>
        <p:pic>
          <p:nvPicPr>
            <p:cNvPr id="76" name="Imagen 75">
              <a:extLst>
                <a:ext uri="{FF2B5EF4-FFF2-40B4-BE49-F238E27FC236}">
                  <a16:creationId xmlns:a16="http://schemas.microsoft.com/office/drawing/2014/main" id="{CF7CC8EE-4CAC-9938-BDE1-672F6163B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3525" y="1770222"/>
              <a:ext cx="1381318" cy="381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7894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7E2B205A-E41C-B8D7-2746-E3608716E399}"/>
              </a:ext>
            </a:extLst>
          </p:cNvPr>
          <p:cNvSpPr/>
          <p:nvPr/>
        </p:nvSpPr>
        <p:spPr>
          <a:xfrm>
            <a:off x="0" y="6259132"/>
            <a:ext cx="12192000" cy="580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6" name="Grupo 5"/>
          <p:cNvGrpSpPr/>
          <p:nvPr/>
        </p:nvGrpSpPr>
        <p:grpSpPr>
          <a:xfrm>
            <a:off x="250093" y="222738"/>
            <a:ext cx="11616786" cy="6478329"/>
            <a:chOff x="250093" y="222738"/>
            <a:chExt cx="11616786" cy="6478329"/>
          </a:xfrm>
        </p:grpSpPr>
        <p:grpSp>
          <p:nvGrpSpPr>
            <p:cNvPr id="4" name="Grupo 3"/>
            <p:cNvGrpSpPr/>
            <p:nvPr/>
          </p:nvGrpSpPr>
          <p:grpSpPr>
            <a:xfrm>
              <a:off x="250093" y="222738"/>
              <a:ext cx="11251848" cy="6458009"/>
              <a:chOff x="250093" y="222738"/>
              <a:chExt cx="11251848" cy="6458009"/>
            </a:xfrm>
          </p:grpSpPr>
          <p:sp>
            <p:nvSpPr>
              <p:cNvPr id="3" name="CuadroTexto 2"/>
              <p:cNvSpPr txBox="1"/>
              <p:nvPr/>
            </p:nvSpPr>
            <p:spPr>
              <a:xfrm>
                <a:off x="351692" y="222738"/>
                <a:ext cx="1011046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36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Interacción electromagnética Partícula -  Materia</a:t>
                </a:r>
              </a:p>
            </p:txBody>
          </p:sp>
          <p:grpSp>
            <p:nvGrpSpPr>
              <p:cNvPr id="13" name="Grupo 12"/>
              <p:cNvGrpSpPr/>
              <p:nvPr/>
            </p:nvGrpSpPr>
            <p:grpSpPr>
              <a:xfrm>
                <a:off x="700448" y="1054914"/>
                <a:ext cx="10801493" cy="4347224"/>
                <a:chOff x="712171" y="1265928"/>
                <a:chExt cx="10801493" cy="4347224"/>
              </a:xfrm>
            </p:grpSpPr>
            <p:grpSp>
              <p:nvGrpSpPr>
                <p:cNvPr id="10" name="Grupo 9"/>
                <p:cNvGrpSpPr/>
                <p:nvPr/>
              </p:nvGrpSpPr>
              <p:grpSpPr>
                <a:xfrm>
                  <a:off x="712171" y="1265928"/>
                  <a:ext cx="10801493" cy="4347224"/>
                  <a:chOff x="448396" y="1248343"/>
                  <a:chExt cx="10801493" cy="4347224"/>
                </a:xfrm>
              </p:grpSpPr>
              <p:grpSp>
                <p:nvGrpSpPr>
                  <p:cNvPr id="9" name="Grupo 8"/>
                  <p:cNvGrpSpPr/>
                  <p:nvPr/>
                </p:nvGrpSpPr>
                <p:grpSpPr>
                  <a:xfrm>
                    <a:off x="967169" y="1301098"/>
                    <a:ext cx="10282720" cy="4294469"/>
                    <a:chOff x="967169" y="1301098"/>
                    <a:chExt cx="10282720" cy="4294469"/>
                  </a:xfrm>
                </p:grpSpPr>
                <p:pic>
                  <p:nvPicPr>
                    <p:cNvPr id="2" name="Imagen 1"/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967169" y="1301098"/>
                      <a:ext cx="10282720" cy="4294469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8" name="Rectángulo 7"/>
                    <p:cNvSpPr/>
                    <p:nvPr/>
                  </p:nvSpPr>
                  <p:spPr>
                    <a:xfrm>
                      <a:off x="1099096" y="2915484"/>
                      <a:ext cx="1224000" cy="36927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/>
                    </a:p>
                  </p:txBody>
                </p:sp>
              </p:grpSp>
              <p:graphicFrame>
                <p:nvGraphicFramePr>
                  <p:cNvPr id="5" name="Objeto 4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749273995"/>
                      </p:ext>
                    </p:extLst>
                  </p:nvPr>
                </p:nvGraphicFramePr>
                <p:xfrm>
                  <a:off x="2414470" y="1248343"/>
                  <a:ext cx="3460500" cy="5391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3" imgW="1384200" imgH="215640" progId="Equation.RSEE4">
                          <p:embed/>
                        </p:oleObj>
                      </mc:Choice>
                      <mc:Fallback>
                        <p:oleObj name="Equation" r:id="rId3" imgW="1384200" imgH="215640" progId="Equation.RSEE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4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414470" y="1248343"/>
                                <a:ext cx="3460500" cy="53910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7" name="Objeto 6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233138527"/>
                      </p:ext>
                    </p:extLst>
                  </p:nvPr>
                </p:nvGraphicFramePr>
                <p:xfrm>
                  <a:off x="448396" y="2141761"/>
                  <a:ext cx="1301400" cy="11430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5" imgW="520560" imgH="457200" progId="Equation.RSEE4">
                          <p:embed/>
                        </p:oleObj>
                      </mc:Choice>
                      <mc:Fallback>
                        <p:oleObj name="Equation" r:id="rId5" imgW="520560" imgH="457200" progId="Equation.RSEE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6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448396" y="2141761"/>
                                <a:ext cx="1301400" cy="114300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11" name="CuadroTexto 10"/>
                <p:cNvSpPr txBox="1"/>
                <p:nvPr/>
              </p:nvSpPr>
              <p:spPr>
                <a:xfrm>
                  <a:off x="7691556" y="1440088"/>
                  <a:ext cx="130997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CO" sz="2000" dirty="0">
                      <a:latin typeface="+mj-lt"/>
                    </a:rPr>
                    <a:t>Material 1</a:t>
                  </a:r>
                </a:p>
              </p:txBody>
            </p:sp>
            <p:sp>
              <p:nvSpPr>
                <p:cNvPr id="12" name="CuadroTexto 11"/>
                <p:cNvSpPr txBox="1"/>
                <p:nvPr/>
              </p:nvSpPr>
              <p:spPr>
                <a:xfrm>
                  <a:off x="9813428" y="1434223"/>
                  <a:ext cx="130997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CO" sz="2000" dirty="0">
                      <a:solidFill>
                        <a:schemeClr val="bg1"/>
                      </a:solidFill>
                      <a:latin typeface="+mj-lt"/>
                    </a:rPr>
                    <a:t>Material 2</a:t>
                  </a:r>
                </a:p>
              </p:txBody>
            </p:sp>
          </p:grpSp>
          <p:sp>
            <p:nvSpPr>
              <p:cNvPr id="16" name="Flecha: hacia arriba 15"/>
              <p:cNvSpPr/>
              <p:nvPr/>
            </p:nvSpPr>
            <p:spPr>
              <a:xfrm>
                <a:off x="3113383" y="4934580"/>
                <a:ext cx="666975" cy="1028704"/>
              </a:xfrm>
              <a:prstGeom prst="upArrow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4" name="CuadroTexto 13"/>
              <p:cNvSpPr txBox="1"/>
              <p:nvPr/>
            </p:nvSpPr>
            <p:spPr>
              <a:xfrm>
                <a:off x="250093" y="5849750"/>
                <a:ext cx="3780202" cy="83099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CO" sz="2400" dirty="0">
                    <a:latin typeface="+mj-lt"/>
                  </a:rPr>
                  <a:t>Interacción con electrones</a:t>
                </a:r>
              </a:p>
              <a:p>
                <a:pPr algn="ctr"/>
                <a:r>
                  <a:rPr lang="es-CO" sz="2400" dirty="0">
                    <a:latin typeface="+mj-lt"/>
                  </a:rPr>
                  <a:t>de los átomos del material</a:t>
                </a:r>
              </a:p>
            </p:txBody>
          </p:sp>
        </p:grpSp>
        <p:sp>
          <p:nvSpPr>
            <p:cNvPr id="17" name="Flecha: hacia arriba 16"/>
            <p:cNvSpPr/>
            <p:nvPr/>
          </p:nvSpPr>
          <p:spPr>
            <a:xfrm>
              <a:off x="4637383" y="3769360"/>
              <a:ext cx="666975" cy="2224404"/>
            </a:xfrm>
            <a:prstGeom prst="upArrow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4182013" y="5859910"/>
              <a:ext cx="3793587" cy="830997"/>
            </a:xfrm>
            <a:prstGeom prst="rect">
              <a:avLst/>
            </a:prstGeom>
            <a:solidFill>
              <a:srgbClr val="FFCC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400" dirty="0">
                  <a:latin typeface="+mj-lt"/>
                </a:rPr>
                <a:t>Interacción con</a:t>
              </a:r>
            </a:p>
            <a:p>
              <a:pPr algn="ctr"/>
              <a:r>
                <a:rPr lang="es-CO" sz="2400" dirty="0">
                  <a:latin typeface="+mj-lt"/>
                </a:rPr>
                <a:t>los núcleos atómicos</a:t>
              </a:r>
            </a:p>
          </p:txBody>
        </p:sp>
        <p:sp>
          <p:nvSpPr>
            <p:cNvPr id="19" name="Flecha: hacia arriba 18"/>
            <p:cNvSpPr/>
            <p:nvPr/>
          </p:nvSpPr>
          <p:spPr>
            <a:xfrm>
              <a:off x="9625943" y="4612640"/>
              <a:ext cx="666975" cy="1411604"/>
            </a:xfrm>
            <a:prstGeom prst="up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8124092" y="5870070"/>
              <a:ext cx="3742787" cy="83099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400" dirty="0">
                  <a:latin typeface="+mj-lt"/>
                </a:rPr>
                <a:t>Interacción global</a:t>
              </a:r>
            </a:p>
            <a:p>
              <a:pPr algn="ctr"/>
              <a:r>
                <a:rPr lang="es-CO" sz="2400" dirty="0">
                  <a:latin typeface="+mj-lt"/>
                </a:rPr>
                <a:t>con los materiales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913182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7341</TotalTime>
  <Words>2365</Words>
  <Application>Microsoft Office PowerPoint</Application>
  <PresentationFormat>Panorámica</PresentationFormat>
  <Paragraphs>419</Paragraphs>
  <Slides>35</Slides>
  <Notes>0</Notes>
  <HiddenSlides>5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5" baseType="lpstr">
      <vt:lpstr>Aptos</vt:lpstr>
      <vt:lpstr>Arial</vt:lpstr>
      <vt:lpstr>Calibri</vt:lpstr>
      <vt:lpstr>Calibri Light</vt:lpstr>
      <vt:lpstr>Cambria Math</vt:lpstr>
      <vt:lpstr>Courier New</vt:lpstr>
      <vt:lpstr>Times New Roman</vt:lpstr>
      <vt:lpstr>Wingdings</vt:lpstr>
      <vt:lpstr>Retrospección</vt:lpstr>
      <vt:lpstr>Equation</vt:lpstr>
      <vt:lpstr>Interacción de Muones       con la Materia</vt:lpstr>
      <vt:lpstr>Interacción de Muones con la Materia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Interacción de Partículas con la Materia</dc:title>
  <dc:creator>Bernardo Gomez Moreno</dc:creator>
  <cp:lastModifiedBy>Bernardo Gomez Moreno</cp:lastModifiedBy>
  <cp:revision>278</cp:revision>
  <cp:lastPrinted>2026-04-07T00:53:17Z</cp:lastPrinted>
  <dcterms:created xsi:type="dcterms:W3CDTF">2016-09-18T21:19:00Z</dcterms:created>
  <dcterms:modified xsi:type="dcterms:W3CDTF">2026-06-10T05:36:51Z</dcterms:modified>
</cp:coreProperties>
</file>