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8" r:id="rId1"/>
  </p:sldMasterIdLst>
  <p:notesMasterIdLst>
    <p:notesMasterId r:id="rId25"/>
  </p:notesMasterIdLst>
  <p:sldIdLst>
    <p:sldId id="256" r:id="rId2"/>
    <p:sldId id="313" r:id="rId3"/>
    <p:sldId id="316" r:id="rId4"/>
    <p:sldId id="308" r:id="rId5"/>
    <p:sldId id="315" r:id="rId6"/>
    <p:sldId id="314" r:id="rId7"/>
    <p:sldId id="317" r:id="rId8"/>
    <p:sldId id="320" r:id="rId9"/>
    <p:sldId id="329" r:id="rId10"/>
    <p:sldId id="318" r:id="rId11"/>
    <p:sldId id="319" r:id="rId12"/>
    <p:sldId id="321" r:id="rId13"/>
    <p:sldId id="322" r:id="rId14"/>
    <p:sldId id="325" r:id="rId15"/>
    <p:sldId id="326" r:id="rId16"/>
    <p:sldId id="324" r:id="rId17"/>
    <p:sldId id="323" r:id="rId18"/>
    <p:sldId id="327" r:id="rId19"/>
    <p:sldId id="328" r:id="rId20"/>
    <p:sldId id="332" r:id="rId21"/>
    <p:sldId id="331" r:id="rId22"/>
    <p:sldId id="330" r:id="rId23"/>
    <p:sldId id="334" r:id="rId24"/>
  </p:sldIdLst>
  <p:sldSz cx="12192000" cy="6858000"/>
  <p:notesSz cx="6858000" cy="9144000"/>
  <p:embeddedFontLst>
    <p:embeddedFont>
      <p:font typeface="Calisto MT" panose="02040603050505030304" pitchFamily="18" charset="0"/>
      <p:regular r:id="rId26"/>
      <p:bold r:id="rId27"/>
      <p:italic r:id="rId28"/>
      <p:boldItalic r:id="rId29"/>
    </p:embeddedFont>
    <p:embeddedFont>
      <p:font typeface="Montserrat SemiBold" panose="00000700000000000000" pitchFamily="2" charset="0"/>
      <p:bold r:id="rId30"/>
      <p:boldItalic r:id="rId31"/>
    </p:embeddedFont>
    <p:embeddedFont>
      <p:font typeface="Wingdings 2" panose="05020102010507070707" pitchFamily="18" charset="2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1F3FF"/>
    <a:srgbClr val="4B4B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878" autoAdjust="0"/>
    <p:restoredTop sz="94660"/>
  </p:normalViewPr>
  <p:slideViewPr>
    <p:cSldViewPr snapToGrid="0">
      <p:cViewPr varScale="1">
        <p:scale>
          <a:sx n="78" d="100"/>
          <a:sy n="78" d="100"/>
        </p:scale>
        <p:origin x="149" y="62"/>
      </p:cViewPr>
      <p:guideLst/>
    </p:cSldViewPr>
  </p:slideViewPr>
  <p:notesTextViewPr>
    <p:cViewPr>
      <p:scale>
        <a:sx n="3" d="2"/>
        <a:sy n="3" d="2"/>
      </p:scale>
      <p:origin x="0" y="-5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DABD5F-48CF-47DA-AF3D-53EE7444A39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3203A-BC6A-45C3-8D22-EEDC2EBE6FC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3309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92525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7446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969D-AA41-52DD-EC86-51D956C87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8BC5B72-8586-E858-AA57-C3B6CFB476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63635B09-6C47-D02A-1476-3E2B89F65D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7CF854-C500-85A1-2B3F-0BD7FBCA1A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185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122A0F-7008-AFBD-4EF8-2955A0518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26486044-F9B5-77FC-96D6-5D79DEB902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37D3FB3-466B-09B6-B562-4C5B83417F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DFBBFD-E9F5-5716-41A3-2E6C46AA9A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29837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0FE09-F68D-B5E8-4373-0C95CA7FE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BB956EF-F034-FB1C-9629-6B21B5370F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FDD553D-6F1D-BCEE-8B8F-7878F8073A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203A0E-D6CE-625B-4F5D-29FC6037580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121398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960AC1-894F-3296-907E-BE49366E26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F0147F7F-6A4D-1AA8-4778-44423808BF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A184D7D8-C8F2-E757-8A49-28A5AECBA4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BCD9D69-FF26-FB6E-EBBD-DEBA078D09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0927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AFF56-AC05-0E58-5E8B-7761B01C7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02083D26-0874-8CF4-1D85-EF8E58754A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778D8854-0801-FC81-2F49-8279556EAC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D4AF194-CB15-0131-F195-CEBD1EB0A7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557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203A-BC6A-45C3-8D22-EEDC2EBE6FC8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3576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620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60670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19945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547826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892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1047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53059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5106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894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496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3742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03055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2493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096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21936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1005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717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5616FF2A-6545-4B64-B797-E2DAD7AC1011}" type="datetimeFigureOut">
              <a:rPr lang="es-ES" smtClean="0"/>
              <a:t>09/06/2026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4CF36E2-2E8C-4D30-8774-7586F8941CA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25244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4B663-6BC9-E73F-77BD-823A0D4907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7360" y="2553644"/>
            <a:ext cx="11257280" cy="1750712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chemeClr val="tx1"/>
                </a:solidFill>
              </a:rPr>
              <a:t>Hodoscopio de Matrices Centelladoras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0F8173BF-F4C4-3093-53BC-36E8628C6C3A}"/>
              </a:ext>
            </a:extLst>
          </p:cNvPr>
          <p:cNvSpPr txBox="1">
            <a:spLocks/>
          </p:cNvSpPr>
          <p:nvPr/>
        </p:nvSpPr>
        <p:spPr>
          <a:xfrm>
            <a:off x="3455604" y="4495654"/>
            <a:ext cx="5280792" cy="474036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2400" dirty="0">
                <a:solidFill>
                  <a:schemeClr val="tx1"/>
                </a:solidFill>
              </a:rPr>
              <a:t>Juan José Guzmán Mejía*</a:t>
            </a:r>
            <a:endParaRPr lang="es-ES" sz="2400" dirty="0">
              <a:solidFill>
                <a:schemeClr val="tx1"/>
              </a:solidFill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EAE9A5D-C36E-DA2F-94D5-F461FAA4ED64}"/>
              </a:ext>
            </a:extLst>
          </p:cNvPr>
          <p:cNvSpPr txBox="1">
            <a:spLocks/>
          </p:cNvSpPr>
          <p:nvPr/>
        </p:nvSpPr>
        <p:spPr>
          <a:xfrm>
            <a:off x="0" y="6380480"/>
            <a:ext cx="3544636" cy="37737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5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1800" dirty="0">
                <a:solidFill>
                  <a:schemeClr val="tx1"/>
                </a:solidFill>
              </a:rPr>
              <a:t>* j.guzmanm@uniandes.edu.co</a:t>
            </a:r>
            <a:endParaRPr lang="es-ES" sz="1800" dirty="0">
              <a:solidFill>
                <a:schemeClr val="tx1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8866BD8D-E426-3E84-A6B5-0E4651B7AB8A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551203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F93C12-B184-C555-4330-2D4ADF535F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ítulo 1">
            <a:extLst>
              <a:ext uri="{FF2B5EF4-FFF2-40B4-BE49-F238E27FC236}">
                <a16:creationId xmlns:a16="http://schemas.microsoft.com/office/drawing/2014/main" id="{557F4BD9-CE56-9444-D99A-527415803B31}"/>
              </a:ext>
            </a:extLst>
          </p:cNvPr>
          <p:cNvSpPr txBox="1">
            <a:spLocks/>
          </p:cNvSpPr>
          <p:nvPr/>
        </p:nvSpPr>
        <p:spPr>
          <a:xfrm>
            <a:off x="839986" y="388395"/>
            <a:ext cx="10749280" cy="10868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5400" dirty="0">
                <a:solidFill>
                  <a:schemeClr val="tx1"/>
                </a:solidFill>
              </a:rPr>
              <a:t>CAEN DT5215</a:t>
            </a:r>
            <a:endParaRPr lang="es-ES" sz="5400" dirty="0">
              <a:solidFill>
                <a:schemeClr val="tx1"/>
              </a:solidFill>
            </a:endParaRPr>
          </a:p>
        </p:txBody>
      </p:sp>
      <p:sp>
        <p:nvSpPr>
          <p:cNvPr id="11" name="Marcador de contenido 2">
            <a:extLst>
              <a:ext uri="{FF2B5EF4-FFF2-40B4-BE49-F238E27FC236}">
                <a16:creationId xmlns:a16="http://schemas.microsoft.com/office/drawing/2014/main" id="{BDC6336C-B595-3B9D-0C87-9C45F82661C7}"/>
              </a:ext>
            </a:extLst>
          </p:cNvPr>
          <p:cNvSpPr txBox="1">
            <a:spLocks/>
          </p:cNvSpPr>
          <p:nvPr/>
        </p:nvSpPr>
        <p:spPr>
          <a:xfrm>
            <a:off x="1235504" y="1592906"/>
            <a:ext cx="10353762" cy="126808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es-ES" sz="1600" dirty="0">
                <a:effectLst/>
              </a:rPr>
              <a:t>Es el concentrador del sistema FERS-5200: sincroniza varias tarjetas, concentra la lectura de datos y las comunica con el computador mediante Ethernet o USB. Se conecta a las tarjetas FERS mediante enlaces ópticos TDlink, que transportan datos, control y sincronización.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17A2B36E-AFBB-4F76-1A1D-D26E559BFE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9573" y="2860995"/>
            <a:ext cx="6832853" cy="3027383"/>
          </a:xfrm>
          <a:prstGeom prst="rect">
            <a:avLst/>
          </a:prstGeom>
        </p:spPr>
      </p:pic>
      <p:sp>
        <p:nvSpPr>
          <p:cNvPr id="14" name="Marcador de contenido 2">
            <a:extLst>
              <a:ext uri="{FF2B5EF4-FFF2-40B4-BE49-F238E27FC236}">
                <a16:creationId xmlns:a16="http://schemas.microsoft.com/office/drawing/2014/main" id="{2D255C05-65B2-FA99-DB37-F26DF8BDD795}"/>
              </a:ext>
            </a:extLst>
          </p:cNvPr>
          <p:cNvSpPr txBox="1">
            <a:spLocks/>
          </p:cNvSpPr>
          <p:nvPr/>
        </p:nvSpPr>
        <p:spPr>
          <a:xfrm>
            <a:off x="2606523" y="6031533"/>
            <a:ext cx="6978951" cy="694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s-MX" sz="1500" dirty="0"/>
              <a:t>Esquema de la conexión daisy chain TDlink de las tarjetas A5202 al concentrador DT5215. Las imágenes fueron tomadas de los manuales.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8BAFA04F-2492-6834-0925-597137E2753B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10/23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87437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C92DB1-5F9D-AB16-166F-11EF9EF49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O" sz="5400" dirty="0"/>
              <a:t>JANUS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CB75AD-B384-4F5C-B7A8-FA127BDC7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864" y="1580050"/>
            <a:ext cx="10353762" cy="858351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s-ES" sz="1600" dirty="0">
                <a:solidFill>
                  <a:schemeClr val="tx1"/>
                </a:solidFill>
                <a:effectLst/>
              </a:rPr>
              <a:t>JANUS es el software de control y adquisición del sistema FERS-5200. Desde allí se configuran las tarjetas, los voltajes de polarización, los umbrales, los modos de adquisición, el trigger, la validación y los archivos de salida.</a:t>
            </a:r>
          </a:p>
          <a:p>
            <a:pPr marL="36900" indent="0">
              <a:buNone/>
            </a:pPr>
            <a:endParaRPr lang="es-ES" sz="1600" dirty="0">
              <a:solidFill>
                <a:schemeClr val="tx1"/>
              </a:solidFill>
              <a:effectLst/>
            </a:endParaRPr>
          </a:p>
        </p:txBody>
      </p:sp>
      <p:grpSp>
        <p:nvGrpSpPr>
          <p:cNvPr id="11" name="Grupo 10">
            <a:extLst>
              <a:ext uri="{FF2B5EF4-FFF2-40B4-BE49-F238E27FC236}">
                <a16:creationId xmlns:a16="http://schemas.microsoft.com/office/drawing/2014/main" id="{F2A92D18-24BE-C020-BE68-9E9E99B5BC8D}"/>
              </a:ext>
            </a:extLst>
          </p:cNvPr>
          <p:cNvGrpSpPr/>
          <p:nvPr/>
        </p:nvGrpSpPr>
        <p:grpSpPr>
          <a:xfrm>
            <a:off x="1590629" y="2438401"/>
            <a:ext cx="9000093" cy="3155064"/>
            <a:chOff x="1382398" y="2550500"/>
            <a:chExt cx="9442804" cy="335933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150751D-E6CC-25CB-22F8-3C7D7F5DB7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82398" y="2550500"/>
              <a:ext cx="4532266" cy="3340565"/>
            </a:xfrm>
            <a:prstGeom prst="rect">
              <a:avLst/>
            </a:prstGeom>
          </p:spPr>
        </p:pic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CAF8B2B4-7D89-804F-BED7-68F0A2FF28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90676" y="2550500"/>
              <a:ext cx="4734526" cy="1604811"/>
            </a:xfrm>
            <a:prstGeom prst="rect">
              <a:avLst/>
            </a:prstGeom>
          </p:spPr>
        </p:pic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903F70AF-3C80-1E91-ABD8-125CBC57AC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0676" y="4305028"/>
              <a:ext cx="4734526" cy="1604811"/>
            </a:xfrm>
            <a:prstGeom prst="rect">
              <a:avLst/>
            </a:prstGeom>
          </p:spPr>
        </p:pic>
      </p:grpSp>
      <p:sp>
        <p:nvSpPr>
          <p:cNvPr id="12" name="Marcador de contenido 2">
            <a:extLst>
              <a:ext uri="{FF2B5EF4-FFF2-40B4-BE49-F238E27FC236}">
                <a16:creationId xmlns:a16="http://schemas.microsoft.com/office/drawing/2014/main" id="{5C4CEA94-C02B-0584-7DC2-77E7E31868A2}"/>
              </a:ext>
            </a:extLst>
          </p:cNvPr>
          <p:cNvSpPr txBox="1">
            <a:spLocks/>
          </p:cNvSpPr>
          <p:nvPr/>
        </p:nvSpPr>
        <p:spPr>
          <a:xfrm>
            <a:off x="1802899" y="5716445"/>
            <a:ext cx="9064096" cy="63355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s-ES" sz="1600" dirty="0">
                <a:solidFill>
                  <a:schemeClr val="tx1"/>
                </a:solidFill>
                <a:effectLst/>
              </a:rPr>
              <a:t>Pantallazos de algunas funciones importantes de JANUS. Los parámetros mostrados no son los que se usan actualmente.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D62184A2-E8B8-7438-5270-8F6386CA84FC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11/23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704807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BF2CE8-C6FE-BE30-B985-8F91130F1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943775"/>
            <a:ext cx="10353762" cy="970450"/>
          </a:xfrm>
        </p:spPr>
        <p:txBody>
          <a:bodyPr>
            <a:normAutofit/>
          </a:bodyPr>
          <a:lstStyle/>
          <a:p>
            <a:r>
              <a:rPr lang="es-CO" sz="5400" dirty="0"/>
              <a:t>Parte Trigger Externo </a:t>
            </a:r>
            <a:endParaRPr lang="es-ES" sz="5400" dirty="0"/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BEF94ACF-8152-EDA9-5C79-2EE0A2FDB147}"/>
              </a:ext>
            </a:extLst>
          </p:cNvPr>
          <p:cNvSpPr/>
          <p:nvPr/>
        </p:nvSpPr>
        <p:spPr>
          <a:xfrm>
            <a:off x="4530049" y="2943775"/>
            <a:ext cx="2283706" cy="10007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5" name="Conector: curvado 4">
            <a:extLst>
              <a:ext uri="{FF2B5EF4-FFF2-40B4-BE49-F238E27FC236}">
                <a16:creationId xmlns:a16="http://schemas.microsoft.com/office/drawing/2014/main" id="{1CC811B6-957B-E49B-A9A8-E583CCEA677C}"/>
              </a:ext>
            </a:extLst>
          </p:cNvPr>
          <p:cNvCxnSpPr>
            <a:cxnSpLocks/>
            <a:stCxn id="4" idx="4"/>
            <a:endCxn id="9" idx="1"/>
          </p:cNvCxnSpPr>
          <p:nvPr/>
        </p:nvCxnSpPr>
        <p:spPr>
          <a:xfrm rot="16200000" flipH="1">
            <a:off x="5752116" y="3864321"/>
            <a:ext cx="568471" cy="728898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8A3CAE3-D2DF-4F65-3E78-928973853033}"/>
              </a:ext>
            </a:extLst>
          </p:cNvPr>
          <p:cNvSpPr txBox="1"/>
          <p:nvPr/>
        </p:nvSpPr>
        <p:spPr>
          <a:xfrm>
            <a:off x="6400800" y="4189840"/>
            <a:ext cx="401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Señal lógica que marca cuándo un evento debe ser aceptado y registrado.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15C8203A-CDE4-45D8-5E5C-8532EC8A0A94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12/23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62814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0FBC7E-A5F9-DDE8-94BF-E60FCB5FCD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Placas Centelladoras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955183D-E459-698A-A4A3-0D09D3F4A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62929"/>
            <a:ext cx="10353762" cy="97045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s-ES" sz="1600" dirty="0"/>
              <a:t>Las </a:t>
            </a:r>
            <a:r>
              <a:rPr lang="es-ES" sz="1600" b="1" dirty="0"/>
              <a:t>placas centelladoras</a:t>
            </a:r>
            <a:r>
              <a:rPr lang="es-ES" sz="1600" dirty="0"/>
              <a:t> son láminas de centellador plástico </a:t>
            </a:r>
            <a:r>
              <a:rPr lang="es-ES" sz="1600" b="1" dirty="0"/>
              <a:t>BC-408 </a:t>
            </a:r>
            <a:r>
              <a:rPr lang="es-ES" sz="1600" dirty="0"/>
              <a:t>de 60cm x 60 cm x 1 cm ubicadas en los extremos del sistema. Su función principal es actuar como trigger externo: cuando ambas placas registran señal en coincidencia, se valida que una partícula atravesó el volumen activo del detector.</a:t>
            </a:r>
          </a:p>
          <a:p>
            <a:pPr marL="36900" indent="0">
              <a:buNone/>
            </a:pPr>
            <a:endParaRPr lang="es-ES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87C6863D-E8DF-B994-99AB-DC78E6DD9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7402" y="3007698"/>
            <a:ext cx="4737196" cy="2763845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2C8D57F0-40C9-D815-F682-57E58513FCAE}"/>
              </a:ext>
            </a:extLst>
          </p:cNvPr>
          <p:cNvSpPr txBox="1">
            <a:spLocks/>
          </p:cNvSpPr>
          <p:nvPr/>
        </p:nvSpPr>
        <p:spPr>
          <a:xfrm>
            <a:off x="3642057" y="5771543"/>
            <a:ext cx="4907885" cy="35493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s-CO" sz="1600" dirty="0"/>
              <a:t>Fotografía de una de las placas centelladoras usadas.</a:t>
            </a:r>
            <a:endParaRPr lang="es-ES" sz="1600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8687AAD-4FFF-A8F0-2424-2959266D475F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13/23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9354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50CE2A-C9AF-1768-0295-72F3B405C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B75594-F038-4EDB-2F0F-0EACC40D2F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PMT (</a:t>
            </a:r>
            <a:r>
              <a:rPr lang="es-ES" i="1" dirty="0"/>
              <a:t>Photomultiplier Tube</a:t>
            </a:r>
            <a:r>
              <a:rPr lang="es-CO" dirty="0"/>
              <a:t>)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AF28CDD-E63F-415F-B077-BAB3A4D605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62927"/>
            <a:ext cx="10353762" cy="1216247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es-ES" sz="1600" dirty="0"/>
              <a:t>Son fotodetectores al vacío que convierten luz débil en pulsos eléctricos amplificados mediante un fotocátodo, que libera electrones al recibir luz, y una cadena de dinodos, que multiplica esos electrones hasta producir una señal eléctrica detectable. En el hodoscopio, las placas centelladoras están acopladas a PMTs y se operan con alto voltaje, aproximadamente −2000V. </a:t>
            </a:r>
          </a:p>
          <a:p>
            <a:pPr marL="36900" indent="0" algn="just">
              <a:buNone/>
            </a:pPr>
            <a:endParaRPr lang="es-ES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23A3844-FA97-8401-DFC6-3D4B5BA7D9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0662" y="3162051"/>
            <a:ext cx="3104578" cy="2328435"/>
          </a:xfrm>
          <a:prstGeom prst="rect">
            <a:avLst/>
          </a:prstGeom>
        </p:spPr>
      </p:pic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6FA28F55-F510-7F3D-13FA-ACD401A4E56D}"/>
              </a:ext>
            </a:extLst>
          </p:cNvPr>
          <p:cNvSpPr txBox="1">
            <a:spLocks/>
          </p:cNvSpPr>
          <p:nvPr/>
        </p:nvSpPr>
        <p:spPr>
          <a:xfrm>
            <a:off x="2776903" y="5673363"/>
            <a:ext cx="6627546" cy="51979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ES" sz="1600" dirty="0"/>
              <a:t>Ilustraciones del funcionamiento de un PMT en las placas centelladoras.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57983118-389C-2F4D-4590-20685460C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6671" y="3162051"/>
            <a:ext cx="3164265" cy="2328435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6335DEF7-36F5-A5C0-61BF-2D65A3B5C1BC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14/23</a:t>
            </a:r>
            <a:endParaRPr lang="es-ES" dirty="0"/>
          </a:p>
        </p:txBody>
      </p:sp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B2A511EB-B0D0-4523-ED9F-6A6BB262B2C9}"/>
              </a:ext>
            </a:extLst>
          </p:cNvPr>
          <p:cNvSpPr txBox="1">
            <a:spLocks/>
          </p:cNvSpPr>
          <p:nvPr/>
        </p:nvSpPr>
        <p:spPr>
          <a:xfrm>
            <a:off x="0" y="6521824"/>
            <a:ext cx="9901084" cy="37894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200" dirty="0"/>
              <a:t>(Escogimos PMTs en este caso porque dieron mejores resultados de uniformidad de eficiencia y resolución temporal con electrónica NIM/CAMAC)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119577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4706B5-35A6-6158-9382-E909FE045A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EA36C-29B3-94A7-1039-FBB4B766C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Electrónica NIM/CAMAC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9937D3E-9BF1-075E-EB04-083ACE9B8B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12129"/>
            <a:ext cx="10353762" cy="970450"/>
          </a:xfrm>
        </p:spPr>
        <p:txBody>
          <a:bodyPr>
            <a:normAutofit/>
          </a:bodyPr>
          <a:lstStyle/>
          <a:p>
            <a:pPr marL="36900" indent="0" algn="just">
              <a:buNone/>
            </a:pPr>
            <a:r>
              <a:rPr lang="es-ES" sz="1600" dirty="0"/>
              <a:t>La electrónica </a:t>
            </a:r>
            <a:r>
              <a:rPr lang="es-ES" sz="1600" b="1" dirty="0"/>
              <a:t>NIM</a:t>
            </a:r>
            <a:r>
              <a:rPr lang="es-ES" sz="1600" dirty="0"/>
              <a:t> (</a:t>
            </a:r>
            <a:r>
              <a:rPr lang="es-ES" sz="1600" i="1" dirty="0"/>
              <a:t>Nuclear </a:t>
            </a:r>
            <a:r>
              <a:rPr lang="es-ES" sz="1600" i="1" dirty="0" err="1"/>
              <a:t>Instrumentation</a:t>
            </a:r>
            <a:r>
              <a:rPr lang="es-ES" sz="1600" i="1" dirty="0"/>
              <a:t> Module</a:t>
            </a:r>
            <a:r>
              <a:rPr lang="es-ES" sz="1600" dirty="0"/>
              <a:t>) se usa para tratar señales rápidas y construir la lógica de trigger, mientras que </a:t>
            </a:r>
            <a:r>
              <a:rPr lang="es-ES" sz="1600" b="1" dirty="0"/>
              <a:t>CAMAC</a:t>
            </a:r>
            <a:r>
              <a:rPr lang="es-ES" sz="1600" dirty="0"/>
              <a:t> (</a:t>
            </a:r>
            <a:r>
              <a:rPr lang="es-ES" sz="1600" i="1" dirty="0" err="1"/>
              <a:t>Computer</a:t>
            </a:r>
            <a:r>
              <a:rPr lang="es-ES" sz="1600" i="1" dirty="0"/>
              <a:t> </a:t>
            </a:r>
            <a:r>
              <a:rPr lang="es-ES" sz="1600" i="1" dirty="0" err="1"/>
              <a:t>Automated</a:t>
            </a:r>
            <a:r>
              <a:rPr lang="es-ES" sz="1600" i="1" dirty="0"/>
              <a:t> </a:t>
            </a:r>
            <a:r>
              <a:rPr lang="es-ES" sz="1600" i="1" dirty="0" err="1"/>
              <a:t>Measurement</a:t>
            </a:r>
            <a:r>
              <a:rPr lang="es-ES" sz="1600" i="1" dirty="0"/>
              <a:t> And Control</a:t>
            </a:r>
            <a:r>
              <a:rPr lang="es-ES" sz="1600" dirty="0"/>
              <a:t>) se usa para registrar información de carga y tiempo.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4DDF76B4-197A-70FB-98B9-B39086391E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317"/>
          <a:stretch>
            <a:fillRect/>
          </a:stretch>
        </p:blipFill>
        <p:spPr>
          <a:xfrm>
            <a:off x="3622575" y="2637677"/>
            <a:ext cx="4350104" cy="2958599"/>
          </a:xfrm>
          <a:prstGeom prst="rect">
            <a:avLst/>
          </a:prstGeom>
        </p:spPr>
      </p:pic>
      <p:sp>
        <p:nvSpPr>
          <p:cNvPr id="4" name="Marcador de contenido 2">
            <a:extLst>
              <a:ext uri="{FF2B5EF4-FFF2-40B4-BE49-F238E27FC236}">
                <a16:creationId xmlns:a16="http://schemas.microsoft.com/office/drawing/2014/main" id="{6008098C-2B41-87A8-A402-28C5F3151C1A}"/>
              </a:ext>
            </a:extLst>
          </p:cNvPr>
          <p:cNvSpPr txBox="1">
            <a:spLocks/>
          </p:cNvSpPr>
          <p:nvPr/>
        </p:nvSpPr>
        <p:spPr>
          <a:xfrm>
            <a:off x="2886976" y="5704025"/>
            <a:ext cx="5821302" cy="37894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ES" sz="1600" dirty="0"/>
              <a:t>Fotografía del montaje NIM/CAMAC con fines ilustrativos.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8736DBD-CB3F-3965-753B-AA4A24A590F7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15/23</a:t>
            </a:r>
            <a:endParaRPr lang="es-ES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9F3F873-C004-FA4E-6AA8-332D973116D8}"/>
              </a:ext>
            </a:extLst>
          </p:cNvPr>
          <p:cNvSpPr txBox="1">
            <a:spLocks/>
          </p:cNvSpPr>
          <p:nvPr/>
        </p:nvSpPr>
        <p:spPr>
          <a:xfrm>
            <a:off x="0" y="6521824"/>
            <a:ext cx="6754761" cy="37894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200" dirty="0"/>
              <a:t>(Escogimos NIM/CAMAC en este caso para no usar una tarjeta CAEN entera solo para las placas)</a:t>
            </a:r>
            <a:endParaRPr lang="es-ES" sz="1200" dirty="0"/>
          </a:p>
        </p:txBody>
      </p:sp>
    </p:spTree>
    <p:extLst>
      <p:ext uri="{BB962C8B-B14F-4D97-AF65-F5344CB8AC3E}">
        <p14:creationId xmlns:p14="http://schemas.microsoft.com/office/powerpoint/2010/main" val="27743909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C0C40-7FDB-05D7-B67E-4A62C9CD0D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B79E584-4D79-3DCD-75C0-48EC23041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effectLst/>
              </a:rPr>
              <a:t>Electrónica NIM/CAMAC</a:t>
            </a:r>
            <a:endParaRPr lang="es-ES" dirty="0">
              <a:effectLst/>
            </a:endParaRPr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7E5BC9C2-E307-2F02-62B1-21AB08964B55}"/>
              </a:ext>
            </a:extLst>
          </p:cNvPr>
          <p:cNvSpPr txBox="1">
            <a:spLocks/>
          </p:cNvSpPr>
          <p:nvPr/>
        </p:nvSpPr>
        <p:spPr>
          <a:xfrm>
            <a:off x="924443" y="1580050"/>
            <a:ext cx="10353762" cy="120313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None/>
            </a:pPr>
            <a:r>
              <a:rPr lang="es-ES" sz="1600" dirty="0"/>
              <a:t>Los </a:t>
            </a:r>
            <a:r>
              <a:rPr lang="es-ES" sz="1600" b="1" dirty="0"/>
              <a:t>PMT</a:t>
            </a:r>
            <a:r>
              <a:rPr lang="es-ES" sz="1600" dirty="0"/>
              <a:t> entregan señales analógicas que son procesadas por la cadena </a:t>
            </a:r>
            <a:r>
              <a:rPr lang="es-ES" sz="1600" b="1" dirty="0"/>
              <a:t>NIM/CAMAC</a:t>
            </a:r>
            <a:r>
              <a:rPr lang="es-ES" sz="1600" dirty="0"/>
              <a:t>. Con el </a:t>
            </a:r>
            <a:r>
              <a:rPr lang="es-ES" sz="1600" b="1" dirty="0"/>
              <a:t>Fan-In/Fan-</a:t>
            </a:r>
            <a:r>
              <a:rPr lang="es-ES" sz="1600" b="1" dirty="0" err="1"/>
              <a:t>Out</a:t>
            </a:r>
            <a:r>
              <a:rPr lang="es-ES" sz="1600" dirty="0"/>
              <a:t> y el </a:t>
            </a:r>
            <a:r>
              <a:rPr lang="es-ES" sz="1600" b="1" dirty="0"/>
              <a:t>discriminador </a:t>
            </a:r>
            <a:r>
              <a:rPr lang="es-ES" sz="1600" dirty="0">
                <a:effectLst/>
              </a:rPr>
              <a:t>se acondiciona la señal analógica y se convierte en una señal digital</a:t>
            </a:r>
            <a:r>
              <a:rPr lang="es-ES" sz="1600" dirty="0"/>
              <a:t> NIM, la unidad lógica construye la coincidencia </a:t>
            </a:r>
            <a:r>
              <a:rPr lang="es-ES" sz="1600" b="1" dirty="0"/>
              <a:t>AND</a:t>
            </a:r>
            <a:r>
              <a:rPr lang="es-ES" sz="1600" dirty="0"/>
              <a:t> entre placas y esa coincidencia se usa como </a:t>
            </a:r>
            <a:r>
              <a:rPr lang="es-ES" sz="1600" b="1" dirty="0"/>
              <a:t>trigger externo</a:t>
            </a:r>
            <a:r>
              <a:rPr lang="es-ES" sz="1600" dirty="0"/>
              <a:t>. Los módulos </a:t>
            </a:r>
            <a:r>
              <a:rPr lang="es-ES" sz="1600" b="1" dirty="0"/>
              <a:t>QDC/TDC (Charge/Time to Digital Converter) </a:t>
            </a:r>
            <a:r>
              <a:rPr lang="es-ES" sz="1600" dirty="0"/>
              <a:t>registran carga y tiempo del evento.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28A2437C-CCC3-F705-B495-F6D5E1AAD9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3041" y="2871018"/>
            <a:ext cx="6455269" cy="3633019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F5091DE9-28C1-9785-3A59-33CB6F5230BC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16/23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146629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47A553-2FE4-2FFD-2872-59AD1309E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77EE7D-119B-4855-6A89-8054496F2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2943775"/>
            <a:ext cx="10353762" cy="970450"/>
          </a:xfrm>
        </p:spPr>
        <p:txBody>
          <a:bodyPr>
            <a:normAutofit/>
          </a:bodyPr>
          <a:lstStyle/>
          <a:p>
            <a:r>
              <a:rPr lang="es-CO" sz="5400" dirty="0"/>
              <a:t>El Hodoscopio</a:t>
            </a:r>
            <a:endParaRPr lang="es-ES" sz="540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28F801B-9342-A097-C15D-049D5A903BF1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17/23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664973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6E68BF44-A993-9C91-E449-3E68D00725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01" t="3870" r="35499" b="3774"/>
          <a:stretch>
            <a:fillRect/>
          </a:stretch>
        </p:blipFill>
        <p:spPr>
          <a:xfrm>
            <a:off x="4707718" y="1427650"/>
            <a:ext cx="2776564" cy="472931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349D1AAC-4467-A992-4F47-1D3DB90258E1}"/>
              </a:ext>
            </a:extLst>
          </p:cNvPr>
          <p:cNvSpPr txBox="1">
            <a:spLocks/>
          </p:cNvSpPr>
          <p:nvPr/>
        </p:nvSpPr>
        <p:spPr>
          <a:xfrm>
            <a:off x="1071518" y="4572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/>
              <a:t>Montaje Esquemático</a:t>
            </a:r>
            <a:endParaRPr lang="es-ES" dirty="0"/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CCE412B5-C34E-88C4-7957-2D15BCAEA51B}"/>
              </a:ext>
            </a:extLst>
          </p:cNvPr>
          <p:cNvSpPr txBox="1">
            <a:spLocks/>
          </p:cNvSpPr>
          <p:nvPr/>
        </p:nvSpPr>
        <p:spPr>
          <a:xfrm>
            <a:off x="457984" y="1785113"/>
            <a:ext cx="3974547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2400" dirty="0"/>
              <a:t>2 Placas Centelladoras</a:t>
            </a:r>
            <a:endParaRPr lang="es-ES" sz="2400" dirty="0"/>
          </a:p>
        </p:txBody>
      </p:sp>
      <p:sp>
        <p:nvSpPr>
          <p:cNvPr id="21" name="Marcador de contenido 2">
            <a:extLst>
              <a:ext uri="{FF2B5EF4-FFF2-40B4-BE49-F238E27FC236}">
                <a16:creationId xmlns:a16="http://schemas.microsoft.com/office/drawing/2014/main" id="{F745BFE8-C399-6EF1-950B-1A3B7AD23D3E}"/>
              </a:ext>
            </a:extLst>
          </p:cNvPr>
          <p:cNvSpPr txBox="1">
            <a:spLocks/>
          </p:cNvSpPr>
          <p:nvPr/>
        </p:nvSpPr>
        <p:spPr>
          <a:xfrm>
            <a:off x="1241354" y="2456915"/>
            <a:ext cx="2581788" cy="47536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Electrónica NIM/CAMAC</a:t>
            </a:r>
            <a:endParaRPr lang="es-ES" sz="1600" dirty="0"/>
          </a:p>
        </p:txBody>
      </p:sp>
      <p:sp>
        <p:nvSpPr>
          <p:cNvPr id="25" name="Rectángulo: esquinas redondeadas 24">
            <a:extLst>
              <a:ext uri="{FF2B5EF4-FFF2-40B4-BE49-F238E27FC236}">
                <a16:creationId xmlns:a16="http://schemas.microsoft.com/office/drawing/2014/main" id="{026F083F-BB50-87AE-ACD0-39EE0A2CFE8D}"/>
              </a:ext>
            </a:extLst>
          </p:cNvPr>
          <p:cNvSpPr/>
          <p:nvPr/>
        </p:nvSpPr>
        <p:spPr>
          <a:xfrm>
            <a:off x="563357" y="2039083"/>
            <a:ext cx="3758843" cy="781475"/>
          </a:xfrm>
          <a:custGeom>
            <a:avLst/>
            <a:gdLst>
              <a:gd name="csX0" fmla="*/ 0 w 3758843"/>
              <a:gd name="csY0" fmla="*/ 130248 h 781475"/>
              <a:gd name="csX1" fmla="*/ 130248 w 3758843"/>
              <a:gd name="csY1" fmla="*/ 0 h 781475"/>
              <a:gd name="csX2" fmla="*/ 3628595 w 3758843"/>
              <a:gd name="csY2" fmla="*/ 0 h 781475"/>
              <a:gd name="csX3" fmla="*/ 3758843 w 3758843"/>
              <a:gd name="csY3" fmla="*/ 130248 h 781475"/>
              <a:gd name="csX4" fmla="*/ 3758843 w 3758843"/>
              <a:gd name="csY4" fmla="*/ 651227 h 781475"/>
              <a:gd name="csX5" fmla="*/ 3628595 w 3758843"/>
              <a:gd name="csY5" fmla="*/ 781475 h 781475"/>
              <a:gd name="csX6" fmla="*/ 130248 w 3758843"/>
              <a:gd name="csY6" fmla="*/ 781475 h 781475"/>
              <a:gd name="csX7" fmla="*/ 0 w 3758843"/>
              <a:gd name="csY7" fmla="*/ 651227 h 781475"/>
              <a:gd name="csX8" fmla="*/ 0 w 3758843"/>
              <a:gd name="csY8" fmla="*/ 130248 h 7814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758843" h="781475" extrusionOk="0">
                <a:moveTo>
                  <a:pt x="0" y="130248"/>
                </a:moveTo>
                <a:cubicBezTo>
                  <a:pt x="11586" y="52402"/>
                  <a:pt x="53329" y="-7180"/>
                  <a:pt x="130248" y="0"/>
                </a:cubicBezTo>
                <a:cubicBezTo>
                  <a:pt x="1534885" y="-23287"/>
                  <a:pt x="3161364" y="126234"/>
                  <a:pt x="3628595" y="0"/>
                </a:cubicBezTo>
                <a:cubicBezTo>
                  <a:pt x="3703169" y="3784"/>
                  <a:pt x="3758565" y="72569"/>
                  <a:pt x="3758843" y="130248"/>
                </a:cubicBezTo>
                <a:cubicBezTo>
                  <a:pt x="3770692" y="302915"/>
                  <a:pt x="3757539" y="580791"/>
                  <a:pt x="3758843" y="651227"/>
                </a:cubicBezTo>
                <a:cubicBezTo>
                  <a:pt x="3765816" y="721923"/>
                  <a:pt x="3702790" y="777329"/>
                  <a:pt x="3628595" y="781475"/>
                </a:cubicBezTo>
                <a:cubicBezTo>
                  <a:pt x="2092486" y="883120"/>
                  <a:pt x="1451646" y="814866"/>
                  <a:pt x="130248" y="781475"/>
                </a:cubicBezTo>
                <a:cubicBezTo>
                  <a:pt x="59540" y="779546"/>
                  <a:pt x="-1739" y="712060"/>
                  <a:pt x="0" y="651227"/>
                </a:cubicBezTo>
                <a:cubicBezTo>
                  <a:pt x="14113" y="559385"/>
                  <a:pt x="-17701" y="311097"/>
                  <a:pt x="0" y="130248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12774237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Marcador de contenido 2">
            <a:extLst>
              <a:ext uri="{FF2B5EF4-FFF2-40B4-BE49-F238E27FC236}">
                <a16:creationId xmlns:a16="http://schemas.microsoft.com/office/drawing/2014/main" id="{915E6414-564C-2669-B9FF-A48D3CDB0113}"/>
              </a:ext>
            </a:extLst>
          </p:cNvPr>
          <p:cNvSpPr txBox="1">
            <a:spLocks/>
          </p:cNvSpPr>
          <p:nvPr/>
        </p:nvSpPr>
        <p:spPr>
          <a:xfrm>
            <a:off x="1241354" y="2932282"/>
            <a:ext cx="2643890" cy="38978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Validación de la trayectoria.</a:t>
            </a:r>
            <a:endParaRPr lang="es-ES" sz="1600" dirty="0"/>
          </a:p>
        </p:txBody>
      </p:sp>
      <p:sp>
        <p:nvSpPr>
          <p:cNvPr id="29" name="Marcador de contenido 2">
            <a:extLst>
              <a:ext uri="{FF2B5EF4-FFF2-40B4-BE49-F238E27FC236}">
                <a16:creationId xmlns:a16="http://schemas.microsoft.com/office/drawing/2014/main" id="{D0E827B4-912D-931B-2663-20CFD0FDDA6A}"/>
              </a:ext>
            </a:extLst>
          </p:cNvPr>
          <p:cNvSpPr txBox="1">
            <a:spLocks/>
          </p:cNvSpPr>
          <p:nvPr/>
        </p:nvSpPr>
        <p:spPr>
          <a:xfrm>
            <a:off x="867863" y="4938262"/>
            <a:ext cx="3035178" cy="519645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Muon </a:t>
            </a:r>
            <a:r>
              <a:rPr lang="es-CO" sz="1600" dirty="0">
                <a:sym typeface="Wingdings" panose="05000000000000000000" pitchFamily="2" charset="2"/>
              </a:rPr>
              <a:t> Placas  PMT  NIM/CAMAC  Señal AND</a:t>
            </a:r>
            <a:endParaRPr lang="es-ES" sz="1600" dirty="0"/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D35F3211-872A-A47B-7C72-F56641E72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59469" y="1961832"/>
            <a:ext cx="3974547" cy="970450"/>
          </a:xfrm>
        </p:spPr>
        <p:txBody>
          <a:bodyPr>
            <a:normAutofit/>
          </a:bodyPr>
          <a:lstStyle/>
          <a:p>
            <a:r>
              <a:rPr lang="es-CO" sz="2400" dirty="0"/>
              <a:t>4 Matrices Centelladoras</a:t>
            </a:r>
            <a:endParaRPr lang="es-ES" sz="2400" dirty="0"/>
          </a:p>
        </p:txBody>
      </p:sp>
      <p:sp>
        <p:nvSpPr>
          <p:cNvPr id="37" name="Marcador de contenido 2">
            <a:extLst>
              <a:ext uri="{FF2B5EF4-FFF2-40B4-BE49-F238E27FC236}">
                <a16:creationId xmlns:a16="http://schemas.microsoft.com/office/drawing/2014/main" id="{3104A87D-C706-EE71-5B36-2764DE014230}"/>
              </a:ext>
            </a:extLst>
          </p:cNvPr>
          <p:cNvSpPr txBox="1">
            <a:spLocks/>
          </p:cNvSpPr>
          <p:nvPr/>
        </p:nvSpPr>
        <p:spPr>
          <a:xfrm>
            <a:off x="8795003" y="2610646"/>
            <a:ext cx="1974602" cy="38978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Electrónica CAEN</a:t>
            </a:r>
            <a:endParaRPr lang="es-ES" sz="1600" dirty="0"/>
          </a:p>
        </p:txBody>
      </p:sp>
      <p:sp>
        <p:nvSpPr>
          <p:cNvPr id="38" name="Rectángulo: esquinas redondeadas 37">
            <a:extLst>
              <a:ext uri="{FF2B5EF4-FFF2-40B4-BE49-F238E27FC236}">
                <a16:creationId xmlns:a16="http://schemas.microsoft.com/office/drawing/2014/main" id="{B8396552-128D-EB8F-6275-4929E38073D9}"/>
              </a:ext>
            </a:extLst>
          </p:cNvPr>
          <p:cNvSpPr/>
          <p:nvPr/>
        </p:nvSpPr>
        <p:spPr>
          <a:xfrm>
            <a:off x="7832146" y="2150807"/>
            <a:ext cx="3758843" cy="781475"/>
          </a:xfrm>
          <a:custGeom>
            <a:avLst/>
            <a:gdLst>
              <a:gd name="csX0" fmla="*/ 0 w 3758843"/>
              <a:gd name="csY0" fmla="*/ 130248 h 781475"/>
              <a:gd name="csX1" fmla="*/ 130248 w 3758843"/>
              <a:gd name="csY1" fmla="*/ 0 h 781475"/>
              <a:gd name="csX2" fmla="*/ 3628595 w 3758843"/>
              <a:gd name="csY2" fmla="*/ 0 h 781475"/>
              <a:gd name="csX3" fmla="*/ 3758843 w 3758843"/>
              <a:gd name="csY3" fmla="*/ 130248 h 781475"/>
              <a:gd name="csX4" fmla="*/ 3758843 w 3758843"/>
              <a:gd name="csY4" fmla="*/ 651227 h 781475"/>
              <a:gd name="csX5" fmla="*/ 3628595 w 3758843"/>
              <a:gd name="csY5" fmla="*/ 781475 h 781475"/>
              <a:gd name="csX6" fmla="*/ 130248 w 3758843"/>
              <a:gd name="csY6" fmla="*/ 781475 h 781475"/>
              <a:gd name="csX7" fmla="*/ 0 w 3758843"/>
              <a:gd name="csY7" fmla="*/ 651227 h 781475"/>
              <a:gd name="csX8" fmla="*/ 0 w 3758843"/>
              <a:gd name="csY8" fmla="*/ 130248 h 78147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</a:cxnLst>
            <a:rect l="l" t="t" r="r" b="b"/>
            <a:pathLst>
              <a:path w="3758843" h="781475" extrusionOk="0">
                <a:moveTo>
                  <a:pt x="0" y="130248"/>
                </a:moveTo>
                <a:cubicBezTo>
                  <a:pt x="11586" y="52402"/>
                  <a:pt x="53329" y="-7180"/>
                  <a:pt x="130248" y="0"/>
                </a:cubicBezTo>
                <a:cubicBezTo>
                  <a:pt x="1534885" y="-23287"/>
                  <a:pt x="3161364" y="126234"/>
                  <a:pt x="3628595" y="0"/>
                </a:cubicBezTo>
                <a:cubicBezTo>
                  <a:pt x="3703169" y="3784"/>
                  <a:pt x="3758565" y="72569"/>
                  <a:pt x="3758843" y="130248"/>
                </a:cubicBezTo>
                <a:cubicBezTo>
                  <a:pt x="3770692" y="302915"/>
                  <a:pt x="3757539" y="580791"/>
                  <a:pt x="3758843" y="651227"/>
                </a:cubicBezTo>
                <a:cubicBezTo>
                  <a:pt x="3765816" y="721923"/>
                  <a:pt x="3702790" y="777329"/>
                  <a:pt x="3628595" y="781475"/>
                </a:cubicBezTo>
                <a:cubicBezTo>
                  <a:pt x="2092486" y="883120"/>
                  <a:pt x="1451646" y="814866"/>
                  <a:pt x="130248" y="781475"/>
                </a:cubicBezTo>
                <a:cubicBezTo>
                  <a:pt x="59540" y="779546"/>
                  <a:pt x="-1739" y="712060"/>
                  <a:pt x="0" y="651227"/>
                </a:cubicBezTo>
                <a:cubicBezTo>
                  <a:pt x="14113" y="559385"/>
                  <a:pt x="-17701" y="311097"/>
                  <a:pt x="0" y="130248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12774237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9" name="Marcador de contenido 2">
            <a:extLst>
              <a:ext uri="{FF2B5EF4-FFF2-40B4-BE49-F238E27FC236}">
                <a16:creationId xmlns:a16="http://schemas.microsoft.com/office/drawing/2014/main" id="{474575B1-446C-5CE2-08DA-E4F1079346FE}"/>
              </a:ext>
            </a:extLst>
          </p:cNvPr>
          <p:cNvSpPr txBox="1">
            <a:spLocks/>
          </p:cNvSpPr>
          <p:nvPr/>
        </p:nvSpPr>
        <p:spPr>
          <a:xfrm>
            <a:off x="8239107" y="3121255"/>
            <a:ext cx="3337973" cy="38978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Reconstrucción de la trayectoria</a:t>
            </a:r>
            <a:endParaRPr lang="es-ES" sz="1600" dirty="0"/>
          </a:p>
        </p:txBody>
      </p:sp>
      <p:sp>
        <p:nvSpPr>
          <p:cNvPr id="40" name="Marcador de contenido 2">
            <a:extLst>
              <a:ext uri="{FF2B5EF4-FFF2-40B4-BE49-F238E27FC236}">
                <a16:creationId xmlns:a16="http://schemas.microsoft.com/office/drawing/2014/main" id="{F636470C-E089-29F0-71DD-58CABB48D477}"/>
              </a:ext>
            </a:extLst>
          </p:cNvPr>
          <p:cNvSpPr txBox="1">
            <a:spLocks/>
          </p:cNvSpPr>
          <p:nvPr/>
        </p:nvSpPr>
        <p:spPr>
          <a:xfrm>
            <a:off x="7879081" y="4840057"/>
            <a:ext cx="3529548" cy="71605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500" dirty="0"/>
              <a:t>Muon </a:t>
            </a:r>
            <a:r>
              <a:rPr lang="es-CO" sz="1500" dirty="0">
                <a:sym typeface="Wingdings" panose="05000000000000000000" pitchFamily="2" charset="2"/>
              </a:rPr>
              <a:t> Barras  WLS  SiPM  A5202  DT5215  JANUS  Evento</a:t>
            </a:r>
            <a:endParaRPr lang="es-ES" sz="1500" dirty="0"/>
          </a:p>
        </p:txBody>
      </p:sp>
      <p:grpSp>
        <p:nvGrpSpPr>
          <p:cNvPr id="45" name="Grupo 44">
            <a:extLst>
              <a:ext uri="{FF2B5EF4-FFF2-40B4-BE49-F238E27FC236}">
                <a16:creationId xmlns:a16="http://schemas.microsoft.com/office/drawing/2014/main" id="{09A3CC0E-2E6E-644F-2B20-649F15689953}"/>
              </a:ext>
            </a:extLst>
          </p:cNvPr>
          <p:cNvGrpSpPr/>
          <p:nvPr/>
        </p:nvGrpSpPr>
        <p:grpSpPr>
          <a:xfrm>
            <a:off x="6604000" y="2204678"/>
            <a:ext cx="1198880" cy="3086879"/>
            <a:chOff x="6604000" y="2204678"/>
            <a:chExt cx="1198880" cy="3086879"/>
          </a:xfrm>
        </p:grpSpPr>
        <p:sp>
          <p:nvSpPr>
            <p:cNvPr id="42" name="Forma libre: forma 41">
              <a:extLst>
                <a:ext uri="{FF2B5EF4-FFF2-40B4-BE49-F238E27FC236}">
                  <a16:creationId xmlns:a16="http://schemas.microsoft.com/office/drawing/2014/main" id="{5B6487FF-51E5-D716-F553-AD5226654A17}"/>
                </a:ext>
              </a:extLst>
            </p:cNvPr>
            <p:cNvSpPr/>
            <p:nvPr/>
          </p:nvSpPr>
          <p:spPr>
            <a:xfrm>
              <a:off x="6725920" y="2204678"/>
              <a:ext cx="1076960" cy="3086879"/>
            </a:xfrm>
            <a:custGeom>
              <a:avLst/>
              <a:gdLst>
                <a:gd name="csX0" fmla="*/ 30480 w 1076960"/>
                <a:gd name="csY0" fmla="*/ 20362 h 3413812"/>
                <a:gd name="csX1" fmla="*/ 243840 w 1076960"/>
                <a:gd name="csY1" fmla="*/ 10202 h 3413812"/>
                <a:gd name="csX2" fmla="*/ 325120 w 1076960"/>
                <a:gd name="csY2" fmla="*/ 42 h 3413812"/>
                <a:gd name="csX3" fmla="*/ 619760 w 1076960"/>
                <a:gd name="csY3" fmla="*/ 20362 h 3413812"/>
                <a:gd name="csX4" fmla="*/ 680720 w 1076960"/>
                <a:gd name="csY4" fmla="*/ 61002 h 3413812"/>
                <a:gd name="csX5" fmla="*/ 741680 w 1076960"/>
                <a:gd name="csY5" fmla="*/ 162602 h 3413812"/>
                <a:gd name="csX6" fmla="*/ 782320 w 1076960"/>
                <a:gd name="csY6" fmla="*/ 223562 h 3413812"/>
                <a:gd name="csX7" fmla="*/ 812800 w 1076960"/>
                <a:gd name="csY7" fmla="*/ 355642 h 3413812"/>
                <a:gd name="csX8" fmla="*/ 843280 w 1076960"/>
                <a:gd name="csY8" fmla="*/ 406442 h 3413812"/>
                <a:gd name="csX9" fmla="*/ 914400 w 1076960"/>
                <a:gd name="csY9" fmla="*/ 447082 h 3413812"/>
                <a:gd name="csX10" fmla="*/ 944880 w 1076960"/>
                <a:gd name="csY10" fmla="*/ 467402 h 3413812"/>
                <a:gd name="csX11" fmla="*/ 975360 w 1076960"/>
                <a:gd name="csY11" fmla="*/ 477562 h 3413812"/>
                <a:gd name="csX12" fmla="*/ 1076960 w 1076960"/>
                <a:gd name="csY12" fmla="*/ 518202 h 3413812"/>
                <a:gd name="csX13" fmla="*/ 1026160 w 1076960"/>
                <a:gd name="csY13" fmla="*/ 548682 h 3413812"/>
                <a:gd name="csX14" fmla="*/ 873760 w 1076960"/>
                <a:gd name="csY14" fmla="*/ 579162 h 3413812"/>
                <a:gd name="csX15" fmla="*/ 782320 w 1076960"/>
                <a:gd name="csY15" fmla="*/ 619802 h 3413812"/>
                <a:gd name="csX16" fmla="*/ 731520 w 1076960"/>
                <a:gd name="csY16" fmla="*/ 660442 h 3413812"/>
                <a:gd name="csX17" fmla="*/ 701040 w 1076960"/>
                <a:gd name="csY17" fmla="*/ 721402 h 3413812"/>
                <a:gd name="csX18" fmla="*/ 690880 w 1076960"/>
                <a:gd name="csY18" fmla="*/ 802682 h 3413812"/>
                <a:gd name="csX19" fmla="*/ 670560 w 1076960"/>
                <a:gd name="csY19" fmla="*/ 873802 h 3413812"/>
                <a:gd name="csX20" fmla="*/ 650240 w 1076960"/>
                <a:gd name="csY20" fmla="*/ 1280202 h 3413812"/>
                <a:gd name="csX21" fmla="*/ 629920 w 1076960"/>
                <a:gd name="csY21" fmla="*/ 2011722 h 3413812"/>
                <a:gd name="csX22" fmla="*/ 609600 w 1076960"/>
                <a:gd name="csY22" fmla="*/ 2479082 h 3413812"/>
                <a:gd name="csX23" fmla="*/ 589280 w 1076960"/>
                <a:gd name="csY23" fmla="*/ 2844842 h 3413812"/>
                <a:gd name="csX24" fmla="*/ 579120 w 1076960"/>
                <a:gd name="csY24" fmla="*/ 2905802 h 3413812"/>
                <a:gd name="csX25" fmla="*/ 558800 w 1076960"/>
                <a:gd name="csY25" fmla="*/ 3078522 h 3413812"/>
                <a:gd name="csX26" fmla="*/ 538480 w 1076960"/>
                <a:gd name="csY26" fmla="*/ 3139482 h 3413812"/>
                <a:gd name="csX27" fmla="*/ 508000 w 1076960"/>
                <a:gd name="csY27" fmla="*/ 3190282 h 3413812"/>
                <a:gd name="csX28" fmla="*/ 477520 w 1076960"/>
                <a:gd name="csY28" fmla="*/ 3251242 h 3413812"/>
                <a:gd name="csX29" fmla="*/ 447040 w 1076960"/>
                <a:gd name="csY29" fmla="*/ 3302042 h 3413812"/>
                <a:gd name="csX30" fmla="*/ 294640 w 1076960"/>
                <a:gd name="csY30" fmla="*/ 3352842 h 3413812"/>
                <a:gd name="csX31" fmla="*/ 223520 w 1076960"/>
                <a:gd name="csY31" fmla="*/ 3373162 h 3413812"/>
                <a:gd name="csX32" fmla="*/ 142240 w 1076960"/>
                <a:gd name="csY32" fmla="*/ 3393482 h 3413812"/>
                <a:gd name="csX33" fmla="*/ 111760 w 1076960"/>
                <a:gd name="csY33" fmla="*/ 3403642 h 3413812"/>
                <a:gd name="csX34" fmla="*/ 0 w 1076960"/>
                <a:gd name="csY34" fmla="*/ 3413802 h 3413812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  <a:cxn ang="0">
                  <a:pos x="csX13" y="csY13"/>
                </a:cxn>
                <a:cxn ang="0">
                  <a:pos x="csX14" y="csY14"/>
                </a:cxn>
                <a:cxn ang="0">
                  <a:pos x="csX15" y="csY15"/>
                </a:cxn>
                <a:cxn ang="0">
                  <a:pos x="csX16" y="csY16"/>
                </a:cxn>
                <a:cxn ang="0">
                  <a:pos x="csX17" y="csY17"/>
                </a:cxn>
                <a:cxn ang="0">
                  <a:pos x="csX18" y="csY18"/>
                </a:cxn>
                <a:cxn ang="0">
                  <a:pos x="csX19" y="csY19"/>
                </a:cxn>
                <a:cxn ang="0">
                  <a:pos x="csX20" y="csY20"/>
                </a:cxn>
                <a:cxn ang="0">
                  <a:pos x="csX21" y="csY21"/>
                </a:cxn>
                <a:cxn ang="0">
                  <a:pos x="csX22" y="csY22"/>
                </a:cxn>
                <a:cxn ang="0">
                  <a:pos x="csX23" y="csY23"/>
                </a:cxn>
                <a:cxn ang="0">
                  <a:pos x="csX24" y="csY24"/>
                </a:cxn>
                <a:cxn ang="0">
                  <a:pos x="csX25" y="csY25"/>
                </a:cxn>
                <a:cxn ang="0">
                  <a:pos x="csX26" y="csY26"/>
                </a:cxn>
                <a:cxn ang="0">
                  <a:pos x="csX27" y="csY27"/>
                </a:cxn>
                <a:cxn ang="0">
                  <a:pos x="csX28" y="csY28"/>
                </a:cxn>
                <a:cxn ang="0">
                  <a:pos x="csX29" y="csY29"/>
                </a:cxn>
                <a:cxn ang="0">
                  <a:pos x="csX30" y="csY30"/>
                </a:cxn>
                <a:cxn ang="0">
                  <a:pos x="csX31" y="csY31"/>
                </a:cxn>
                <a:cxn ang="0">
                  <a:pos x="csX32" y="csY32"/>
                </a:cxn>
                <a:cxn ang="0">
                  <a:pos x="csX33" y="csY33"/>
                </a:cxn>
                <a:cxn ang="0">
                  <a:pos x="csX34" y="csY34"/>
                </a:cxn>
              </a:cxnLst>
              <a:rect l="l" t="t" r="r" b="b"/>
              <a:pathLst>
                <a:path w="1076960" h="3413812">
                  <a:moveTo>
                    <a:pt x="30480" y="20362"/>
                  </a:moveTo>
                  <a:cubicBezTo>
                    <a:pt x="101600" y="16975"/>
                    <a:pt x="172808" y="15101"/>
                    <a:pt x="243840" y="10202"/>
                  </a:cubicBezTo>
                  <a:cubicBezTo>
                    <a:pt x="271079" y="8323"/>
                    <a:pt x="297826" y="-696"/>
                    <a:pt x="325120" y="42"/>
                  </a:cubicBezTo>
                  <a:cubicBezTo>
                    <a:pt x="423531" y="2702"/>
                    <a:pt x="521547" y="13589"/>
                    <a:pt x="619760" y="20362"/>
                  </a:cubicBezTo>
                  <a:cubicBezTo>
                    <a:pt x="640080" y="33909"/>
                    <a:pt x="662568" y="44665"/>
                    <a:pt x="680720" y="61002"/>
                  </a:cubicBezTo>
                  <a:cubicBezTo>
                    <a:pt x="737339" y="111959"/>
                    <a:pt x="709450" y="103513"/>
                    <a:pt x="741680" y="162602"/>
                  </a:cubicBezTo>
                  <a:cubicBezTo>
                    <a:pt x="753374" y="184042"/>
                    <a:pt x="768773" y="203242"/>
                    <a:pt x="782320" y="223562"/>
                  </a:cubicBezTo>
                  <a:cubicBezTo>
                    <a:pt x="790312" y="279503"/>
                    <a:pt x="789556" y="304505"/>
                    <a:pt x="812800" y="355642"/>
                  </a:cubicBezTo>
                  <a:cubicBezTo>
                    <a:pt x="820972" y="373619"/>
                    <a:pt x="828602" y="393232"/>
                    <a:pt x="843280" y="406442"/>
                  </a:cubicBezTo>
                  <a:cubicBezTo>
                    <a:pt x="863575" y="424708"/>
                    <a:pt x="890987" y="433034"/>
                    <a:pt x="914400" y="447082"/>
                  </a:cubicBezTo>
                  <a:cubicBezTo>
                    <a:pt x="924871" y="453364"/>
                    <a:pt x="933958" y="461941"/>
                    <a:pt x="944880" y="467402"/>
                  </a:cubicBezTo>
                  <a:cubicBezTo>
                    <a:pt x="954459" y="472191"/>
                    <a:pt x="965364" y="473717"/>
                    <a:pt x="975360" y="477562"/>
                  </a:cubicBezTo>
                  <a:cubicBezTo>
                    <a:pt x="1009404" y="490656"/>
                    <a:pt x="1076960" y="518202"/>
                    <a:pt x="1076960" y="518202"/>
                  </a:cubicBezTo>
                  <a:cubicBezTo>
                    <a:pt x="1060027" y="528362"/>
                    <a:pt x="1044388" y="541087"/>
                    <a:pt x="1026160" y="548682"/>
                  </a:cubicBezTo>
                  <a:cubicBezTo>
                    <a:pt x="972505" y="571038"/>
                    <a:pt x="931089" y="571996"/>
                    <a:pt x="873760" y="579162"/>
                  </a:cubicBezTo>
                  <a:cubicBezTo>
                    <a:pt x="851760" y="587962"/>
                    <a:pt x="803677" y="605564"/>
                    <a:pt x="782320" y="619802"/>
                  </a:cubicBezTo>
                  <a:cubicBezTo>
                    <a:pt x="764277" y="631831"/>
                    <a:pt x="748453" y="646895"/>
                    <a:pt x="731520" y="660442"/>
                  </a:cubicBezTo>
                  <a:cubicBezTo>
                    <a:pt x="721360" y="680762"/>
                    <a:pt x="707281" y="699558"/>
                    <a:pt x="701040" y="721402"/>
                  </a:cubicBezTo>
                  <a:cubicBezTo>
                    <a:pt x="693539" y="747656"/>
                    <a:pt x="696235" y="775908"/>
                    <a:pt x="690880" y="802682"/>
                  </a:cubicBezTo>
                  <a:cubicBezTo>
                    <a:pt x="686045" y="826859"/>
                    <a:pt x="677333" y="850095"/>
                    <a:pt x="670560" y="873802"/>
                  </a:cubicBezTo>
                  <a:cubicBezTo>
                    <a:pt x="655090" y="1074918"/>
                    <a:pt x="658496" y="1007753"/>
                    <a:pt x="650240" y="1280202"/>
                  </a:cubicBezTo>
                  <a:cubicBezTo>
                    <a:pt x="642851" y="1524024"/>
                    <a:pt x="638327" y="1767933"/>
                    <a:pt x="629920" y="2011722"/>
                  </a:cubicBezTo>
                  <a:cubicBezTo>
                    <a:pt x="610629" y="2571161"/>
                    <a:pt x="629723" y="2086683"/>
                    <a:pt x="609600" y="2479082"/>
                  </a:cubicBezTo>
                  <a:cubicBezTo>
                    <a:pt x="604263" y="2583158"/>
                    <a:pt x="600305" y="2734596"/>
                    <a:pt x="589280" y="2844842"/>
                  </a:cubicBezTo>
                  <a:cubicBezTo>
                    <a:pt x="587230" y="2865340"/>
                    <a:pt x="582507" y="2885482"/>
                    <a:pt x="579120" y="2905802"/>
                  </a:cubicBezTo>
                  <a:cubicBezTo>
                    <a:pt x="572440" y="2992636"/>
                    <a:pt x="578230" y="3013754"/>
                    <a:pt x="558800" y="3078522"/>
                  </a:cubicBezTo>
                  <a:cubicBezTo>
                    <a:pt x="552645" y="3099038"/>
                    <a:pt x="549500" y="3121115"/>
                    <a:pt x="538480" y="3139482"/>
                  </a:cubicBezTo>
                  <a:cubicBezTo>
                    <a:pt x="528320" y="3156415"/>
                    <a:pt x="516831" y="3172619"/>
                    <a:pt x="508000" y="3190282"/>
                  </a:cubicBezTo>
                  <a:cubicBezTo>
                    <a:pt x="453167" y="3299948"/>
                    <a:pt x="550313" y="3134773"/>
                    <a:pt x="477520" y="3251242"/>
                  </a:cubicBezTo>
                  <a:cubicBezTo>
                    <a:pt x="467054" y="3267988"/>
                    <a:pt x="462324" y="3289537"/>
                    <a:pt x="447040" y="3302042"/>
                  </a:cubicBezTo>
                  <a:cubicBezTo>
                    <a:pt x="383324" y="3354173"/>
                    <a:pt x="364928" y="3337780"/>
                    <a:pt x="294640" y="3352842"/>
                  </a:cubicBezTo>
                  <a:cubicBezTo>
                    <a:pt x="270532" y="3358008"/>
                    <a:pt x="247343" y="3366809"/>
                    <a:pt x="223520" y="3373162"/>
                  </a:cubicBezTo>
                  <a:cubicBezTo>
                    <a:pt x="196536" y="3380358"/>
                    <a:pt x="168734" y="3384651"/>
                    <a:pt x="142240" y="3393482"/>
                  </a:cubicBezTo>
                  <a:cubicBezTo>
                    <a:pt x="132080" y="3396869"/>
                    <a:pt x="122324" y="3401881"/>
                    <a:pt x="111760" y="3403642"/>
                  </a:cubicBezTo>
                  <a:cubicBezTo>
                    <a:pt x="46312" y="3414550"/>
                    <a:pt x="43760" y="3413802"/>
                    <a:pt x="0" y="3413802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3" name="Forma libre: forma 42">
              <a:extLst>
                <a:ext uri="{FF2B5EF4-FFF2-40B4-BE49-F238E27FC236}">
                  <a16:creationId xmlns:a16="http://schemas.microsoft.com/office/drawing/2014/main" id="{A4C1557B-6F8F-0FC5-1915-1E451F2A5F28}"/>
                </a:ext>
              </a:extLst>
            </p:cNvPr>
            <p:cNvSpPr/>
            <p:nvPr/>
          </p:nvSpPr>
          <p:spPr>
            <a:xfrm>
              <a:off x="6695440" y="2935079"/>
              <a:ext cx="701040" cy="112921"/>
            </a:xfrm>
            <a:custGeom>
              <a:avLst/>
              <a:gdLst>
                <a:gd name="csX0" fmla="*/ 0 w 701040"/>
                <a:gd name="csY0" fmla="*/ 112921 h 112921"/>
                <a:gd name="csX1" fmla="*/ 294640 w 701040"/>
                <a:gd name="csY1" fmla="*/ 72281 h 112921"/>
                <a:gd name="csX2" fmla="*/ 345440 w 701040"/>
                <a:gd name="csY2" fmla="*/ 51961 h 112921"/>
                <a:gd name="csX3" fmla="*/ 386080 w 701040"/>
                <a:gd name="csY3" fmla="*/ 41801 h 112921"/>
                <a:gd name="csX4" fmla="*/ 477520 w 701040"/>
                <a:gd name="csY4" fmla="*/ 11321 h 112921"/>
                <a:gd name="csX5" fmla="*/ 528320 w 701040"/>
                <a:gd name="csY5" fmla="*/ 1161 h 112921"/>
                <a:gd name="csX6" fmla="*/ 701040 w 701040"/>
                <a:gd name="csY6" fmla="*/ 1161 h 11292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01040" h="112921">
                  <a:moveTo>
                    <a:pt x="0" y="112921"/>
                  </a:moveTo>
                  <a:cubicBezTo>
                    <a:pt x="168623" y="103002"/>
                    <a:pt x="150120" y="114787"/>
                    <a:pt x="294640" y="72281"/>
                  </a:cubicBezTo>
                  <a:cubicBezTo>
                    <a:pt x="312137" y="67135"/>
                    <a:pt x="328138" y="57728"/>
                    <a:pt x="345440" y="51961"/>
                  </a:cubicBezTo>
                  <a:cubicBezTo>
                    <a:pt x="358687" y="47545"/>
                    <a:pt x="372833" y="46217"/>
                    <a:pt x="386080" y="41801"/>
                  </a:cubicBezTo>
                  <a:cubicBezTo>
                    <a:pt x="469057" y="14142"/>
                    <a:pt x="404477" y="27553"/>
                    <a:pt x="477520" y="11321"/>
                  </a:cubicBezTo>
                  <a:cubicBezTo>
                    <a:pt x="494377" y="7575"/>
                    <a:pt x="511069" y="1945"/>
                    <a:pt x="528320" y="1161"/>
                  </a:cubicBezTo>
                  <a:cubicBezTo>
                    <a:pt x="585834" y="-1453"/>
                    <a:pt x="643467" y="1161"/>
                    <a:pt x="701040" y="1161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44" name="Forma libre: forma 43">
              <a:extLst>
                <a:ext uri="{FF2B5EF4-FFF2-40B4-BE49-F238E27FC236}">
                  <a16:creationId xmlns:a16="http://schemas.microsoft.com/office/drawing/2014/main" id="{7FAB8526-C856-03D3-8C8D-33F749E3FFA8}"/>
                </a:ext>
              </a:extLst>
            </p:cNvPr>
            <p:cNvSpPr/>
            <p:nvPr/>
          </p:nvSpPr>
          <p:spPr>
            <a:xfrm>
              <a:off x="6604000" y="4337346"/>
              <a:ext cx="731520" cy="173694"/>
            </a:xfrm>
            <a:custGeom>
              <a:avLst/>
              <a:gdLst>
                <a:gd name="csX0" fmla="*/ 0 w 731520"/>
                <a:gd name="csY0" fmla="*/ 173694 h 173694"/>
                <a:gd name="csX1" fmla="*/ 50800 w 731520"/>
                <a:gd name="csY1" fmla="*/ 163534 h 173694"/>
                <a:gd name="csX2" fmla="*/ 182880 w 731520"/>
                <a:gd name="csY2" fmla="*/ 82254 h 173694"/>
                <a:gd name="csX3" fmla="*/ 254000 w 731520"/>
                <a:gd name="csY3" fmla="*/ 61934 h 173694"/>
                <a:gd name="csX4" fmla="*/ 355600 w 731520"/>
                <a:gd name="csY4" fmla="*/ 21294 h 173694"/>
                <a:gd name="csX5" fmla="*/ 406400 w 731520"/>
                <a:gd name="csY5" fmla="*/ 11134 h 173694"/>
                <a:gd name="csX6" fmla="*/ 731520 w 731520"/>
                <a:gd name="csY6" fmla="*/ 974 h 173694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</a:cxnLst>
              <a:rect l="l" t="t" r="r" b="b"/>
              <a:pathLst>
                <a:path w="731520" h="173694">
                  <a:moveTo>
                    <a:pt x="0" y="173694"/>
                  </a:moveTo>
                  <a:cubicBezTo>
                    <a:pt x="16933" y="170307"/>
                    <a:pt x="34860" y="170176"/>
                    <a:pt x="50800" y="163534"/>
                  </a:cubicBezTo>
                  <a:cubicBezTo>
                    <a:pt x="252382" y="79541"/>
                    <a:pt x="1478" y="165978"/>
                    <a:pt x="182880" y="82254"/>
                  </a:cubicBezTo>
                  <a:cubicBezTo>
                    <a:pt x="205266" y="71922"/>
                    <a:pt x="230750" y="70140"/>
                    <a:pt x="254000" y="61934"/>
                  </a:cubicBezTo>
                  <a:cubicBezTo>
                    <a:pt x="288396" y="49794"/>
                    <a:pt x="319833" y="28447"/>
                    <a:pt x="355600" y="21294"/>
                  </a:cubicBezTo>
                  <a:cubicBezTo>
                    <a:pt x="372533" y="17907"/>
                    <a:pt x="389250" y="13152"/>
                    <a:pt x="406400" y="11134"/>
                  </a:cubicBezTo>
                  <a:cubicBezTo>
                    <a:pt x="540572" y="-4651"/>
                    <a:pt x="579300" y="974"/>
                    <a:pt x="731520" y="974"/>
                  </a:cubicBezTo>
                </a:path>
              </a:pathLst>
            </a:custGeom>
            <a:noFill/>
            <a:ln w="19050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47" name="Forma libre: forma 46">
            <a:extLst>
              <a:ext uri="{FF2B5EF4-FFF2-40B4-BE49-F238E27FC236}">
                <a16:creationId xmlns:a16="http://schemas.microsoft.com/office/drawing/2014/main" id="{CD0AD25D-DA97-7732-DDB3-B2989B6DFAA8}"/>
              </a:ext>
            </a:extLst>
          </p:cNvPr>
          <p:cNvSpPr/>
          <p:nvPr/>
        </p:nvSpPr>
        <p:spPr>
          <a:xfrm>
            <a:off x="4312920" y="1615440"/>
            <a:ext cx="1234440" cy="4186312"/>
          </a:xfrm>
          <a:custGeom>
            <a:avLst/>
            <a:gdLst>
              <a:gd name="csX0" fmla="*/ 1158240 w 1234440"/>
              <a:gd name="csY0" fmla="*/ 0 h 4186312"/>
              <a:gd name="csX1" fmla="*/ 693420 w 1234440"/>
              <a:gd name="csY1" fmla="*/ 15240 h 4186312"/>
              <a:gd name="csX2" fmla="*/ 457200 w 1234440"/>
              <a:gd name="csY2" fmla="*/ 68580 h 4186312"/>
              <a:gd name="csX3" fmla="*/ 396240 w 1234440"/>
              <a:gd name="csY3" fmla="*/ 99060 h 4186312"/>
              <a:gd name="csX4" fmla="*/ 327660 w 1234440"/>
              <a:gd name="csY4" fmla="*/ 220980 h 4186312"/>
              <a:gd name="csX5" fmla="*/ 281940 w 1234440"/>
              <a:gd name="csY5" fmla="*/ 327660 h 4186312"/>
              <a:gd name="csX6" fmla="*/ 236220 w 1234440"/>
              <a:gd name="csY6" fmla="*/ 495300 h 4186312"/>
              <a:gd name="csX7" fmla="*/ 228600 w 1234440"/>
              <a:gd name="csY7" fmla="*/ 563880 h 4186312"/>
              <a:gd name="csX8" fmla="*/ 213360 w 1234440"/>
              <a:gd name="csY8" fmla="*/ 647700 h 4186312"/>
              <a:gd name="csX9" fmla="*/ 205740 w 1234440"/>
              <a:gd name="csY9" fmla="*/ 701040 h 4186312"/>
              <a:gd name="csX10" fmla="*/ 182880 w 1234440"/>
              <a:gd name="csY10" fmla="*/ 739140 h 4186312"/>
              <a:gd name="csX11" fmla="*/ 137160 w 1234440"/>
              <a:gd name="csY11" fmla="*/ 807720 h 4186312"/>
              <a:gd name="csX12" fmla="*/ 38100 w 1234440"/>
              <a:gd name="csY12" fmla="*/ 868680 h 4186312"/>
              <a:gd name="csX13" fmla="*/ 0 w 1234440"/>
              <a:gd name="csY13" fmla="*/ 876300 h 4186312"/>
              <a:gd name="csX14" fmla="*/ 91440 w 1234440"/>
              <a:gd name="csY14" fmla="*/ 929640 h 4186312"/>
              <a:gd name="csX15" fmla="*/ 129540 w 1234440"/>
              <a:gd name="csY15" fmla="*/ 960120 h 4186312"/>
              <a:gd name="csX16" fmla="*/ 144780 w 1234440"/>
              <a:gd name="csY16" fmla="*/ 998220 h 4186312"/>
              <a:gd name="csX17" fmla="*/ 167640 w 1234440"/>
              <a:gd name="csY17" fmla="*/ 1036320 h 4186312"/>
              <a:gd name="csX18" fmla="*/ 182880 w 1234440"/>
              <a:gd name="csY18" fmla="*/ 1112520 h 4186312"/>
              <a:gd name="csX19" fmla="*/ 198120 w 1234440"/>
              <a:gd name="csY19" fmla="*/ 1173480 h 4186312"/>
              <a:gd name="csX20" fmla="*/ 205740 w 1234440"/>
              <a:gd name="csY20" fmla="*/ 1242060 h 4186312"/>
              <a:gd name="csX21" fmla="*/ 220980 w 1234440"/>
              <a:gd name="csY21" fmla="*/ 1325880 h 4186312"/>
              <a:gd name="csX22" fmla="*/ 228600 w 1234440"/>
              <a:gd name="csY22" fmla="*/ 1584960 h 4186312"/>
              <a:gd name="csX23" fmla="*/ 236220 w 1234440"/>
              <a:gd name="csY23" fmla="*/ 1714500 h 4186312"/>
              <a:gd name="csX24" fmla="*/ 220980 w 1234440"/>
              <a:gd name="csY24" fmla="*/ 2202180 h 4186312"/>
              <a:gd name="csX25" fmla="*/ 205740 w 1234440"/>
              <a:gd name="csY25" fmla="*/ 2430780 h 4186312"/>
              <a:gd name="csX26" fmla="*/ 198120 w 1234440"/>
              <a:gd name="csY26" fmla="*/ 2689860 h 4186312"/>
              <a:gd name="csX27" fmla="*/ 190500 w 1234440"/>
              <a:gd name="csY27" fmla="*/ 2804160 h 4186312"/>
              <a:gd name="csX28" fmla="*/ 175260 w 1234440"/>
              <a:gd name="csY28" fmla="*/ 3208020 h 4186312"/>
              <a:gd name="csX29" fmla="*/ 205740 w 1234440"/>
              <a:gd name="csY29" fmla="*/ 3909060 h 4186312"/>
              <a:gd name="csX30" fmla="*/ 236220 w 1234440"/>
              <a:gd name="csY30" fmla="*/ 3954780 h 4186312"/>
              <a:gd name="csX31" fmla="*/ 327660 w 1234440"/>
              <a:gd name="csY31" fmla="*/ 4084320 h 4186312"/>
              <a:gd name="csX32" fmla="*/ 358140 w 1234440"/>
              <a:gd name="csY32" fmla="*/ 4099560 h 4186312"/>
              <a:gd name="csX33" fmla="*/ 510540 w 1234440"/>
              <a:gd name="csY33" fmla="*/ 4137660 h 4186312"/>
              <a:gd name="csX34" fmla="*/ 723900 w 1234440"/>
              <a:gd name="csY34" fmla="*/ 4160520 h 4186312"/>
              <a:gd name="csX35" fmla="*/ 784860 w 1234440"/>
              <a:gd name="csY35" fmla="*/ 4175760 h 4186312"/>
              <a:gd name="csX36" fmla="*/ 998220 w 1234440"/>
              <a:gd name="csY36" fmla="*/ 4183380 h 4186312"/>
              <a:gd name="csX37" fmla="*/ 1234440 w 1234440"/>
              <a:gd name="csY37" fmla="*/ 4160520 h 418631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</a:cxnLst>
            <a:rect l="l" t="t" r="r" b="b"/>
            <a:pathLst>
              <a:path w="1234440" h="4186312">
                <a:moveTo>
                  <a:pt x="1158240" y="0"/>
                </a:moveTo>
                <a:cubicBezTo>
                  <a:pt x="1003300" y="5080"/>
                  <a:pt x="848134" y="5448"/>
                  <a:pt x="693420" y="15240"/>
                </a:cubicBezTo>
                <a:cubicBezTo>
                  <a:pt x="622266" y="19743"/>
                  <a:pt x="525963" y="42384"/>
                  <a:pt x="457200" y="68580"/>
                </a:cubicBezTo>
                <a:cubicBezTo>
                  <a:pt x="435970" y="76668"/>
                  <a:pt x="416560" y="88900"/>
                  <a:pt x="396240" y="99060"/>
                </a:cubicBezTo>
                <a:cubicBezTo>
                  <a:pt x="353424" y="206101"/>
                  <a:pt x="425332" y="33150"/>
                  <a:pt x="327660" y="220980"/>
                </a:cubicBezTo>
                <a:cubicBezTo>
                  <a:pt x="309811" y="255305"/>
                  <a:pt x="295377" y="291380"/>
                  <a:pt x="281940" y="327660"/>
                </a:cubicBezTo>
                <a:cubicBezTo>
                  <a:pt x="266046" y="370573"/>
                  <a:pt x="244399" y="446225"/>
                  <a:pt x="236220" y="495300"/>
                </a:cubicBezTo>
                <a:cubicBezTo>
                  <a:pt x="232439" y="517988"/>
                  <a:pt x="232012" y="541134"/>
                  <a:pt x="228600" y="563880"/>
                </a:cubicBezTo>
                <a:cubicBezTo>
                  <a:pt x="224387" y="591964"/>
                  <a:pt x="218029" y="619688"/>
                  <a:pt x="213360" y="647700"/>
                </a:cubicBezTo>
                <a:cubicBezTo>
                  <a:pt x="210407" y="665416"/>
                  <a:pt x="211420" y="684001"/>
                  <a:pt x="205740" y="701040"/>
                </a:cubicBezTo>
                <a:cubicBezTo>
                  <a:pt x="201056" y="715091"/>
                  <a:pt x="190889" y="726682"/>
                  <a:pt x="182880" y="739140"/>
                </a:cubicBezTo>
                <a:cubicBezTo>
                  <a:pt x="168023" y="762251"/>
                  <a:pt x="156587" y="788293"/>
                  <a:pt x="137160" y="807720"/>
                </a:cubicBezTo>
                <a:cubicBezTo>
                  <a:pt x="131434" y="813446"/>
                  <a:pt x="63259" y="860294"/>
                  <a:pt x="38100" y="868680"/>
                </a:cubicBezTo>
                <a:cubicBezTo>
                  <a:pt x="25813" y="872776"/>
                  <a:pt x="12700" y="873760"/>
                  <a:pt x="0" y="876300"/>
                </a:cubicBezTo>
                <a:cubicBezTo>
                  <a:pt x="40200" y="896400"/>
                  <a:pt x="45555" y="897873"/>
                  <a:pt x="91440" y="929640"/>
                </a:cubicBezTo>
                <a:cubicBezTo>
                  <a:pt x="104812" y="938898"/>
                  <a:pt x="116840" y="949960"/>
                  <a:pt x="129540" y="960120"/>
                </a:cubicBezTo>
                <a:cubicBezTo>
                  <a:pt x="134620" y="972820"/>
                  <a:pt x="138663" y="985986"/>
                  <a:pt x="144780" y="998220"/>
                </a:cubicBezTo>
                <a:cubicBezTo>
                  <a:pt x="151404" y="1011467"/>
                  <a:pt x="162956" y="1022269"/>
                  <a:pt x="167640" y="1036320"/>
                </a:cubicBezTo>
                <a:cubicBezTo>
                  <a:pt x="175831" y="1060894"/>
                  <a:pt x="177261" y="1087234"/>
                  <a:pt x="182880" y="1112520"/>
                </a:cubicBezTo>
                <a:cubicBezTo>
                  <a:pt x="187424" y="1132967"/>
                  <a:pt x="193040" y="1153160"/>
                  <a:pt x="198120" y="1173480"/>
                </a:cubicBezTo>
                <a:cubicBezTo>
                  <a:pt x="200660" y="1196340"/>
                  <a:pt x="202328" y="1219314"/>
                  <a:pt x="205740" y="1242060"/>
                </a:cubicBezTo>
                <a:cubicBezTo>
                  <a:pt x="209953" y="1270144"/>
                  <a:pt x="219091" y="1297545"/>
                  <a:pt x="220980" y="1325880"/>
                </a:cubicBezTo>
                <a:cubicBezTo>
                  <a:pt x="226727" y="1412086"/>
                  <a:pt x="225214" y="1498629"/>
                  <a:pt x="228600" y="1584960"/>
                </a:cubicBezTo>
                <a:cubicBezTo>
                  <a:pt x="230295" y="1628181"/>
                  <a:pt x="233680" y="1671320"/>
                  <a:pt x="236220" y="1714500"/>
                </a:cubicBezTo>
                <a:cubicBezTo>
                  <a:pt x="231140" y="1877060"/>
                  <a:pt x="230531" y="2039821"/>
                  <a:pt x="220980" y="2202180"/>
                </a:cubicBezTo>
                <a:cubicBezTo>
                  <a:pt x="211415" y="2364780"/>
                  <a:pt x="216677" y="2288593"/>
                  <a:pt x="205740" y="2430780"/>
                </a:cubicBezTo>
                <a:cubicBezTo>
                  <a:pt x="203200" y="2517140"/>
                  <a:pt x="201643" y="2603535"/>
                  <a:pt x="198120" y="2689860"/>
                </a:cubicBezTo>
                <a:cubicBezTo>
                  <a:pt x="196563" y="2728013"/>
                  <a:pt x="192026" y="2766006"/>
                  <a:pt x="190500" y="2804160"/>
                </a:cubicBezTo>
                <a:cubicBezTo>
                  <a:pt x="168818" y="3346203"/>
                  <a:pt x="194380" y="2863862"/>
                  <a:pt x="175260" y="3208020"/>
                </a:cubicBezTo>
                <a:cubicBezTo>
                  <a:pt x="175322" y="3213236"/>
                  <a:pt x="108754" y="3715088"/>
                  <a:pt x="205740" y="3909060"/>
                </a:cubicBezTo>
                <a:cubicBezTo>
                  <a:pt x="213931" y="3925443"/>
                  <a:pt x="226669" y="3939151"/>
                  <a:pt x="236220" y="3954780"/>
                </a:cubicBezTo>
                <a:cubicBezTo>
                  <a:pt x="272210" y="4013673"/>
                  <a:pt x="278046" y="4045731"/>
                  <a:pt x="327660" y="4084320"/>
                </a:cubicBezTo>
                <a:cubicBezTo>
                  <a:pt x="336626" y="4091294"/>
                  <a:pt x="347538" y="4095482"/>
                  <a:pt x="358140" y="4099560"/>
                </a:cubicBezTo>
                <a:cubicBezTo>
                  <a:pt x="429506" y="4127008"/>
                  <a:pt x="431479" y="4123285"/>
                  <a:pt x="510540" y="4137660"/>
                </a:cubicBezTo>
                <a:cubicBezTo>
                  <a:pt x="610700" y="4177724"/>
                  <a:pt x="501768" y="4139023"/>
                  <a:pt x="723900" y="4160520"/>
                </a:cubicBezTo>
                <a:cubicBezTo>
                  <a:pt x="744748" y="4162538"/>
                  <a:pt x="763987" y="4174021"/>
                  <a:pt x="784860" y="4175760"/>
                </a:cubicBezTo>
                <a:cubicBezTo>
                  <a:pt x="855780" y="4181670"/>
                  <a:pt x="927100" y="4180840"/>
                  <a:pt x="998220" y="4183380"/>
                </a:cubicBezTo>
                <a:cubicBezTo>
                  <a:pt x="1215311" y="4175340"/>
                  <a:pt x="1142578" y="4206451"/>
                  <a:pt x="1234440" y="4160520"/>
                </a:cubicBezTo>
              </a:path>
            </a:pathLst>
          </a:cu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8" name="Rectángulo: esquinas redondeadas 47">
            <a:extLst>
              <a:ext uri="{FF2B5EF4-FFF2-40B4-BE49-F238E27FC236}">
                <a16:creationId xmlns:a16="http://schemas.microsoft.com/office/drawing/2014/main" id="{143B11C6-1419-2295-B22A-FC2AE309369D}"/>
              </a:ext>
            </a:extLst>
          </p:cNvPr>
          <p:cNvSpPr/>
          <p:nvPr/>
        </p:nvSpPr>
        <p:spPr>
          <a:xfrm>
            <a:off x="768721" y="4878876"/>
            <a:ext cx="3291959" cy="638415"/>
          </a:xfrm>
          <a:custGeom>
            <a:avLst/>
            <a:gdLst>
              <a:gd name="csX0" fmla="*/ 0 w 3291959"/>
              <a:gd name="csY0" fmla="*/ 106405 h 638415"/>
              <a:gd name="csX1" fmla="*/ 106405 w 3291959"/>
              <a:gd name="csY1" fmla="*/ 0 h 638415"/>
              <a:gd name="csX2" fmla="*/ 558014 w 3291959"/>
              <a:gd name="csY2" fmla="*/ 0 h 638415"/>
              <a:gd name="csX3" fmla="*/ 1101997 w 3291959"/>
              <a:gd name="csY3" fmla="*/ 0 h 638415"/>
              <a:gd name="csX4" fmla="*/ 1615188 w 3291959"/>
              <a:gd name="csY4" fmla="*/ 0 h 638415"/>
              <a:gd name="csX5" fmla="*/ 2097588 w 3291959"/>
              <a:gd name="csY5" fmla="*/ 0 h 638415"/>
              <a:gd name="csX6" fmla="*/ 2549197 w 3291959"/>
              <a:gd name="csY6" fmla="*/ 0 h 638415"/>
              <a:gd name="csX7" fmla="*/ 3185554 w 3291959"/>
              <a:gd name="csY7" fmla="*/ 0 h 638415"/>
              <a:gd name="csX8" fmla="*/ 3291959 w 3291959"/>
              <a:gd name="csY8" fmla="*/ 106405 h 638415"/>
              <a:gd name="csX9" fmla="*/ 3291959 w 3291959"/>
              <a:gd name="csY9" fmla="*/ 532010 h 638415"/>
              <a:gd name="csX10" fmla="*/ 3185554 w 3291959"/>
              <a:gd name="csY10" fmla="*/ 638415 h 638415"/>
              <a:gd name="csX11" fmla="*/ 2672363 w 3291959"/>
              <a:gd name="csY11" fmla="*/ 638415 h 638415"/>
              <a:gd name="csX12" fmla="*/ 2128380 w 3291959"/>
              <a:gd name="csY12" fmla="*/ 638415 h 638415"/>
              <a:gd name="csX13" fmla="*/ 1707562 w 3291959"/>
              <a:gd name="csY13" fmla="*/ 638415 h 638415"/>
              <a:gd name="csX14" fmla="*/ 1132788 w 3291959"/>
              <a:gd name="csY14" fmla="*/ 638415 h 638415"/>
              <a:gd name="csX15" fmla="*/ 681179 w 3291959"/>
              <a:gd name="csY15" fmla="*/ 638415 h 638415"/>
              <a:gd name="csX16" fmla="*/ 106405 w 3291959"/>
              <a:gd name="csY16" fmla="*/ 638415 h 638415"/>
              <a:gd name="csX17" fmla="*/ 0 w 3291959"/>
              <a:gd name="csY17" fmla="*/ 532010 h 638415"/>
              <a:gd name="csX18" fmla="*/ 0 w 3291959"/>
              <a:gd name="csY18" fmla="*/ 106405 h 6384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291959" h="638415" extrusionOk="0">
                <a:moveTo>
                  <a:pt x="0" y="106405"/>
                </a:moveTo>
                <a:cubicBezTo>
                  <a:pt x="7801" y="43658"/>
                  <a:pt x="44986" y="-3822"/>
                  <a:pt x="106405" y="0"/>
                </a:cubicBezTo>
                <a:cubicBezTo>
                  <a:pt x="260217" y="-27293"/>
                  <a:pt x="361987" y="21922"/>
                  <a:pt x="558014" y="0"/>
                </a:cubicBezTo>
                <a:cubicBezTo>
                  <a:pt x="754041" y="-21922"/>
                  <a:pt x="882937" y="36659"/>
                  <a:pt x="1101997" y="0"/>
                </a:cubicBezTo>
                <a:cubicBezTo>
                  <a:pt x="1321057" y="-36659"/>
                  <a:pt x="1436587" y="34381"/>
                  <a:pt x="1615188" y="0"/>
                </a:cubicBezTo>
                <a:cubicBezTo>
                  <a:pt x="1793789" y="-34381"/>
                  <a:pt x="1966666" y="3390"/>
                  <a:pt x="2097588" y="0"/>
                </a:cubicBezTo>
                <a:cubicBezTo>
                  <a:pt x="2228510" y="-3390"/>
                  <a:pt x="2441386" y="29195"/>
                  <a:pt x="2549197" y="0"/>
                </a:cubicBezTo>
                <a:cubicBezTo>
                  <a:pt x="2657008" y="-29195"/>
                  <a:pt x="2917103" y="53357"/>
                  <a:pt x="3185554" y="0"/>
                </a:cubicBezTo>
                <a:cubicBezTo>
                  <a:pt x="3246991" y="-4204"/>
                  <a:pt x="3290447" y="37989"/>
                  <a:pt x="3291959" y="106405"/>
                </a:cubicBezTo>
                <a:cubicBezTo>
                  <a:pt x="3340365" y="301930"/>
                  <a:pt x="3282978" y="367338"/>
                  <a:pt x="3291959" y="532010"/>
                </a:cubicBezTo>
                <a:cubicBezTo>
                  <a:pt x="3308522" y="587284"/>
                  <a:pt x="3241032" y="640374"/>
                  <a:pt x="3185554" y="638415"/>
                </a:cubicBezTo>
                <a:cubicBezTo>
                  <a:pt x="3029008" y="697791"/>
                  <a:pt x="2787815" y="612704"/>
                  <a:pt x="2672363" y="638415"/>
                </a:cubicBezTo>
                <a:cubicBezTo>
                  <a:pt x="2556911" y="664126"/>
                  <a:pt x="2239010" y="613745"/>
                  <a:pt x="2128380" y="638415"/>
                </a:cubicBezTo>
                <a:cubicBezTo>
                  <a:pt x="2017750" y="663085"/>
                  <a:pt x="1805045" y="611678"/>
                  <a:pt x="1707562" y="638415"/>
                </a:cubicBezTo>
                <a:cubicBezTo>
                  <a:pt x="1610079" y="665152"/>
                  <a:pt x="1375831" y="615606"/>
                  <a:pt x="1132788" y="638415"/>
                </a:cubicBezTo>
                <a:cubicBezTo>
                  <a:pt x="889745" y="661224"/>
                  <a:pt x="785519" y="634474"/>
                  <a:pt x="681179" y="638415"/>
                </a:cubicBezTo>
                <a:cubicBezTo>
                  <a:pt x="576839" y="642356"/>
                  <a:pt x="271354" y="613502"/>
                  <a:pt x="106405" y="638415"/>
                </a:cubicBezTo>
                <a:cubicBezTo>
                  <a:pt x="40403" y="647565"/>
                  <a:pt x="-44" y="597976"/>
                  <a:pt x="0" y="532010"/>
                </a:cubicBezTo>
                <a:cubicBezTo>
                  <a:pt x="-22366" y="414096"/>
                  <a:pt x="49230" y="191903"/>
                  <a:pt x="0" y="106405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1277423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9" name="Rectángulo: esquinas redondeadas 48">
            <a:extLst>
              <a:ext uri="{FF2B5EF4-FFF2-40B4-BE49-F238E27FC236}">
                <a16:creationId xmlns:a16="http://schemas.microsoft.com/office/drawing/2014/main" id="{A5B45C79-6C5C-47FC-9FF5-8143C6184162}"/>
              </a:ext>
            </a:extLst>
          </p:cNvPr>
          <p:cNvSpPr/>
          <p:nvPr/>
        </p:nvSpPr>
        <p:spPr>
          <a:xfrm>
            <a:off x="7832147" y="4819492"/>
            <a:ext cx="3721926" cy="638415"/>
          </a:xfrm>
          <a:custGeom>
            <a:avLst/>
            <a:gdLst>
              <a:gd name="csX0" fmla="*/ 0 w 3721926"/>
              <a:gd name="csY0" fmla="*/ 106405 h 638415"/>
              <a:gd name="csX1" fmla="*/ 106405 w 3721926"/>
              <a:gd name="csY1" fmla="*/ 0 h 638415"/>
              <a:gd name="csX2" fmla="*/ 621075 w 3721926"/>
              <a:gd name="csY2" fmla="*/ 0 h 638415"/>
              <a:gd name="csX3" fmla="*/ 1241019 w 3721926"/>
              <a:gd name="csY3" fmla="*/ 0 h 638415"/>
              <a:gd name="csX4" fmla="*/ 1825872 w 3721926"/>
              <a:gd name="csY4" fmla="*/ 0 h 638415"/>
              <a:gd name="csX5" fmla="*/ 2375633 w 3721926"/>
              <a:gd name="csY5" fmla="*/ 0 h 638415"/>
              <a:gd name="csX6" fmla="*/ 2890304 w 3721926"/>
              <a:gd name="csY6" fmla="*/ 0 h 638415"/>
              <a:gd name="csX7" fmla="*/ 3615521 w 3721926"/>
              <a:gd name="csY7" fmla="*/ 0 h 638415"/>
              <a:gd name="csX8" fmla="*/ 3721926 w 3721926"/>
              <a:gd name="csY8" fmla="*/ 106405 h 638415"/>
              <a:gd name="csX9" fmla="*/ 3721926 w 3721926"/>
              <a:gd name="csY9" fmla="*/ 532010 h 638415"/>
              <a:gd name="csX10" fmla="*/ 3615521 w 3721926"/>
              <a:gd name="csY10" fmla="*/ 638415 h 638415"/>
              <a:gd name="csX11" fmla="*/ 3030668 w 3721926"/>
              <a:gd name="csY11" fmla="*/ 638415 h 638415"/>
              <a:gd name="csX12" fmla="*/ 2410725 w 3721926"/>
              <a:gd name="csY12" fmla="*/ 638415 h 638415"/>
              <a:gd name="csX13" fmla="*/ 1931145 w 3721926"/>
              <a:gd name="csY13" fmla="*/ 638415 h 638415"/>
              <a:gd name="csX14" fmla="*/ 1276110 w 3721926"/>
              <a:gd name="csY14" fmla="*/ 638415 h 638415"/>
              <a:gd name="csX15" fmla="*/ 761440 w 3721926"/>
              <a:gd name="csY15" fmla="*/ 638415 h 638415"/>
              <a:gd name="csX16" fmla="*/ 106405 w 3721926"/>
              <a:gd name="csY16" fmla="*/ 638415 h 638415"/>
              <a:gd name="csX17" fmla="*/ 0 w 3721926"/>
              <a:gd name="csY17" fmla="*/ 532010 h 638415"/>
              <a:gd name="csX18" fmla="*/ 0 w 3721926"/>
              <a:gd name="csY18" fmla="*/ 106405 h 63841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3721926" h="638415" extrusionOk="0">
                <a:moveTo>
                  <a:pt x="0" y="106405"/>
                </a:moveTo>
                <a:cubicBezTo>
                  <a:pt x="7801" y="43658"/>
                  <a:pt x="44986" y="-3822"/>
                  <a:pt x="106405" y="0"/>
                </a:cubicBezTo>
                <a:cubicBezTo>
                  <a:pt x="215000" y="-14611"/>
                  <a:pt x="369980" y="16257"/>
                  <a:pt x="621075" y="0"/>
                </a:cubicBezTo>
                <a:cubicBezTo>
                  <a:pt x="872170" y="-16257"/>
                  <a:pt x="970843" y="29736"/>
                  <a:pt x="1241019" y="0"/>
                </a:cubicBezTo>
                <a:cubicBezTo>
                  <a:pt x="1511195" y="-29736"/>
                  <a:pt x="1574212" y="15129"/>
                  <a:pt x="1825872" y="0"/>
                </a:cubicBezTo>
                <a:cubicBezTo>
                  <a:pt x="2077532" y="-15129"/>
                  <a:pt x="2138908" y="7872"/>
                  <a:pt x="2375633" y="0"/>
                </a:cubicBezTo>
                <a:cubicBezTo>
                  <a:pt x="2612358" y="-7872"/>
                  <a:pt x="2775751" y="34114"/>
                  <a:pt x="2890304" y="0"/>
                </a:cubicBezTo>
                <a:cubicBezTo>
                  <a:pt x="3004857" y="-34114"/>
                  <a:pt x="3464710" y="84909"/>
                  <a:pt x="3615521" y="0"/>
                </a:cubicBezTo>
                <a:cubicBezTo>
                  <a:pt x="3676958" y="-4204"/>
                  <a:pt x="3720414" y="37989"/>
                  <a:pt x="3721926" y="106405"/>
                </a:cubicBezTo>
                <a:cubicBezTo>
                  <a:pt x="3770332" y="301930"/>
                  <a:pt x="3712945" y="367338"/>
                  <a:pt x="3721926" y="532010"/>
                </a:cubicBezTo>
                <a:cubicBezTo>
                  <a:pt x="3738489" y="587284"/>
                  <a:pt x="3670999" y="640374"/>
                  <a:pt x="3615521" y="638415"/>
                </a:cubicBezTo>
                <a:cubicBezTo>
                  <a:pt x="3497777" y="639292"/>
                  <a:pt x="3198766" y="619262"/>
                  <a:pt x="3030668" y="638415"/>
                </a:cubicBezTo>
                <a:cubicBezTo>
                  <a:pt x="2862570" y="657568"/>
                  <a:pt x="2678371" y="572011"/>
                  <a:pt x="2410725" y="638415"/>
                </a:cubicBezTo>
                <a:cubicBezTo>
                  <a:pt x="2143079" y="704819"/>
                  <a:pt x="2144441" y="614097"/>
                  <a:pt x="1931145" y="638415"/>
                </a:cubicBezTo>
                <a:cubicBezTo>
                  <a:pt x="1717849" y="662733"/>
                  <a:pt x="1458894" y="625569"/>
                  <a:pt x="1276110" y="638415"/>
                </a:cubicBezTo>
                <a:cubicBezTo>
                  <a:pt x="1093326" y="651261"/>
                  <a:pt x="959964" y="602690"/>
                  <a:pt x="761440" y="638415"/>
                </a:cubicBezTo>
                <a:cubicBezTo>
                  <a:pt x="562916" y="674140"/>
                  <a:pt x="433201" y="560715"/>
                  <a:pt x="106405" y="638415"/>
                </a:cubicBezTo>
                <a:cubicBezTo>
                  <a:pt x="40403" y="647565"/>
                  <a:pt x="-44" y="597976"/>
                  <a:pt x="0" y="532010"/>
                </a:cubicBezTo>
                <a:cubicBezTo>
                  <a:pt x="-22366" y="414096"/>
                  <a:pt x="49230" y="191903"/>
                  <a:pt x="0" y="106405"/>
                </a:cubicBezTo>
                <a:close/>
              </a:path>
            </a:pathLst>
          </a:custGeom>
          <a:noFill/>
          <a:ln>
            <a:solidFill>
              <a:schemeClr val="accent1"/>
            </a:solidFill>
            <a:extLst>
              <a:ext uri="{C807C97D-BFC1-408E-A445-0C87EB9F89A2}">
                <ask:lineSketchStyleProps xmlns:ask="http://schemas.microsoft.com/office/drawing/2018/sketchyshapes" sd="1127742373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3" name="CuadroTexto 52">
            <a:extLst>
              <a:ext uri="{FF2B5EF4-FFF2-40B4-BE49-F238E27FC236}">
                <a16:creationId xmlns:a16="http://schemas.microsoft.com/office/drawing/2014/main" id="{A5331BDF-9265-DEB3-21ED-95B451D3682F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18/23</a:t>
            </a:r>
            <a:endParaRPr lang="es-ES" dirty="0"/>
          </a:p>
        </p:txBody>
      </p:sp>
      <p:sp>
        <p:nvSpPr>
          <p:cNvPr id="7" name="Forma libre: forma 6">
            <a:extLst>
              <a:ext uri="{FF2B5EF4-FFF2-40B4-BE49-F238E27FC236}">
                <a16:creationId xmlns:a16="http://schemas.microsoft.com/office/drawing/2014/main" id="{D5033C6A-BB42-D5EB-23F5-899601FFED8E}"/>
              </a:ext>
            </a:extLst>
          </p:cNvPr>
          <p:cNvSpPr/>
          <p:nvPr/>
        </p:nvSpPr>
        <p:spPr>
          <a:xfrm>
            <a:off x="3586480" y="5242560"/>
            <a:ext cx="6959600" cy="1361440"/>
          </a:xfrm>
          <a:custGeom>
            <a:avLst/>
            <a:gdLst>
              <a:gd name="csX0" fmla="*/ 0 w 7040880"/>
              <a:gd name="csY0" fmla="*/ 101600 h 1381760"/>
              <a:gd name="csX1" fmla="*/ 213360 w 7040880"/>
              <a:gd name="csY1" fmla="*/ 132080 h 1381760"/>
              <a:gd name="csX2" fmla="*/ 243840 w 7040880"/>
              <a:gd name="csY2" fmla="*/ 162560 h 1381760"/>
              <a:gd name="csX3" fmla="*/ 264160 w 7040880"/>
              <a:gd name="csY3" fmla="*/ 223520 h 1381760"/>
              <a:gd name="csX4" fmla="*/ 304800 w 7040880"/>
              <a:gd name="csY4" fmla="*/ 314960 h 1381760"/>
              <a:gd name="csX5" fmla="*/ 314960 w 7040880"/>
              <a:gd name="csY5" fmla="*/ 406400 h 1381760"/>
              <a:gd name="csX6" fmla="*/ 345440 w 7040880"/>
              <a:gd name="csY6" fmla="*/ 487680 h 1381760"/>
              <a:gd name="csX7" fmla="*/ 365760 w 7040880"/>
              <a:gd name="csY7" fmla="*/ 558800 h 1381760"/>
              <a:gd name="csX8" fmla="*/ 426720 w 7040880"/>
              <a:gd name="csY8" fmla="*/ 741680 h 1381760"/>
              <a:gd name="csX9" fmla="*/ 477520 w 7040880"/>
              <a:gd name="csY9" fmla="*/ 883920 h 1381760"/>
              <a:gd name="csX10" fmla="*/ 548640 w 7040880"/>
              <a:gd name="csY10" fmla="*/ 965200 h 1381760"/>
              <a:gd name="csX11" fmla="*/ 609600 w 7040880"/>
              <a:gd name="csY11" fmla="*/ 1046480 h 1381760"/>
              <a:gd name="csX12" fmla="*/ 721360 w 7040880"/>
              <a:gd name="csY12" fmla="*/ 1117600 h 1381760"/>
              <a:gd name="csX13" fmla="*/ 812800 w 7040880"/>
              <a:gd name="csY13" fmla="*/ 1168400 h 1381760"/>
              <a:gd name="csX14" fmla="*/ 1026160 w 7040880"/>
              <a:gd name="csY14" fmla="*/ 1270000 h 1381760"/>
              <a:gd name="csX15" fmla="*/ 1229360 w 7040880"/>
              <a:gd name="csY15" fmla="*/ 1310640 h 1381760"/>
              <a:gd name="csX16" fmla="*/ 1371600 w 7040880"/>
              <a:gd name="csY16" fmla="*/ 1330960 h 1381760"/>
              <a:gd name="csX17" fmla="*/ 1554480 w 7040880"/>
              <a:gd name="csY17" fmla="*/ 1361440 h 1381760"/>
              <a:gd name="csX18" fmla="*/ 1706880 w 7040880"/>
              <a:gd name="csY18" fmla="*/ 1381760 h 1381760"/>
              <a:gd name="csX19" fmla="*/ 2824480 w 7040880"/>
              <a:gd name="csY19" fmla="*/ 1361440 h 1381760"/>
              <a:gd name="csX20" fmla="*/ 3220720 w 7040880"/>
              <a:gd name="csY20" fmla="*/ 1320800 h 1381760"/>
              <a:gd name="csX21" fmla="*/ 3688080 w 7040880"/>
              <a:gd name="csY21" fmla="*/ 1280160 h 1381760"/>
              <a:gd name="csX22" fmla="*/ 4104640 w 7040880"/>
              <a:gd name="csY22" fmla="*/ 1229360 h 1381760"/>
              <a:gd name="csX23" fmla="*/ 4287520 w 7040880"/>
              <a:gd name="csY23" fmla="*/ 1188720 h 1381760"/>
              <a:gd name="csX24" fmla="*/ 4399280 w 7040880"/>
              <a:gd name="csY24" fmla="*/ 1158240 h 1381760"/>
              <a:gd name="csX25" fmla="*/ 4886960 w 7040880"/>
              <a:gd name="csY25" fmla="*/ 1036320 h 1381760"/>
              <a:gd name="csX26" fmla="*/ 5171440 w 7040880"/>
              <a:gd name="csY26" fmla="*/ 944880 h 1381760"/>
              <a:gd name="csX27" fmla="*/ 5405120 w 7040880"/>
              <a:gd name="csY27" fmla="*/ 853440 h 1381760"/>
              <a:gd name="csX28" fmla="*/ 5486400 w 7040880"/>
              <a:gd name="csY28" fmla="*/ 833120 h 1381760"/>
              <a:gd name="csX29" fmla="*/ 5669280 w 7040880"/>
              <a:gd name="csY29" fmla="*/ 751840 h 1381760"/>
              <a:gd name="csX30" fmla="*/ 5720080 w 7040880"/>
              <a:gd name="csY30" fmla="*/ 721360 h 1381760"/>
              <a:gd name="csX31" fmla="*/ 5781040 w 7040880"/>
              <a:gd name="csY31" fmla="*/ 690880 h 1381760"/>
              <a:gd name="csX32" fmla="*/ 5852160 w 7040880"/>
              <a:gd name="csY32" fmla="*/ 650240 h 1381760"/>
              <a:gd name="csX33" fmla="*/ 5933440 w 7040880"/>
              <a:gd name="csY33" fmla="*/ 619760 h 1381760"/>
              <a:gd name="csX34" fmla="*/ 6004560 w 7040880"/>
              <a:gd name="csY34" fmla="*/ 579120 h 1381760"/>
              <a:gd name="csX35" fmla="*/ 6126480 w 7040880"/>
              <a:gd name="csY35" fmla="*/ 528320 h 1381760"/>
              <a:gd name="csX36" fmla="*/ 6197600 w 7040880"/>
              <a:gd name="csY36" fmla="*/ 477520 h 1381760"/>
              <a:gd name="csX37" fmla="*/ 6278880 w 7040880"/>
              <a:gd name="csY37" fmla="*/ 436880 h 1381760"/>
              <a:gd name="csX38" fmla="*/ 6370320 w 7040880"/>
              <a:gd name="csY38" fmla="*/ 386080 h 1381760"/>
              <a:gd name="csX39" fmla="*/ 6553200 w 7040880"/>
              <a:gd name="csY39" fmla="*/ 304800 h 1381760"/>
              <a:gd name="csX40" fmla="*/ 6593840 w 7040880"/>
              <a:gd name="csY40" fmla="*/ 274320 h 1381760"/>
              <a:gd name="csX41" fmla="*/ 6654800 w 7040880"/>
              <a:gd name="csY41" fmla="*/ 254000 h 1381760"/>
              <a:gd name="csX42" fmla="*/ 6705600 w 7040880"/>
              <a:gd name="csY42" fmla="*/ 223520 h 1381760"/>
              <a:gd name="csX43" fmla="*/ 6817360 w 7040880"/>
              <a:gd name="csY43" fmla="*/ 152400 h 1381760"/>
              <a:gd name="csX44" fmla="*/ 6949440 w 7040880"/>
              <a:gd name="csY44" fmla="*/ 81280 h 1381760"/>
              <a:gd name="csX45" fmla="*/ 7000240 w 7040880"/>
              <a:gd name="csY45" fmla="*/ 30480 h 1381760"/>
              <a:gd name="csX46" fmla="*/ 7040880 w 7040880"/>
              <a:gd name="csY46" fmla="*/ 0 h 13817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7040880" h="1381760">
                <a:moveTo>
                  <a:pt x="0" y="101600"/>
                </a:moveTo>
                <a:cubicBezTo>
                  <a:pt x="73031" y="105896"/>
                  <a:pt x="151286" y="87741"/>
                  <a:pt x="213360" y="132080"/>
                </a:cubicBezTo>
                <a:cubicBezTo>
                  <a:pt x="225052" y="140431"/>
                  <a:pt x="233680" y="152400"/>
                  <a:pt x="243840" y="162560"/>
                </a:cubicBezTo>
                <a:cubicBezTo>
                  <a:pt x="250613" y="182880"/>
                  <a:pt x="256205" y="203633"/>
                  <a:pt x="264160" y="223520"/>
                </a:cubicBezTo>
                <a:cubicBezTo>
                  <a:pt x="276548" y="254489"/>
                  <a:pt x="295873" y="282822"/>
                  <a:pt x="304800" y="314960"/>
                </a:cubicBezTo>
                <a:cubicBezTo>
                  <a:pt x="313008" y="344509"/>
                  <a:pt x="307936" y="376548"/>
                  <a:pt x="314960" y="406400"/>
                </a:cubicBezTo>
                <a:cubicBezTo>
                  <a:pt x="321587" y="434567"/>
                  <a:pt x="336290" y="460229"/>
                  <a:pt x="345440" y="487680"/>
                </a:cubicBezTo>
                <a:cubicBezTo>
                  <a:pt x="353237" y="511070"/>
                  <a:pt x="358246" y="535318"/>
                  <a:pt x="365760" y="558800"/>
                </a:cubicBezTo>
                <a:cubicBezTo>
                  <a:pt x="385344" y="620000"/>
                  <a:pt x="406400" y="680720"/>
                  <a:pt x="426720" y="741680"/>
                </a:cubicBezTo>
                <a:cubicBezTo>
                  <a:pt x="434558" y="765195"/>
                  <a:pt x="461394" y="851668"/>
                  <a:pt x="477520" y="883920"/>
                </a:cubicBezTo>
                <a:cubicBezTo>
                  <a:pt x="497323" y="923525"/>
                  <a:pt x="516272" y="926946"/>
                  <a:pt x="548640" y="965200"/>
                </a:cubicBezTo>
                <a:cubicBezTo>
                  <a:pt x="570516" y="991053"/>
                  <a:pt x="586715" y="1021515"/>
                  <a:pt x="609600" y="1046480"/>
                </a:cubicBezTo>
                <a:cubicBezTo>
                  <a:pt x="646965" y="1087242"/>
                  <a:pt x="673664" y="1092162"/>
                  <a:pt x="721360" y="1117600"/>
                </a:cubicBezTo>
                <a:cubicBezTo>
                  <a:pt x="752126" y="1134008"/>
                  <a:pt x="781613" y="1152807"/>
                  <a:pt x="812800" y="1168400"/>
                </a:cubicBezTo>
                <a:cubicBezTo>
                  <a:pt x="883256" y="1203628"/>
                  <a:pt x="948918" y="1254552"/>
                  <a:pt x="1026160" y="1270000"/>
                </a:cubicBezTo>
                <a:cubicBezTo>
                  <a:pt x="1093893" y="1283547"/>
                  <a:pt x="1160980" y="1300871"/>
                  <a:pt x="1229360" y="1310640"/>
                </a:cubicBezTo>
                <a:lnTo>
                  <a:pt x="1371600" y="1330960"/>
                </a:lnTo>
                <a:cubicBezTo>
                  <a:pt x="1432660" y="1340501"/>
                  <a:pt x="1493377" y="1352182"/>
                  <a:pt x="1554480" y="1361440"/>
                </a:cubicBezTo>
                <a:cubicBezTo>
                  <a:pt x="1605151" y="1369117"/>
                  <a:pt x="1656080" y="1374987"/>
                  <a:pt x="1706880" y="1381760"/>
                </a:cubicBezTo>
                <a:cubicBezTo>
                  <a:pt x="2079413" y="1374987"/>
                  <a:pt x="2452187" y="1376432"/>
                  <a:pt x="2824480" y="1361440"/>
                </a:cubicBezTo>
                <a:cubicBezTo>
                  <a:pt x="2957145" y="1356098"/>
                  <a:pt x="3088446" y="1332302"/>
                  <a:pt x="3220720" y="1320800"/>
                </a:cubicBezTo>
                <a:cubicBezTo>
                  <a:pt x="3376507" y="1307253"/>
                  <a:pt x="3533277" y="1302275"/>
                  <a:pt x="3688080" y="1280160"/>
                </a:cubicBezTo>
                <a:cubicBezTo>
                  <a:pt x="3968827" y="1240053"/>
                  <a:pt x="3829954" y="1256829"/>
                  <a:pt x="4104640" y="1229360"/>
                </a:cubicBezTo>
                <a:lnTo>
                  <a:pt x="4287520" y="1188720"/>
                </a:lnTo>
                <a:cubicBezTo>
                  <a:pt x="4325056" y="1179660"/>
                  <a:pt x="4361586" y="1166617"/>
                  <a:pt x="4399280" y="1158240"/>
                </a:cubicBezTo>
                <a:cubicBezTo>
                  <a:pt x="4693105" y="1092946"/>
                  <a:pt x="4466672" y="1171413"/>
                  <a:pt x="4886960" y="1036320"/>
                </a:cubicBezTo>
                <a:cubicBezTo>
                  <a:pt x="4981787" y="1005840"/>
                  <a:pt x="5078684" y="981176"/>
                  <a:pt x="5171440" y="944880"/>
                </a:cubicBezTo>
                <a:cubicBezTo>
                  <a:pt x="5249333" y="914400"/>
                  <a:pt x="5323973" y="873727"/>
                  <a:pt x="5405120" y="853440"/>
                </a:cubicBezTo>
                <a:cubicBezTo>
                  <a:pt x="5432213" y="846667"/>
                  <a:pt x="5459906" y="841951"/>
                  <a:pt x="5486400" y="833120"/>
                </a:cubicBezTo>
                <a:cubicBezTo>
                  <a:pt x="5548247" y="812504"/>
                  <a:pt x="5611745" y="782820"/>
                  <a:pt x="5669280" y="751840"/>
                </a:cubicBezTo>
                <a:cubicBezTo>
                  <a:pt x="5686667" y="742478"/>
                  <a:pt x="5702744" y="730816"/>
                  <a:pt x="5720080" y="721360"/>
                </a:cubicBezTo>
                <a:cubicBezTo>
                  <a:pt x="5740024" y="710481"/>
                  <a:pt x="5761037" y="701651"/>
                  <a:pt x="5781040" y="690880"/>
                </a:cubicBezTo>
                <a:cubicBezTo>
                  <a:pt x="5805081" y="677935"/>
                  <a:pt x="5827417" y="661787"/>
                  <a:pt x="5852160" y="650240"/>
                </a:cubicBezTo>
                <a:cubicBezTo>
                  <a:pt x="5878381" y="638004"/>
                  <a:pt x="5907219" y="631996"/>
                  <a:pt x="5933440" y="619760"/>
                </a:cubicBezTo>
                <a:cubicBezTo>
                  <a:pt x="5958183" y="608213"/>
                  <a:pt x="5979769" y="590562"/>
                  <a:pt x="6004560" y="579120"/>
                </a:cubicBezTo>
                <a:cubicBezTo>
                  <a:pt x="6099181" y="535449"/>
                  <a:pt x="6033519" y="585527"/>
                  <a:pt x="6126480" y="528320"/>
                </a:cubicBezTo>
                <a:cubicBezTo>
                  <a:pt x="6151292" y="513051"/>
                  <a:pt x="6172618" y="492509"/>
                  <a:pt x="6197600" y="477520"/>
                </a:cubicBezTo>
                <a:cubicBezTo>
                  <a:pt x="6223575" y="461935"/>
                  <a:pt x="6252109" y="451053"/>
                  <a:pt x="6278880" y="436880"/>
                </a:cubicBezTo>
                <a:cubicBezTo>
                  <a:pt x="6309696" y="420566"/>
                  <a:pt x="6338809" y="401006"/>
                  <a:pt x="6370320" y="386080"/>
                </a:cubicBezTo>
                <a:cubicBezTo>
                  <a:pt x="6482979" y="332715"/>
                  <a:pt x="6453468" y="362977"/>
                  <a:pt x="6553200" y="304800"/>
                </a:cubicBezTo>
                <a:cubicBezTo>
                  <a:pt x="6567827" y="296268"/>
                  <a:pt x="6578694" y="281893"/>
                  <a:pt x="6593840" y="274320"/>
                </a:cubicBezTo>
                <a:cubicBezTo>
                  <a:pt x="6612998" y="264741"/>
                  <a:pt x="6635301" y="262863"/>
                  <a:pt x="6654800" y="254000"/>
                </a:cubicBezTo>
                <a:cubicBezTo>
                  <a:pt x="6672777" y="245828"/>
                  <a:pt x="6688854" y="233986"/>
                  <a:pt x="6705600" y="223520"/>
                </a:cubicBezTo>
                <a:cubicBezTo>
                  <a:pt x="6743045" y="200117"/>
                  <a:pt x="6777865" y="172147"/>
                  <a:pt x="6817360" y="152400"/>
                </a:cubicBezTo>
                <a:cubicBezTo>
                  <a:pt x="6916303" y="102929"/>
                  <a:pt x="6872665" y="127345"/>
                  <a:pt x="6949440" y="81280"/>
                </a:cubicBezTo>
                <a:cubicBezTo>
                  <a:pt x="6978996" y="36945"/>
                  <a:pt x="6957137" y="61268"/>
                  <a:pt x="7000240" y="30480"/>
                </a:cubicBezTo>
                <a:cubicBezTo>
                  <a:pt x="7014019" y="20638"/>
                  <a:pt x="7040880" y="0"/>
                  <a:pt x="7040880" y="0"/>
                </a:cubicBezTo>
              </a:path>
            </a:pathLst>
          </a:cu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0359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54A78-98E2-27FE-9CB2-75D7C6F60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106100AE-D42F-8237-8F8F-22E45CADC062}"/>
              </a:ext>
            </a:extLst>
          </p:cNvPr>
          <p:cNvSpPr txBox="1">
            <a:spLocks/>
          </p:cNvSpPr>
          <p:nvPr/>
        </p:nvSpPr>
        <p:spPr>
          <a:xfrm>
            <a:off x="1071518" y="4572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dirty="0"/>
              <a:t>Montaje en el Laboratorio de Altas Energías</a:t>
            </a:r>
            <a:endParaRPr lang="es-ES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8710E1EC-3BA1-2668-A49A-23B531A2A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1640" y="2531807"/>
            <a:ext cx="2871667" cy="2153750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26469164-6BBE-9F02-32C2-5559CCA58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53613" y="2531807"/>
            <a:ext cx="2871667" cy="2153750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4B5ECA6-3F88-B85A-9D7A-E396D86AA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793" y="1688045"/>
            <a:ext cx="3312473" cy="4416630"/>
          </a:xfrm>
          <a:prstGeom prst="rect">
            <a:avLst/>
          </a:prstGeom>
        </p:spPr>
      </p:pic>
      <p:sp>
        <p:nvSpPr>
          <p:cNvPr id="31" name="Marcador de contenido 2">
            <a:extLst>
              <a:ext uri="{FF2B5EF4-FFF2-40B4-BE49-F238E27FC236}">
                <a16:creationId xmlns:a16="http://schemas.microsoft.com/office/drawing/2014/main" id="{0ABE28FE-AACC-6484-7B4B-33405F1B9654}"/>
              </a:ext>
            </a:extLst>
          </p:cNvPr>
          <p:cNvSpPr txBox="1">
            <a:spLocks/>
          </p:cNvSpPr>
          <p:nvPr/>
        </p:nvSpPr>
        <p:spPr>
          <a:xfrm>
            <a:off x="1413159" y="6104675"/>
            <a:ext cx="3337973" cy="38978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Fotografía del Hodoscopio.</a:t>
            </a:r>
            <a:endParaRPr lang="es-ES" sz="1600" dirty="0"/>
          </a:p>
        </p:txBody>
      </p:sp>
      <p:sp>
        <p:nvSpPr>
          <p:cNvPr id="32" name="Marcador de contenido 2">
            <a:extLst>
              <a:ext uri="{FF2B5EF4-FFF2-40B4-BE49-F238E27FC236}">
                <a16:creationId xmlns:a16="http://schemas.microsoft.com/office/drawing/2014/main" id="{A9EAE065-FB57-ADC8-20D0-B2709BF2EE86}"/>
              </a:ext>
            </a:extLst>
          </p:cNvPr>
          <p:cNvSpPr txBox="1">
            <a:spLocks/>
          </p:cNvSpPr>
          <p:nvPr/>
        </p:nvSpPr>
        <p:spPr>
          <a:xfrm>
            <a:off x="5798290" y="4763094"/>
            <a:ext cx="5510645" cy="57783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Fotografía de conexiones y posiciones de algunas matrices.</a:t>
            </a:r>
            <a:endParaRPr lang="es-ES" sz="1600" dirty="0"/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63F575B1-29BB-7E88-C57C-129A3084BD46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19/23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08325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065AD6-54F0-2490-FAE7-D7FDAA9BAD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F8C804-E51A-4D4E-3233-B84B38A173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53644"/>
            <a:ext cx="9144000" cy="1750712"/>
          </a:xfrm>
        </p:spPr>
        <p:txBody>
          <a:bodyPr>
            <a:normAutofit/>
          </a:bodyPr>
          <a:lstStyle/>
          <a:p>
            <a:r>
              <a:rPr lang="es-CO" dirty="0">
                <a:solidFill>
                  <a:schemeClr val="tx1"/>
                </a:solidFill>
              </a:rPr>
              <a:t>Hodoscopio de Matrices Centelladoras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40BC02CF-55FB-3C71-1975-4775147946ED}"/>
              </a:ext>
            </a:extLst>
          </p:cNvPr>
          <p:cNvSpPr/>
          <p:nvPr/>
        </p:nvSpPr>
        <p:spPr>
          <a:xfrm>
            <a:off x="2052320" y="2553644"/>
            <a:ext cx="4277360" cy="10007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4A8117E-74AE-30EC-3A25-9569CBC221F7}"/>
              </a:ext>
            </a:extLst>
          </p:cNvPr>
          <p:cNvSpPr/>
          <p:nvPr/>
        </p:nvSpPr>
        <p:spPr>
          <a:xfrm>
            <a:off x="6934200" y="2549603"/>
            <a:ext cx="3129280" cy="10007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5EAC2949-5FD9-D075-0CE8-8B46B92F92E6}"/>
              </a:ext>
            </a:extLst>
          </p:cNvPr>
          <p:cNvSpPr/>
          <p:nvPr/>
        </p:nvSpPr>
        <p:spPr>
          <a:xfrm>
            <a:off x="3708400" y="3429000"/>
            <a:ext cx="4724400" cy="100076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B580734-22A8-E3B8-B570-5A31DD2389D2}"/>
              </a:ext>
            </a:extLst>
          </p:cNvPr>
          <p:cNvSpPr txBox="1"/>
          <p:nvPr/>
        </p:nvSpPr>
        <p:spPr>
          <a:xfrm>
            <a:off x="1343660" y="1582127"/>
            <a:ext cx="513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Detector que reconstruye la trayectoria de una partícula.</a:t>
            </a:r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F5A8D9A-D0DB-4923-6903-6FD9630C9720}"/>
              </a:ext>
            </a:extLst>
          </p:cNvPr>
          <p:cNvSpPr txBox="1"/>
          <p:nvPr/>
        </p:nvSpPr>
        <p:spPr>
          <a:xfrm>
            <a:off x="6738620" y="4960372"/>
            <a:ext cx="3972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/>
              <a:t>Material de plástico centellador.</a:t>
            </a:r>
            <a:endParaRPr lang="es-ES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5983128-CC50-64D2-690C-E5E2D10D0E5F}"/>
              </a:ext>
            </a:extLst>
          </p:cNvPr>
          <p:cNvSpPr txBox="1"/>
          <p:nvPr/>
        </p:nvSpPr>
        <p:spPr>
          <a:xfrm>
            <a:off x="7010400" y="1528296"/>
            <a:ext cx="421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Dos planos detectores formados por barras o tiras en direcciones ortogonales.</a:t>
            </a:r>
            <a:endParaRPr lang="es-ES" dirty="0">
              <a:latin typeface="Montserrat SemiBold" panose="00000700000000000000" pitchFamily="2" charset="0"/>
            </a:endParaRPr>
          </a:p>
        </p:txBody>
      </p:sp>
      <p:cxnSp>
        <p:nvCxnSpPr>
          <p:cNvPr id="20" name="Conector: curvado 19">
            <a:extLst>
              <a:ext uri="{FF2B5EF4-FFF2-40B4-BE49-F238E27FC236}">
                <a16:creationId xmlns:a16="http://schemas.microsoft.com/office/drawing/2014/main" id="{3D1D425A-7F2E-222A-CE4D-D259E61A6BC9}"/>
              </a:ext>
            </a:extLst>
          </p:cNvPr>
          <p:cNvCxnSpPr>
            <a:cxnSpLocks/>
            <a:stCxn id="4" idx="2"/>
            <a:endCxn id="7" idx="1"/>
          </p:cNvCxnSpPr>
          <p:nvPr/>
        </p:nvCxnSpPr>
        <p:spPr>
          <a:xfrm rot="10800000">
            <a:off x="1343660" y="1905294"/>
            <a:ext cx="708660" cy="1148731"/>
          </a:xfrm>
          <a:prstGeom prst="curvedConnector3">
            <a:avLst>
              <a:gd name="adj1" fmla="val 13225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: curvado 22">
            <a:extLst>
              <a:ext uri="{FF2B5EF4-FFF2-40B4-BE49-F238E27FC236}">
                <a16:creationId xmlns:a16="http://schemas.microsoft.com/office/drawing/2014/main" id="{49E2F281-F472-D988-A1E0-D7CDEDD8374B}"/>
              </a:ext>
            </a:extLst>
          </p:cNvPr>
          <p:cNvCxnSpPr>
            <a:cxnSpLocks/>
            <a:stCxn id="5" idx="6"/>
            <a:endCxn id="9" idx="3"/>
          </p:cNvCxnSpPr>
          <p:nvPr/>
        </p:nvCxnSpPr>
        <p:spPr>
          <a:xfrm flipV="1">
            <a:off x="10063480" y="1851462"/>
            <a:ext cx="1163320" cy="1198521"/>
          </a:xfrm>
          <a:prstGeom prst="curvedConnector3">
            <a:avLst>
              <a:gd name="adj1" fmla="val 119651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curvado 25">
            <a:extLst>
              <a:ext uri="{FF2B5EF4-FFF2-40B4-BE49-F238E27FC236}">
                <a16:creationId xmlns:a16="http://schemas.microsoft.com/office/drawing/2014/main" id="{B4D93F78-BD8E-A8ED-47EF-D0DF912DD7B2}"/>
              </a:ext>
            </a:extLst>
          </p:cNvPr>
          <p:cNvCxnSpPr>
            <a:cxnSpLocks/>
            <a:stCxn id="6" idx="4"/>
            <a:endCxn id="8" idx="1"/>
          </p:cNvCxnSpPr>
          <p:nvPr/>
        </p:nvCxnSpPr>
        <p:spPr>
          <a:xfrm rot="16200000" flipH="1">
            <a:off x="6046971" y="4453389"/>
            <a:ext cx="715278" cy="668020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CuadroTexto 49">
            <a:extLst>
              <a:ext uri="{FF2B5EF4-FFF2-40B4-BE49-F238E27FC236}">
                <a16:creationId xmlns:a16="http://schemas.microsoft.com/office/drawing/2014/main" id="{EE7B2B36-B6E7-146E-A2AE-49CFDB482B2D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58928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4BA6-43FB-D054-ECEE-11154D3E4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CE6F0058-145E-54B9-8110-BEAA35558B43}"/>
              </a:ext>
            </a:extLst>
          </p:cNvPr>
          <p:cNvSpPr txBox="1">
            <a:spLocks/>
          </p:cNvSpPr>
          <p:nvPr/>
        </p:nvSpPr>
        <p:spPr>
          <a:xfrm>
            <a:off x="1071518" y="4572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dirty="0"/>
              <a:t>Eficiencia de Placas (Electrónica NIM)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9EFC9F43-FB75-4A4B-446C-CC251EC3A6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1678" y="2099252"/>
            <a:ext cx="2814320" cy="282214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0AFE8B99-D2FC-4AFC-5692-7EDCE5C7B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30" y="2160450"/>
            <a:ext cx="2814320" cy="279155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FF468B5-AED0-A8F0-C325-C9E68357D4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017" t="605" r="23412" b="27160"/>
          <a:stretch>
            <a:fillRect/>
          </a:stretch>
        </p:blipFill>
        <p:spPr>
          <a:xfrm>
            <a:off x="4632317" y="1942240"/>
            <a:ext cx="3069606" cy="279155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41AF525A-FD68-882D-52E2-3FDA95E4FB28}"/>
              </a:ext>
            </a:extLst>
          </p:cNvPr>
          <p:cNvSpPr txBox="1">
            <a:spLocks/>
          </p:cNvSpPr>
          <p:nvPr/>
        </p:nvSpPr>
        <p:spPr>
          <a:xfrm>
            <a:off x="728902" y="4994283"/>
            <a:ext cx="3280597" cy="86877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500" dirty="0"/>
              <a:t>Cada placa se dividió en 9 regiones para determinar la uniformidad de la eficiencia.</a:t>
            </a:r>
            <a:endParaRPr lang="es-ES" sz="1500" dirty="0"/>
          </a:p>
        </p:txBody>
      </p:sp>
      <p:sp>
        <p:nvSpPr>
          <p:cNvPr id="6" name="Marcador de contenido 2">
            <a:extLst>
              <a:ext uri="{FF2B5EF4-FFF2-40B4-BE49-F238E27FC236}">
                <a16:creationId xmlns:a16="http://schemas.microsoft.com/office/drawing/2014/main" id="{494E9D7B-A3C9-4B13-A2FB-AC9A925047CC}"/>
              </a:ext>
            </a:extLst>
          </p:cNvPr>
          <p:cNvSpPr txBox="1">
            <a:spLocks/>
          </p:cNvSpPr>
          <p:nvPr/>
        </p:nvSpPr>
        <p:spPr>
          <a:xfrm>
            <a:off x="4341784" y="4762226"/>
            <a:ext cx="3556160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600" dirty="0"/>
              <a:t>Se hizo un sándwich con dos paletas centelladoras pequeñas y cada placa para determinar conteos únicamente triples (N3) y conteos únicamente dobles (N2)</a:t>
            </a:r>
            <a:endParaRPr lang="es-ES" sz="1600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FB90E470-9D55-CD7C-D874-9276D5FD675F}"/>
              </a:ext>
            </a:extLst>
          </p:cNvPr>
          <p:cNvSpPr txBox="1">
            <a:spLocks/>
          </p:cNvSpPr>
          <p:nvPr/>
        </p:nvSpPr>
        <p:spPr>
          <a:xfrm>
            <a:off x="8257585" y="4994283"/>
            <a:ext cx="3347753" cy="105091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 algn="just">
              <a:buFont typeface="Wingdings 2" charset="2"/>
              <a:buNone/>
            </a:pPr>
            <a:r>
              <a:rPr lang="es-CO" sz="1500" dirty="0"/>
              <a:t>Para cada región se calculó la eficiencia usando N3/(N2+N3), obteniendo bastante uniformidad. Este resultado es para una de las placas.</a:t>
            </a:r>
            <a:endParaRPr lang="es-ES" sz="150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6456E840-71B1-52EB-0930-B98D229A08A7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20/23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1666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9F18D4-84F6-2CEF-D41B-E16719BB83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>
            <a:extLst>
              <a:ext uri="{FF2B5EF4-FFF2-40B4-BE49-F238E27FC236}">
                <a16:creationId xmlns:a16="http://schemas.microsoft.com/office/drawing/2014/main" id="{14142499-8418-81CB-A0A8-1DB85AC61E76}"/>
              </a:ext>
            </a:extLst>
          </p:cNvPr>
          <p:cNvSpPr txBox="1">
            <a:spLocks/>
          </p:cNvSpPr>
          <p:nvPr/>
        </p:nvSpPr>
        <p:spPr>
          <a:xfrm>
            <a:off x="1071518" y="4572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dirty="0"/>
              <a:t>Eficiencia de Matrices (Electrónica CAEN)</a:t>
            </a:r>
            <a:endParaRPr lang="es-ES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9841F9B-76F0-F71E-E585-514FC984B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445" y="1757760"/>
            <a:ext cx="10687109" cy="351455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8FA02A-8F9D-9C24-A7E1-7E7E3C5630D3}"/>
              </a:ext>
            </a:extLst>
          </p:cNvPr>
          <p:cNvSpPr txBox="1">
            <a:spLocks/>
          </p:cNvSpPr>
          <p:nvPr/>
        </p:nvSpPr>
        <p:spPr>
          <a:xfrm>
            <a:off x="581544" y="5349883"/>
            <a:ext cx="11105150" cy="86877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es-ES" sz="1600" dirty="0"/>
              <a:t>La eficiencia por barra se estimó usando los patrones de activación de la matriz. En una trayectoria ideal se esperan dos barras activas en X y dos en Y (</a:t>
            </a:r>
            <a:r>
              <a:rPr lang="es-ES" sz="1600" b="1" dirty="0"/>
              <a:t>C4</a:t>
            </a:r>
            <a:r>
              <a:rPr lang="es-ES" sz="1600" dirty="0"/>
              <a:t>). Cuando se observan dos barras en una dirección y una en la otra (</a:t>
            </a:r>
            <a:r>
              <a:rPr lang="es-ES" sz="1600" b="1" dirty="0"/>
              <a:t>C3</a:t>
            </a:r>
            <a:r>
              <a:rPr lang="es-ES" sz="1600" dirty="0"/>
              <a:t>), se interpreta como una posible barra no detectada. Para cada barra se hace la fracción C4/(C3+C4). Este resultado es para una de las matrices.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E59826C-0B98-1BB7-F897-4650E16A2685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21/23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06263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67B607-2AD4-07E7-1F25-7FCB3FD42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19" y="444415"/>
            <a:ext cx="10353762" cy="970450"/>
          </a:xfrm>
        </p:spPr>
        <p:txBody>
          <a:bodyPr/>
          <a:lstStyle/>
          <a:p>
            <a:r>
              <a:rPr lang="es-CO" dirty="0"/>
              <a:t>Visualización de Trayectorias</a:t>
            </a:r>
            <a:endParaRPr lang="es-E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9FA18FF-A650-0132-964D-FBD5E7B12C5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604"/>
          <a:stretch>
            <a:fillRect/>
          </a:stretch>
        </p:blipFill>
        <p:spPr>
          <a:xfrm>
            <a:off x="547592" y="2062480"/>
            <a:ext cx="3265191" cy="3200643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F7731916-A97A-4773-C4C2-1BFD3337CABF}"/>
              </a:ext>
            </a:extLst>
          </p:cNvPr>
          <p:cNvSpPr txBox="1">
            <a:spLocks/>
          </p:cNvSpPr>
          <p:nvPr/>
        </p:nvSpPr>
        <p:spPr>
          <a:xfrm>
            <a:off x="547592" y="5359125"/>
            <a:ext cx="11280319" cy="75778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None/>
            </a:pPr>
            <a:r>
              <a:rPr lang="es-ES" sz="1600" dirty="0"/>
              <a:t>Ejemplo de cómo se ven algunas de las trayectorias validadas reconstruidas en el caso de 3 matrices, junto con las distribuciones angulares cenitales y azimutales. Con todos los filtros utilizados se están descartando un 90% de los eventos.</a:t>
            </a:r>
          </a:p>
        </p:txBody>
      </p:sp>
      <p:pic>
        <p:nvPicPr>
          <p:cNvPr id="6" name="Imagen 5" descr="Gráfico, Gráfico de líneas, Histograma&#10;&#10;El contenido generado por IA puede ser incorrecto.">
            <a:extLst>
              <a:ext uri="{FF2B5EF4-FFF2-40B4-BE49-F238E27FC236}">
                <a16:creationId xmlns:a16="http://schemas.microsoft.com/office/drawing/2014/main" id="{4B56AF75-5E5A-2B25-FF4C-516E90AE9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1589" y="2062480"/>
            <a:ext cx="7652819" cy="320064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6F8490E-D445-F38C-AE2F-6ACE3BE0782F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22/23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621786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0A31DD-C408-D128-CA54-22D545DA1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Referencias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158B8F-5B63-AEC2-2C8E-C8B6DA443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5715" y="1691809"/>
            <a:ext cx="10353762" cy="4851231"/>
          </a:xfrm>
        </p:spPr>
        <p:txBody>
          <a:bodyPr>
            <a:normAutofit fontScale="92500"/>
          </a:bodyPr>
          <a:lstStyle/>
          <a:p>
            <a:pPr marL="36900" indent="0">
              <a:buNone/>
            </a:pPr>
            <a:r>
              <a:rPr lang="es-ES" sz="1200" dirty="0"/>
              <a:t>[1] Guzmán Mejía, J. J. (2025). </a:t>
            </a:r>
            <a:r>
              <a:rPr lang="es-ES" sz="1200" i="1" dirty="0"/>
              <a:t>Caracterización y primeras pruebas de un hodoscopio de matrices centelladoras para muografía</a:t>
            </a:r>
            <a:r>
              <a:rPr lang="es-ES" sz="1200" dirty="0"/>
              <a:t> [Tesis de pregrado, Universidad de los Andes].</a:t>
            </a:r>
          </a:p>
          <a:p>
            <a:pPr marL="36900" indent="0">
              <a:buNone/>
            </a:pPr>
            <a:r>
              <a:rPr lang="es-ES" sz="1200" dirty="0"/>
              <a:t>[2] </a:t>
            </a:r>
            <a:r>
              <a:rPr lang="es-ES" sz="1200" dirty="0" err="1"/>
              <a:t>Luxium</a:t>
            </a:r>
            <a:r>
              <a:rPr lang="es-ES" sz="1200" dirty="0"/>
              <a:t> </a:t>
            </a:r>
            <a:r>
              <a:rPr lang="es-ES" sz="1200" dirty="0" err="1"/>
              <a:t>Solutions</a:t>
            </a:r>
            <a:r>
              <a:rPr lang="es-ES" sz="1200" dirty="0"/>
              <a:t>. (s. f.). </a:t>
            </a:r>
            <a:r>
              <a:rPr lang="es-ES" sz="1200" i="1" dirty="0"/>
              <a:t>BC-400, BC-404, BC-408, BC-412, BC-416 premium </a:t>
            </a:r>
            <a:r>
              <a:rPr lang="es-ES" sz="1200" i="1" dirty="0" err="1"/>
              <a:t>plastic</a:t>
            </a:r>
            <a:r>
              <a:rPr lang="es-ES" sz="1200" i="1" dirty="0"/>
              <a:t> </a:t>
            </a:r>
            <a:r>
              <a:rPr lang="es-ES" sz="1200" i="1" dirty="0" err="1"/>
              <a:t>scintillators</a:t>
            </a:r>
            <a:r>
              <a:rPr lang="es-ES" sz="1200" dirty="0"/>
              <a:t> [Datasheet].</a:t>
            </a:r>
          </a:p>
          <a:p>
            <a:pPr marL="36900" indent="0">
              <a:buNone/>
            </a:pPr>
            <a:r>
              <a:rPr lang="es-ES" sz="1200" dirty="0"/>
              <a:t>[3] </a:t>
            </a:r>
            <a:r>
              <a:rPr lang="es-ES" sz="1200" dirty="0" err="1"/>
              <a:t>Luxium</a:t>
            </a:r>
            <a:r>
              <a:rPr lang="es-ES" sz="1200" dirty="0"/>
              <a:t> </a:t>
            </a:r>
            <a:r>
              <a:rPr lang="es-ES" sz="1200" dirty="0" err="1"/>
              <a:t>Solutions</a:t>
            </a:r>
            <a:r>
              <a:rPr lang="es-ES" sz="1200" dirty="0"/>
              <a:t> / Saint-Gobain Crystals. (s. f.). </a:t>
            </a:r>
            <a:r>
              <a:rPr lang="es-ES" sz="1200" i="1" dirty="0"/>
              <a:t>BCF-92 </a:t>
            </a:r>
            <a:r>
              <a:rPr lang="es-ES" sz="1200" i="1" dirty="0" err="1"/>
              <a:t>wavelength</a:t>
            </a:r>
            <a:r>
              <a:rPr lang="es-ES" sz="1200" i="1" dirty="0"/>
              <a:t> </a:t>
            </a:r>
            <a:r>
              <a:rPr lang="es-ES" sz="1200" i="1" dirty="0" err="1"/>
              <a:t>shifting</a:t>
            </a:r>
            <a:r>
              <a:rPr lang="es-ES" sz="1200" i="1" dirty="0"/>
              <a:t> </a:t>
            </a:r>
            <a:r>
              <a:rPr lang="es-ES" sz="1200" i="1" dirty="0" err="1"/>
              <a:t>optical</a:t>
            </a:r>
            <a:r>
              <a:rPr lang="es-ES" sz="1200" i="1" dirty="0"/>
              <a:t> </a:t>
            </a:r>
            <a:r>
              <a:rPr lang="es-ES" sz="1200" i="1" dirty="0" err="1"/>
              <a:t>fiber</a:t>
            </a:r>
            <a:r>
              <a:rPr lang="es-ES" sz="1200" dirty="0"/>
              <a:t> [Datasheet].</a:t>
            </a:r>
          </a:p>
          <a:p>
            <a:pPr marL="36900" indent="0">
              <a:buNone/>
            </a:pPr>
            <a:r>
              <a:rPr lang="es-ES" sz="1200" dirty="0"/>
              <a:t>[4] Hamamatsu </a:t>
            </a:r>
            <a:r>
              <a:rPr lang="es-ES" sz="1200" dirty="0" err="1"/>
              <a:t>Photonics</a:t>
            </a:r>
            <a:r>
              <a:rPr lang="es-ES" sz="1200" dirty="0"/>
              <a:t>. (s. f.). </a:t>
            </a:r>
            <a:r>
              <a:rPr lang="es-ES" sz="1200" i="1" dirty="0"/>
              <a:t>MPPC S13360 series: Multi-Pixel </a:t>
            </a:r>
            <a:r>
              <a:rPr lang="es-ES" sz="1200" i="1" dirty="0" err="1"/>
              <a:t>Photon</a:t>
            </a:r>
            <a:r>
              <a:rPr lang="es-ES" sz="1200" i="1" dirty="0"/>
              <a:t> Counter</a:t>
            </a:r>
            <a:r>
              <a:rPr lang="es-ES" sz="1200" dirty="0"/>
              <a:t> [Datasheet].</a:t>
            </a:r>
          </a:p>
          <a:p>
            <a:pPr marL="36900" indent="0">
              <a:buNone/>
            </a:pPr>
            <a:r>
              <a:rPr lang="es-ES" sz="1200" dirty="0"/>
              <a:t>[5] Hamamatsu </a:t>
            </a:r>
            <a:r>
              <a:rPr lang="es-ES" sz="1200" dirty="0" err="1"/>
              <a:t>Photonics</a:t>
            </a:r>
            <a:r>
              <a:rPr lang="es-ES" sz="1200" dirty="0"/>
              <a:t>. (s. f.). </a:t>
            </a:r>
            <a:r>
              <a:rPr lang="es-ES" sz="1200" i="1" dirty="0"/>
              <a:t>MPPC S13360-3075PE</a:t>
            </a:r>
            <a:r>
              <a:rPr lang="es-ES" sz="1200" dirty="0"/>
              <a:t> [Datasheet / ficha técnica].</a:t>
            </a:r>
          </a:p>
          <a:p>
            <a:pPr marL="36900" indent="0">
              <a:buNone/>
            </a:pPr>
            <a:r>
              <a:rPr lang="es-ES" sz="1200" dirty="0"/>
              <a:t>[6] Hamamatsu </a:t>
            </a:r>
            <a:r>
              <a:rPr lang="es-ES" sz="1200" dirty="0" err="1"/>
              <a:t>Photonics</a:t>
            </a:r>
            <a:r>
              <a:rPr lang="es-ES" sz="1200" dirty="0"/>
              <a:t>. (s. f.). </a:t>
            </a:r>
            <a:r>
              <a:rPr lang="es-ES" sz="1200" i="1" dirty="0"/>
              <a:t>MPPC S13360-1375PE</a:t>
            </a:r>
            <a:r>
              <a:rPr lang="es-ES" sz="1200" dirty="0"/>
              <a:t> [Datasheet / ficha técnica].</a:t>
            </a:r>
          </a:p>
          <a:p>
            <a:pPr marL="36900" indent="0">
              <a:buNone/>
            </a:pPr>
            <a:r>
              <a:rPr lang="es-ES" sz="1200" dirty="0"/>
              <a:t>[7] CAEN </a:t>
            </a:r>
            <a:r>
              <a:rPr lang="es-ES" sz="1200" dirty="0" err="1"/>
              <a:t>S.p.A</a:t>
            </a:r>
            <a:r>
              <a:rPr lang="es-ES" sz="1200" dirty="0"/>
              <a:t>. (s. f.). </a:t>
            </a:r>
            <a:r>
              <a:rPr lang="es-ES" sz="1200" i="1" dirty="0"/>
              <a:t>FERS-5200: Front-End Readout System</a:t>
            </a:r>
            <a:r>
              <a:rPr lang="es-ES" sz="1200" dirty="0"/>
              <a:t> [Datasheet].</a:t>
            </a:r>
          </a:p>
          <a:p>
            <a:pPr marL="36900" indent="0">
              <a:buNone/>
            </a:pPr>
            <a:r>
              <a:rPr lang="es-ES" sz="1200" dirty="0"/>
              <a:t>[8] CAEN </a:t>
            </a:r>
            <a:r>
              <a:rPr lang="es-ES" sz="1200" dirty="0" err="1"/>
              <a:t>S.p.A</a:t>
            </a:r>
            <a:r>
              <a:rPr lang="es-ES" sz="1200" dirty="0"/>
              <a:t>. (2023). </a:t>
            </a:r>
            <a:r>
              <a:rPr lang="es-ES" sz="1200" i="1" dirty="0"/>
              <a:t>A5202/DT5202: 64-channel Citiroc-1A </a:t>
            </a:r>
            <a:r>
              <a:rPr lang="es-ES" sz="1200" i="1" dirty="0" err="1"/>
              <a:t>unit</a:t>
            </a:r>
            <a:r>
              <a:rPr lang="es-ES" sz="1200" i="1" dirty="0"/>
              <a:t> for FERS-5200</a:t>
            </a:r>
            <a:r>
              <a:rPr lang="es-ES" sz="1200" dirty="0"/>
              <a:t> (User Manual UM7945, Rev. 4).</a:t>
            </a:r>
          </a:p>
          <a:p>
            <a:pPr marL="36900" indent="0">
              <a:buNone/>
            </a:pPr>
            <a:r>
              <a:rPr lang="es-ES" sz="1200" dirty="0"/>
              <a:t>[9] CAEN </a:t>
            </a:r>
            <a:r>
              <a:rPr lang="es-ES" sz="1200" dirty="0" err="1"/>
              <a:t>S.p.A</a:t>
            </a:r>
            <a:r>
              <a:rPr lang="es-ES" sz="1200" dirty="0"/>
              <a:t>. (2022). </a:t>
            </a:r>
            <a:r>
              <a:rPr lang="es-ES" sz="1200" i="1" dirty="0"/>
              <a:t>JANUS: CAEN FERS-5200 </a:t>
            </a:r>
            <a:r>
              <a:rPr lang="es-ES" sz="1200" i="1" dirty="0" err="1"/>
              <a:t>readout</a:t>
            </a:r>
            <a:r>
              <a:rPr lang="es-ES" sz="1200" i="1" dirty="0"/>
              <a:t> software</a:t>
            </a:r>
            <a:r>
              <a:rPr lang="es-ES" sz="1200" dirty="0"/>
              <a:t> (User Manual UM7946, Rev. 2).</a:t>
            </a:r>
          </a:p>
          <a:p>
            <a:pPr marL="36900" indent="0">
              <a:buNone/>
            </a:pPr>
            <a:r>
              <a:rPr lang="es-ES" sz="1200" dirty="0"/>
              <a:t>[10] CAEN </a:t>
            </a:r>
            <a:r>
              <a:rPr lang="es-ES" sz="1200" dirty="0" err="1"/>
              <a:t>S.p.A</a:t>
            </a:r>
            <a:r>
              <a:rPr lang="es-ES" sz="1200" dirty="0"/>
              <a:t>. (s. f.). </a:t>
            </a:r>
            <a:r>
              <a:rPr lang="es-ES" sz="1200" i="1" dirty="0"/>
              <a:t>A52xx </a:t>
            </a:r>
            <a:r>
              <a:rPr lang="es-ES" sz="1200" i="1" dirty="0" err="1"/>
              <a:t>accessories</a:t>
            </a:r>
            <a:r>
              <a:rPr lang="es-ES" sz="1200" i="1" dirty="0"/>
              <a:t> for FERS-5200 </a:t>
            </a:r>
            <a:r>
              <a:rPr lang="es-ES" sz="1200" i="1" dirty="0" err="1"/>
              <a:t>board</a:t>
            </a:r>
            <a:r>
              <a:rPr lang="es-ES" sz="1200" i="1" dirty="0"/>
              <a:t> inputs</a:t>
            </a:r>
            <a:r>
              <a:rPr lang="es-ES" sz="1200" dirty="0"/>
              <a:t> [Datasheet].</a:t>
            </a:r>
          </a:p>
          <a:p>
            <a:pPr marL="36900" indent="0">
              <a:buNone/>
            </a:pPr>
            <a:r>
              <a:rPr lang="es-ES" sz="1200" dirty="0"/>
              <a:t>[11] Venaruzzo, M., Abba, A., </a:t>
            </a:r>
            <a:r>
              <a:rPr lang="es-ES" sz="1200" dirty="0" err="1"/>
              <a:t>Tintori</a:t>
            </a:r>
            <a:r>
              <a:rPr lang="es-ES" sz="1200" dirty="0"/>
              <a:t>, C., &amp; Venturini, Y. (2020). </a:t>
            </a:r>
            <a:r>
              <a:rPr lang="es-ES" sz="1200" i="1" dirty="0"/>
              <a:t>FERS-5200: A </a:t>
            </a:r>
            <a:r>
              <a:rPr lang="es-ES" sz="1200" i="1" dirty="0" err="1"/>
              <a:t>distributed</a:t>
            </a:r>
            <a:r>
              <a:rPr lang="es-ES" sz="1200" i="1" dirty="0"/>
              <a:t> Front-End Readout System for </a:t>
            </a:r>
            <a:r>
              <a:rPr lang="es-ES" sz="1200" i="1" dirty="0" err="1"/>
              <a:t>multidetector</a:t>
            </a:r>
            <a:r>
              <a:rPr lang="es-ES" sz="1200" i="1" dirty="0"/>
              <a:t> </a:t>
            </a:r>
            <a:r>
              <a:rPr lang="es-ES" sz="1200" i="1" dirty="0" err="1"/>
              <a:t>arrays</a:t>
            </a:r>
            <a:r>
              <a:rPr lang="es-ES" sz="1200" dirty="0"/>
              <a:t>. arXiv:2010.15688.</a:t>
            </a:r>
          </a:p>
          <a:p>
            <a:pPr marL="36900" indent="0">
              <a:buNone/>
            </a:pPr>
            <a:r>
              <a:rPr lang="es-ES" sz="1200" dirty="0"/>
              <a:t>[12] Berthold Technologies. (s. f.). </a:t>
            </a:r>
            <a:r>
              <a:rPr lang="es-ES" sz="1200" i="1" dirty="0"/>
              <a:t>Silicon </a:t>
            </a:r>
            <a:r>
              <a:rPr lang="es-ES" sz="1200" i="1" dirty="0" err="1"/>
              <a:t>photomultipliers</a:t>
            </a:r>
            <a:r>
              <a:rPr lang="es-ES" sz="1200" i="1" dirty="0"/>
              <a:t> for </a:t>
            </a:r>
            <a:r>
              <a:rPr lang="es-ES" sz="1200" i="1" dirty="0" err="1"/>
              <a:t>radiometry</a:t>
            </a:r>
            <a:r>
              <a:rPr lang="es-ES" sz="1200" dirty="0"/>
              <a:t>. Berthold Technologies.</a:t>
            </a:r>
          </a:p>
          <a:p>
            <a:pPr marL="36900" indent="0">
              <a:buNone/>
            </a:pPr>
            <a:r>
              <a:rPr lang="es-ES" sz="1200" dirty="0"/>
              <a:t>[13] ORTEC. (s. f.). </a:t>
            </a:r>
            <a:r>
              <a:rPr lang="es-ES" sz="1200" i="1" dirty="0"/>
              <a:t>Model CF8000 octal </a:t>
            </a:r>
            <a:r>
              <a:rPr lang="es-ES" sz="1200" i="1" dirty="0" err="1"/>
              <a:t>constant</a:t>
            </a:r>
            <a:r>
              <a:rPr lang="es-ES" sz="1200" i="1" dirty="0"/>
              <a:t> </a:t>
            </a:r>
            <a:r>
              <a:rPr lang="es-ES" sz="1200" i="1" dirty="0" err="1"/>
              <a:t>fraction</a:t>
            </a:r>
            <a:r>
              <a:rPr lang="es-ES" sz="1200" i="1" dirty="0"/>
              <a:t> </a:t>
            </a:r>
            <a:r>
              <a:rPr lang="es-ES" sz="1200" i="1" dirty="0" err="1"/>
              <a:t>discriminator</a:t>
            </a:r>
            <a:r>
              <a:rPr lang="es-ES" sz="1200" dirty="0"/>
              <a:t> [Manual / </a:t>
            </a:r>
            <a:r>
              <a:rPr lang="es-ES" sz="1200" dirty="0" err="1"/>
              <a:t>datasheet</a:t>
            </a:r>
            <a:r>
              <a:rPr lang="es-ES" sz="1200" dirty="0"/>
              <a:t>].</a:t>
            </a:r>
          </a:p>
          <a:p>
            <a:pPr marL="36900" indent="0">
              <a:buNone/>
            </a:pPr>
            <a:r>
              <a:rPr lang="es-ES" sz="1200" dirty="0"/>
              <a:t>[14] PHILIPS Scientific. (s. f.). </a:t>
            </a:r>
            <a:r>
              <a:rPr lang="es-ES" sz="1200" i="1" dirty="0"/>
              <a:t>Model 740 </a:t>
            </a:r>
            <a:r>
              <a:rPr lang="es-ES" sz="1200" i="1" dirty="0" err="1"/>
              <a:t>quad</a:t>
            </a:r>
            <a:r>
              <a:rPr lang="es-ES" sz="1200" i="1" dirty="0"/>
              <a:t> linear Fan-In/Fan-</a:t>
            </a:r>
            <a:r>
              <a:rPr lang="es-ES" sz="1200" i="1" dirty="0" err="1"/>
              <a:t>Out</a:t>
            </a:r>
            <a:r>
              <a:rPr lang="es-ES" sz="1200" dirty="0"/>
              <a:t> [Manual / </a:t>
            </a:r>
            <a:r>
              <a:rPr lang="es-ES" sz="1200" dirty="0" err="1"/>
              <a:t>datasheet</a:t>
            </a:r>
            <a:r>
              <a:rPr lang="es-ES" sz="1200" dirty="0"/>
              <a:t>].</a:t>
            </a:r>
          </a:p>
          <a:p>
            <a:pPr marL="36900" indent="0">
              <a:buNone/>
            </a:pPr>
            <a:r>
              <a:rPr lang="es-ES" sz="1200" dirty="0"/>
              <a:t>[15] PHILIPS Scientific. (s. f.). </a:t>
            </a:r>
            <a:r>
              <a:rPr lang="es-ES" sz="1200" i="1" dirty="0"/>
              <a:t>Model 755 </a:t>
            </a:r>
            <a:r>
              <a:rPr lang="es-ES" sz="1200" i="1" dirty="0" err="1"/>
              <a:t>quad</a:t>
            </a:r>
            <a:r>
              <a:rPr lang="es-ES" sz="1200" i="1" dirty="0"/>
              <a:t> </a:t>
            </a:r>
            <a:r>
              <a:rPr lang="es-ES" sz="1200" i="1" dirty="0" err="1"/>
              <a:t>four-fold</a:t>
            </a:r>
            <a:r>
              <a:rPr lang="es-ES" sz="1200" i="1" dirty="0"/>
              <a:t> </a:t>
            </a:r>
            <a:r>
              <a:rPr lang="es-ES" sz="1200" i="1" dirty="0" err="1"/>
              <a:t>logic</a:t>
            </a:r>
            <a:r>
              <a:rPr lang="es-ES" sz="1200" i="1" dirty="0"/>
              <a:t> </a:t>
            </a:r>
            <a:r>
              <a:rPr lang="es-ES" sz="1200" i="1" dirty="0" err="1"/>
              <a:t>unit</a:t>
            </a:r>
            <a:r>
              <a:rPr lang="es-ES" sz="1200" dirty="0"/>
              <a:t> [Manual / </a:t>
            </a:r>
            <a:r>
              <a:rPr lang="es-ES" sz="1200" dirty="0" err="1"/>
              <a:t>datasheet</a:t>
            </a:r>
            <a:r>
              <a:rPr lang="es-ES" sz="1200" dirty="0"/>
              <a:t>].</a:t>
            </a:r>
          </a:p>
          <a:p>
            <a:pPr marL="36900" indent="0">
              <a:buNone/>
            </a:pPr>
            <a:r>
              <a:rPr lang="es-ES" sz="1200" dirty="0"/>
              <a:t>[16] PHILIPS Scientific. (s. f.). </a:t>
            </a:r>
            <a:r>
              <a:rPr lang="es-ES" sz="1200" i="1" dirty="0"/>
              <a:t>Model 7166 </a:t>
            </a:r>
            <a:r>
              <a:rPr lang="es-ES" sz="1200" i="1" dirty="0" err="1"/>
              <a:t>charge</a:t>
            </a:r>
            <a:r>
              <a:rPr lang="es-ES" sz="1200" i="1" dirty="0"/>
              <a:t>-to-digital </a:t>
            </a:r>
            <a:r>
              <a:rPr lang="es-ES" sz="1200" i="1" dirty="0" err="1"/>
              <a:t>converter</a:t>
            </a:r>
            <a:r>
              <a:rPr lang="es-ES" sz="1200" dirty="0"/>
              <a:t> [Manual / </a:t>
            </a:r>
            <a:r>
              <a:rPr lang="es-ES" sz="1200" dirty="0" err="1"/>
              <a:t>datasheet</a:t>
            </a:r>
            <a:r>
              <a:rPr lang="es-ES" sz="1200" dirty="0"/>
              <a:t>].</a:t>
            </a:r>
          </a:p>
          <a:p>
            <a:pPr marL="36900" indent="0">
              <a:buNone/>
            </a:pPr>
            <a:r>
              <a:rPr lang="es-ES" sz="1200" dirty="0"/>
              <a:t>[17] PHILIPS Scientific. (s. f.). </a:t>
            </a:r>
            <a:r>
              <a:rPr lang="es-ES" sz="1200" i="1" dirty="0"/>
              <a:t>Model 7186 time-to-digital </a:t>
            </a:r>
            <a:r>
              <a:rPr lang="es-ES" sz="1200" i="1" dirty="0" err="1"/>
              <a:t>converter</a:t>
            </a:r>
            <a:r>
              <a:rPr lang="es-ES" sz="1200" dirty="0"/>
              <a:t> [Manual / </a:t>
            </a:r>
            <a:r>
              <a:rPr lang="es-ES" sz="1200" dirty="0" err="1"/>
              <a:t>datasheet</a:t>
            </a:r>
            <a:r>
              <a:rPr lang="es-ES" sz="1200" dirty="0"/>
              <a:t>].</a:t>
            </a:r>
          </a:p>
          <a:p>
            <a:pPr marL="36900" indent="0">
              <a:buNone/>
            </a:pPr>
            <a:endParaRPr lang="es-ES" sz="1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D856082-8A71-3AE8-4AF0-DA72B09EFDAE}"/>
              </a:ext>
            </a:extLst>
          </p:cNvPr>
          <p:cNvSpPr txBox="1"/>
          <p:nvPr/>
        </p:nvSpPr>
        <p:spPr>
          <a:xfrm>
            <a:off x="11352014" y="86046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23/23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92096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AE89B2-FDFB-BD00-42BD-DF1C98B63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971800"/>
            <a:ext cx="9440034" cy="914400"/>
          </a:xfrm>
        </p:spPr>
        <p:txBody>
          <a:bodyPr/>
          <a:lstStyle/>
          <a:p>
            <a:r>
              <a:rPr lang="es-CO" dirty="0"/>
              <a:t>Parte Óptica</a:t>
            </a:r>
            <a:endParaRPr lang="es-ES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C94560E-356D-29CA-E17E-1ED6F8D1E096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3/23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934573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968128-95D7-BFAB-C25B-2509E1124A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ítulo 1">
            <a:extLst>
              <a:ext uri="{FF2B5EF4-FFF2-40B4-BE49-F238E27FC236}">
                <a16:creationId xmlns:a16="http://schemas.microsoft.com/office/drawing/2014/main" id="{E6ED5469-A061-DAC3-0FBE-A918E6B0EC3A}"/>
              </a:ext>
            </a:extLst>
          </p:cNvPr>
          <p:cNvSpPr txBox="1">
            <a:spLocks/>
          </p:cNvSpPr>
          <p:nvPr/>
        </p:nvSpPr>
        <p:spPr>
          <a:xfrm>
            <a:off x="2651760" y="375920"/>
            <a:ext cx="6888480" cy="10868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5400" dirty="0">
                <a:solidFill>
                  <a:schemeClr val="tx1"/>
                </a:solidFill>
              </a:rPr>
              <a:t>Barras Centelladoras</a:t>
            </a:r>
            <a:endParaRPr lang="es-ES" sz="5400" dirty="0">
              <a:solidFill>
                <a:schemeClr val="tx1"/>
              </a:solidFill>
            </a:endParaRPr>
          </a:p>
        </p:txBody>
      </p:sp>
      <p:sp>
        <p:nvSpPr>
          <p:cNvPr id="1094" name="CuadroTexto 1093">
            <a:extLst>
              <a:ext uri="{FF2B5EF4-FFF2-40B4-BE49-F238E27FC236}">
                <a16:creationId xmlns:a16="http://schemas.microsoft.com/office/drawing/2014/main" id="{2D7B89F4-13C8-47DD-F670-A63996A8EDB8}"/>
              </a:ext>
            </a:extLst>
          </p:cNvPr>
          <p:cNvSpPr txBox="1"/>
          <p:nvPr/>
        </p:nvSpPr>
        <p:spPr>
          <a:xfrm>
            <a:off x="1237496" y="1618022"/>
            <a:ext cx="99542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600" dirty="0"/>
              <a:t>Polímeros aromáticos como </a:t>
            </a:r>
            <a:r>
              <a:rPr lang="es-MX" sz="1600" b="1" dirty="0"/>
              <a:t>poliestireno o viniltolueno</a:t>
            </a:r>
            <a:r>
              <a:rPr lang="es-MX" sz="1600" dirty="0"/>
              <a:t>, dopados con compuestos fluorescentes que actúan como emisores de luz. </a:t>
            </a:r>
            <a:r>
              <a:rPr lang="es-ES" sz="1600" dirty="0"/>
              <a:t>En el hodoscopio se usa </a:t>
            </a:r>
            <a:r>
              <a:rPr lang="es-ES" sz="1600" b="1" dirty="0"/>
              <a:t>BC-408 </a:t>
            </a:r>
            <a:r>
              <a:rPr lang="es-ES" sz="1600" dirty="0"/>
              <a:t>dopado con </a:t>
            </a:r>
            <a:r>
              <a:rPr lang="es-MX" sz="1600" b="1" dirty="0"/>
              <a:t>P-</a:t>
            </a:r>
            <a:r>
              <a:rPr lang="es-MX" sz="1600" b="1" dirty="0" err="1"/>
              <a:t>terfenilo</a:t>
            </a:r>
            <a:r>
              <a:rPr lang="es-MX" sz="1600" b="1" dirty="0"/>
              <a:t> (PTP)</a:t>
            </a:r>
            <a:r>
              <a:rPr lang="es-MX" sz="1600" dirty="0"/>
              <a:t>, </a:t>
            </a:r>
            <a:r>
              <a:rPr lang="es-ES" sz="1600" b="1" dirty="0"/>
              <a:t>e</a:t>
            </a:r>
            <a:r>
              <a:rPr lang="es-ES" sz="1600" dirty="0"/>
              <a:t>n forma de prismas triangulares de </a:t>
            </a:r>
            <a:r>
              <a:rPr lang="es-ES" sz="1600" b="1" dirty="0"/>
              <a:t>4 cm </a:t>
            </a:r>
            <a:r>
              <a:rPr lang="es-ES" sz="1600" dirty="0"/>
              <a:t>de base, </a:t>
            </a:r>
            <a:r>
              <a:rPr lang="es-ES" sz="1600" b="1" dirty="0"/>
              <a:t>2 cm </a:t>
            </a:r>
            <a:r>
              <a:rPr lang="es-ES" sz="1600" dirty="0"/>
              <a:t>de alto y </a:t>
            </a:r>
            <a:r>
              <a:rPr lang="es-ES" sz="1600" b="1" dirty="0"/>
              <a:t>60 cm </a:t>
            </a:r>
            <a:r>
              <a:rPr lang="es-ES" sz="1600" dirty="0"/>
              <a:t>de largo. </a:t>
            </a:r>
            <a:r>
              <a:rPr lang="es-CO" sz="1600" dirty="0"/>
              <a:t>Se disponen </a:t>
            </a:r>
            <a:r>
              <a:rPr lang="es-CO" sz="1600" b="1" dirty="0"/>
              <a:t>29 barras </a:t>
            </a:r>
            <a:r>
              <a:rPr lang="es-CO" sz="1600" dirty="0"/>
              <a:t>con orientación alternada en una dirección y </a:t>
            </a:r>
            <a:r>
              <a:rPr lang="es-CO" sz="1600" b="1" dirty="0"/>
              <a:t>29 barras </a:t>
            </a:r>
            <a:r>
              <a:rPr lang="es-CO" sz="1600" dirty="0"/>
              <a:t>en otra con el fin de reconstruir la posición de impacto con un área de 60cm x 60cm.</a:t>
            </a:r>
            <a:endParaRPr lang="es-MX" sz="1600" dirty="0"/>
          </a:p>
          <a:p>
            <a:pPr algn="just"/>
            <a:endParaRPr lang="es-MX" sz="1600" dirty="0"/>
          </a:p>
        </p:txBody>
      </p:sp>
      <p:pic>
        <p:nvPicPr>
          <p:cNvPr id="1108" name="Imagen 1107">
            <a:extLst>
              <a:ext uri="{FF2B5EF4-FFF2-40B4-BE49-F238E27FC236}">
                <a16:creationId xmlns:a16="http://schemas.microsoft.com/office/drawing/2014/main" id="{B8FA931D-3D03-6115-44C7-AD622160EB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14" r="7948" b="21152"/>
          <a:stretch>
            <a:fillRect/>
          </a:stretch>
        </p:blipFill>
        <p:spPr>
          <a:xfrm>
            <a:off x="868726" y="4140759"/>
            <a:ext cx="3132140" cy="1290186"/>
          </a:xfrm>
          <a:prstGeom prst="rect">
            <a:avLst/>
          </a:prstGeom>
        </p:spPr>
      </p:pic>
      <p:pic>
        <p:nvPicPr>
          <p:cNvPr id="1111" name="Imagen 1110">
            <a:extLst>
              <a:ext uri="{FF2B5EF4-FFF2-40B4-BE49-F238E27FC236}">
                <a16:creationId xmlns:a16="http://schemas.microsoft.com/office/drawing/2014/main" id="{AF76EEA0-C13E-BA6C-50B9-BE65A5FDF2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786" y="3086750"/>
            <a:ext cx="2123680" cy="2334210"/>
          </a:xfrm>
          <a:prstGeom prst="rect">
            <a:avLst/>
          </a:prstGeom>
        </p:spPr>
      </p:pic>
      <p:sp>
        <p:nvSpPr>
          <p:cNvPr id="1112" name="Marcador de contenido 2">
            <a:extLst>
              <a:ext uri="{FF2B5EF4-FFF2-40B4-BE49-F238E27FC236}">
                <a16:creationId xmlns:a16="http://schemas.microsoft.com/office/drawing/2014/main" id="{5C1A9CEB-44E0-0593-F8CF-3A82CD264BA2}"/>
              </a:ext>
            </a:extLst>
          </p:cNvPr>
          <p:cNvSpPr txBox="1">
            <a:spLocks/>
          </p:cNvSpPr>
          <p:nvPr/>
        </p:nvSpPr>
        <p:spPr>
          <a:xfrm>
            <a:off x="868727" y="5566249"/>
            <a:ext cx="3132140" cy="7906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500" dirty="0"/>
              <a:t>Disposición de las barras que forman cada matriz. Entre planos hay una placa de 90 mm de MDF.</a:t>
            </a:r>
          </a:p>
        </p:txBody>
      </p:sp>
      <p:sp>
        <p:nvSpPr>
          <p:cNvPr id="1113" name="Marcador de contenido 2">
            <a:extLst>
              <a:ext uri="{FF2B5EF4-FFF2-40B4-BE49-F238E27FC236}">
                <a16:creationId xmlns:a16="http://schemas.microsoft.com/office/drawing/2014/main" id="{B5E02960-CC29-F006-5013-3CCBB02119D3}"/>
              </a:ext>
            </a:extLst>
          </p:cNvPr>
          <p:cNvSpPr txBox="1">
            <a:spLocks/>
          </p:cNvSpPr>
          <p:nvPr/>
        </p:nvSpPr>
        <p:spPr>
          <a:xfrm>
            <a:off x="4704321" y="5563676"/>
            <a:ext cx="3179358" cy="548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/>
              <a:t>Espectro de emisión del BC-408.</a:t>
            </a:r>
          </a:p>
        </p:txBody>
      </p:sp>
      <p:grpSp>
        <p:nvGrpSpPr>
          <p:cNvPr id="1120" name="Grupo 1119">
            <a:extLst>
              <a:ext uri="{FF2B5EF4-FFF2-40B4-BE49-F238E27FC236}">
                <a16:creationId xmlns:a16="http://schemas.microsoft.com/office/drawing/2014/main" id="{F03DADFB-08E6-F609-EA0E-62612493016C}"/>
              </a:ext>
            </a:extLst>
          </p:cNvPr>
          <p:cNvGrpSpPr/>
          <p:nvPr/>
        </p:nvGrpSpPr>
        <p:grpSpPr>
          <a:xfrm>
            <a:off x="8617061" y="4347477"/>
            <a:ext cx="2280055" cy="320997"/>
            <a:chOff x="9538319" y="4068028"/>
            <a:chExt cx="1862913" cy="224788"/>
          </a:xfrm>
        </p:grpSpPr>
        <p:sp>
          <p:nvSpPr>
            <p:cNvPr id="1115" name="Triángulo isósceles 1114">
              <a:extLst>
                <a:ext uri="{FF2B5EF4-FFF2-40B4-BE49-F238E27FC236}">
                  <a16:creationId xmlns:a16="http://schemas.microsoft.com/office/drawing/2014/main" id="{AA4EA1D8-68F6-094B-19B3-658C39A3A1CC}"/>
                </a:ext>
              </a:extLst>
            </p:cNvPr>
            <p:cNvSpPr/>
            <p:nvPr/>
          </p:nvSpPr>
          <p:spPr>
            <a:xfrm>
              <a:off x="9538319" y="4069990"/>
              <a:ext cx="617980" cy="222826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116" name="Triángulo isósceles 1115">
              <a:extLst>
                <a:ext uri="{FF2B5EF4-FFF2-40B4-BE49-F238E27FC236}">
                  <a16:creationId xmlns:a16="http://schemas.microsoft.com/office/drawing/2014/main" id="{037E7D1B-6B7E-B3C3-3E04-EFD6644D5744}"/>
                </a:ext>
              </a:extLst>
            </p:cNvPr>
            <p:cNvSpPr/>
            <p:nvPr/>
          </p:nvSpPr>
          <p:spPr>
            <a:xfrm rot="10800000">
              <a:off x="9851795" y="4068029"/>
              <a:ext cx="617980" cy="222826"/>
            </a:xfrm>
            <a:prstGeom prst="triangle">
              <a:avLst/>
            </a:prstGeom>
            <a:solidFill>
              <a:srgbClr val="D1F3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117" name="Triángulo isósceles 1116">
              <a:extLst>
                <a:ext uri="{FF2B5EF4-FFF2-40B4-BE49-F238E27FC236}">
                  <a16:creationId xmlns:a16="http://schemas.microsoft.com/office/drawing/2014/main" id="{548C0A59-76DC-25E4-B8C1-8F3732F7356B}"/>
                </a:ext>
              </a:extLst>
            </p:cNvPr>
            <p:cNvSpPr/>
            <p:nvPr/>
          </p:nvSpPr>
          <p:spPr>
            <a:xfrm>
              <a:off x="10169758" y="4068028"/>
              <a:ext cx="617980" cy="222826"/>
            </a:xfrm>
            <a:prstGeom prst="triangle">
              <a:avLst/>
            </a:prstGeom>
            <a:solidFill>
              <a:srgbClr val="D1F3FF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118" name="Triángulo isósceles 1117">
              <a:extLst>
                <a:ext uri="{FF2B5EF4-FFF2-40B4-BE49-F238E27FC236}">
                  <a16:creationId xmlns:a16="http://schemas.microsoft.com/office/drawing/2014/main" id="{A83A53CB-F4B7-6F35-7930-895CBB6C64CB}"/>
                </a:ext>
              </a:extLst>
            </p:cNvPr>
            <p:cNvSpPr/>
            <p:nvPr/>
          </p:nvSpPr>
          <p:spPr>
            <a:xfrm rot="10800000">
              <a:off x="10474262" y="4068087"/>
              <a:ext cx="617980" cy="222826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  <p:sp>
          <p:nvSpPr>
            <p:cNvPr id="1119" name="Triángulo isósceles 1118">
              <a:extLst>
                <a:ext uri="{FF2B5EF4-FFF2-40B4-BE49-F238E27FC236}">
                  <a16:creationId xmlns:a16="http://schemas.microsoft.com/office/drawing/2014/main" id="{D61181E2-7492-C619-8A47-FC5EC3F7075C}"/>
                </a:ext>
              </a:extLst>
            </p:cNvPr>
            <p:cNvSpPr/>
            <p:nvPr/>
          </p:nvSpPr>
          <p:spPr>
            <a:xfrm>
              <a:off x="10783252" y="4069990"/>
              <a:ext cx="617980" cy="222826"/>
            </a:xfrm>
            <a:prstGeom prst="triangl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1200"/>
            </a:p>
          </p:txBody>
        </p:sp>
      </p:grpSp>
      <p:cxnSp>
        <p:nvCxnSpPr>
          <p:cNvPr id="1121" name="Conector recto de flecha 1120">
            <a:extLst>
              <a:ext uri="{FF2B5EF4-FFF2-40B4-BE49-F238E27FC236}">
                <a16:creationId xmlns:a16="http://schemas.microsoft.com/office/drawing/2014/main" id="{BA83453E-D9BD-F92F-ABE5-99B0AC8A9E94}"/>
              </a:ext>
            </a:extLst>
          </p:cNvPr>
          <p:cNvCxnSpPr>
            <a:cxnSpLocks/>
          </p:cNvCxnSpPr>
          <p:nvPr/>
        </p:nvCxnSpPr>
        <p:spPr>
          <a:xfrm>
            <a:off x="8828123" y="3682792"/>
            <a:ext cx="1518553" cy="1557186"/>
          </a:xfrm>
          <a:prstGeom prst="straightConnector1">
            <a:avLst/>
          </a:prstGeom>
          <a:ln w="38100">
            <a:solidFill>
              <a:srgbClr val="00B0F0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5" name="Marcador de contenido 2">
            <a:extLst>
              <a:ext uri="{FF2B5EF4-FFF2-40B4-BE49-F238E27FC236}">
                <a16:creationId xmlns:a16="http://schemas.microsoft.com/office/drawing/2014/main" id="{129E443A-FA1D-83D2-DE27-219905D52874}"/>
              </a:ext>
            </a:extLst>
          </p:cNvPr>
          <p:cNvSpPr txBox="1">
            <a:spLocks/>
          </p:cNvSpPr>
          <p:nvPr/>
        </p:nvSpPr>
        <p:spPr>
          <a:xfrm>
            <a:off x="8221555" y="5563676"/>
            <a:ext cx="3320967" cy="79327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500" dirty="0"/>
              <a:t>Se deberían activar siempre dos barras en cada dirección. Resolución de 4 mm con centro de carga.</a:t>
            </a:r>
          </a:p>
        </p:txBody>
      </p:sp>
      <p:sp>
        <p:nvSpPr>
          <p:cNvPr id="1126" name="CuadroTexto 1125">
            <a:extLst>
              <a:ext uri="{FF2B5EF4-FFF2-40B4-BE49-F238E27FC236}">
                <a16:creationId xmlns:a16="http://schemas.microsoft.com/office/drawing/2014/main" id="{560581D0-E170-4D56-01E7-5C9C9C5229AD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4/23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26787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11F29-CECA-52A0-497B-5B44BE7471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ítulo 1">
            <a:extLst>
              <a:ext uri="{FF2B5EF4-FFF2-40B4-BE49-F238E27FC236}">
                <a16:creationId xmlns:a16="http://schemas.microsoft.com/office/drawing/2014/main" id="{57EB3EAC-6FDC-A7F0-D906-5084CCEFB093}"/>
              </a:ext>
            </a:extLst>
          </p:cNvPr>
          <p:cNvSpPr txBox="1">
            <a:spLocks/>
          </p:cNvSpPr>
          <p:nvPr/>
        </p:nvSpPr>
        <p:spPr>
          <a:xfrm>
            <a:off x="839986" y="388395"/>
            <a:ext cx="10749280" cy="10868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5400" dirty="0">
                <a:solidFill>
                  <a:schemeClr val="tx1"/>
                </a:solidFill>
              </a:rPr>
              <a:t>Fibras WLS </a:t>
            </a:r>
            <a:r>
              <a:rPr lang="es-ES" sz="5400" dirty="0"/>
              <a:t>(</a:t>
            </a:r>
            <a:r>
              <a:rPr lang="es-ES" sz="5400" i="1" dirty="0"/>
              <a:t>Wavelength Shifting</a:t>
            </a:r>
            <a:r>
              <a:rPr lang="es-ES" sz="5400" dirty="0"/>
              <a:t>)</a:t>
            </a:r>
            <a:endParaRPr lang="es-ES" sz="5400" dirty="0">
              <a:solidFill>
                <a:schemeClr val="tx1"/>
              </a:solidFill>
            </a:endParaRPr>
          </a:p>
        </p:txBody>
      </p:sp>
      <p:sp>
        <p:nvSpPr>
          <p:cNvPr id="221" name="CuadroTexto 220">
            <a:extLst>
              <a:ext uri="{FF2B5EF4-FFF2-40B4-BE49-F238E27FC236}">
                <a16:creationId xmlns:a16="http://schemas.microsoft.com/office/drawing/2014/main" id="{C6784345-BE86-E2BC-550E-9095CA3EF558}"/>
              </a:ext>
            </a:extLst>
          </p:cNvPr>
          <p:cNvSpPr txBox="1"/>
          <p:nvPr/>
        </p:nvSpPr>
        <p:spPr>
          <a:xfrm>
            <a:off x="1237496" y="1618022"/>
            <a:ext cx="9954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Recolectan la luz producida en el centellador, la absorben, la reemiten a una longitud de onda más favorable para su detección y la redirigen a lo largo de su longitud. En el hodoscopio se usan fibras </a:t>
            </a:r>
            <a:r>
              <a:rPr lang="es-ES" sz="1600" b="1" dirty="0"/>
              <a:t>BCF-92</a:t>
            </a:r>
            <a:r>
              <a:rPr lang="es-ES" sz="1600" dirty="0"/>
              <a:t>, acopladas a lo largo de las barras, para guiar la luz hasta los SiPM con menores pérdidas y mejor acoplamiento óptico.</a:t>
            </a:r>
          </a:p>
          <a:p>
            <a:endParaRPr lang="es-ES" sz="1600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84AF3BD9-74B5-D960-9CD7-554D17962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942" y="2833075"/>
            <a:ext cx="3892013" cy="2406903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8FDF8D-901B-9B40-471B-65B706DCEB4A}"/>
              </a:ext>
            </a:extLst>
          </p:cNvPr>
          <p:cNvSpPr txBox="1">
            <a:spLocks/>
          </p:cNvSpPr>
          <p:nvPr/>
        </p:nvSpPr>
        <p:spPr>
          <a:xfrm>
            <a:off x="1502822" y="5377813"/>
            <a:ext cx="4194742" cy="5483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s-MX" sz="1500" dirty="0"/>
              <a:t>Amplitud de la absorción y emisión en función de la longitud de onda para el modelo BCF92.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44B4BC2-E092-F249-4AD6-A8D9B6412C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047" y="2833075"/>
            <a:ext cx="3892012" cy="2361230"/>
          </a:xfrm>
          <a:prstGeom prst="rect">
            <a:avLst/>
          </a:prstGeom>
        </p:spPr>
      </p:pic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06C02312-045B-CD75-E06E-4100259E0CF9}"/>
              </a:ext>
            </a:extLst>
          </p:cNvPr>
          <p:cNvSpPr txBox="1">
            <a:spLocks/>
          </p:cNvSpPr>
          <p:nvPr/>
        </p:nvSpPr>
        <p:spPr>
          <a:xfrm>
            <a:off x="6726047" y="5278875"/>
            <a:ext cx="3892012" cy="4696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500" dirty="0"/>
              <a:t>Esquema de cada matriz con los SiPM [1], las barras [2] y las fibras WLS [3]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3F80DFA-77D5-C78F-3826-4518061A9CA2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5/23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43731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3877B-8E26-5045-FF55-461E19E4E0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ítulo 1">
            <a:extLst>
              <a:ext uri="{FF2B5EF4-FFF2-40B4-BE49-F238E27FC236}">
                <a16:creationId xmlns:a16="http://schemas.microsoft.com/office/drawing/2014/main" id="{F8CE6910-30BA-6158-012A-31C16944C855}"/>
              </a:ext>
            </a:extLst>
          </p:cNvPr>
          <p:cNvSpPr txBox="1">
            <a:spLocks/>
          </p:cNvSpPr>
          <p:nvPr/>
        </p:nvSpPr>
        <p:spPr>
          <a:xfrm>
            <a:off x="1681013" y="445875"/>
            <a:ext cx="9343595" cy="10868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5400" dirty="0">
                <a:solidFill>
                  <a:schemeClr val="tx1"/>
                </a:solidFill>
              </a:rPr>
              <a:t>SiPM (</a:t>
            </a:r>
            <a:r>
              <a:rPr lang="es-ES" sz="5400" i="1" dirty="0"/>
              <a:t>Silicon Photomultiplier</a:t>
            </a:r>
            <a:r>
              <a:rPr lang="es-ES" sz="5400" dirty="0"/>
              <a:t>)</a:t>
            </a:r>
            <a:endParaRPr lang="es-ES" sz="5400" dirty="0">
              <a:solidFill>
                <a:schemeClr val="tx1"/>
              </a:solidFill>
            </a:endParaRPr>
          </a:p>
        </p:txBody>
      </p:sp>
      <p:sp>
        <p:nvSpPr>
          <p:cNvPr id="221" name="CuadroTexto 220">
            <a:extLst>
              <a:ext uri="{FF2B5EF4-FFF2-40B4-BE49-F238E27FC236}">
                <a16:creationId xmlns:a16="http://schemas.microsoft.com/office/drawing/2014/main" id="{43F70AB9-E96B-5393-D232-3D7530A6DC57}"/>
              </a:ext>
            </a:extLst>
          </p:cNvPr>
          <p:cNvSpPr txBox="1"/>
          <p:nvPr/>
        </p:nvSpPr>
        <p:spPr>
          <a:xfrm>
            <a:off x="1266992" y="1584624"/>
            <a:ext cx="9954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Un </a:t>
            </a:r>
            <a:r>
              <a:rPr lang="es-ES" sz="1600" b="1" dirty="0"/>
              <a:t>SiPM</a:t>
            </a:r>
            <a:r>
              <a:rPr lang="es-ES" sz="1600" dirty="0"/>
              <a:t> (</a:t>
            </a:r>
            <a:r>
              <a:rPr lang="es-ES" sz="1600" i="1" dirty="0"/>
              <a:t>Silicon Photomultiplier</a:t>
            </a:r>
            <a:r>
              <a:rPr lang="es-ES" sz="1600" dirty="0"/>
              <a:t>) es un fotodetector semiconductor formado por una matriz de microceldas </a:t>
            </a:r>
            <a:r>
              <a:rPr lang="es-ES" sz="1600" b="1" dirty="0"/>
              <a:t>APD</a:t>
            </a:r>
            <a:r>
              <a:rPr lang="es-ES" sz="1600" dirty="0"/>
              <a:t> (</a:t>
            </a:r>
            <a:r>
              <a:rPr lang="es-ES" sz="1600" i="1" dirty="0" err="1"/>
              <a:t>Avalanche</a:t>
            </a:r>
            <a:r>
              <a:rPr lang="es-ES" sz="1600" i="1" dirty="0"/>
              <a:t> </a:t>
            </a:r>
            <a:r>
              <a:rPr lang="es-ES" sz="1600" i="1" dirty="0" err="1"/>
              <a:t>Photodiode</a:t>
            </a:r>
            <a:r>
              <a:rPr lang="es-ES" sz="1600" dirty="0"/>
              <a:t>). Cada </a:t>
            </a:r>
            <a:r>
              <a:rPr lang="es-ES" sz="1600" dirty="0" err="1"/>
              <a:t>microcelda</a:t>
            </a:r>
            <a:r>
              <a:rPr lang="es-ES" sz="1600" dirty="0"/>
              <a:t> está preparada para que un fotón pueda disparar una avalancha eléctrica; la suma de las microceldas activadas produce un pulso eléctrico proporcional a la luz recibida. En el hodoscopio se usan Hamamatsu S13360-3075PE y Hamamatsu S13360-1375PE.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3DFA82F-832D-46BD-0233-C9060E57AB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5549" y="2878050"/>
            <a:ext cx="3055044" cy="3036244"/>
          </a:xfrm>
          <a:prstGeom prst="rect">
            <a:avLst/>
          </a:prstGeom>
        </p:spPr>
      </p:pic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3AB80B-DBDB-61F4-70C6-DE67F1879AA9}"/>
              </a:ext>
            </a:extLst>
          </p:cNvPr>
          <p:cNvSpPr txBox="1">
            <a:spLocks/>
          </p:cNvSpPr>
          <p:nvPr/>
        </p:nvSpPr>
        <p:spPr>
          <a:xfrm>
            <a:off x="1758565" y="5966215"/>
            <a:ext cx="4337435" cy="641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500" dirty="0"/>
              <a:t>Eficiencia de detección de fotones en función de la longitud de onda para un SiPM</a:t>
            </a:r>
            <a:r>
              <a:rPr lang="es-ES" sz="1600" dirty="0"/>
              <a:t> S13360-3075PE.</a:t>
            </a:r>
            <a:endParaRPr lang="es-MX" sz="1500" dirty="0"/>
          </a:p>
        </p:txBody>
      </p:sp>
      <p:pic>
        <p:nvPicPr>
          <p:cNvPr id="6" name="Imagen 5" descr="Silicon photomultipliers for Radiometry - Berthold Technologies GmbH &amp; Co.KG">
            <a:extLst>
              <a:ext uri="{FF2B5EF4-FFF2-40B4-BE49-F238E27FC236}">
                <a16:creationId xmlns:a16="http://schemas.microsoft.com/office/drawing/2014/main" id="{5AE58641-2C5B-7382-3344-EAEDB9F80E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5684" y="2878050"/>
            <a:ext cx="3055044" cy="3075120"/>
          </a:xfrm>
          <a:prstGeom prst="rect">
            <a:avLst/>
          </a:prstGeom>
        </p:spPr>
      </p:pic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EBBEA335-B208-29D0-C798-A8F678C1C935}"/>
              </a:ext>
            </a:extLst>
          </p:cNvPr>
          <p:cNvSpPr txBox="1">
            <a:spLocks/>
          </p:cNvSpPr>
          <p:nvPr/>
        </p:nvSpPr>
        <p:spPr>
          <a:xfrm>
            <a:off x="6352810" y="5953170"/>
            <a:ext cx="4140791" cy="6410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1600" dirty="0"/>
              <a:t>Estructura de un SiPM con su matriz de microceldas APD sobre un sustrato de silicio.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36F8BD7-69C7-4FDA-B065-2C722B8CBD21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6/23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609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0DAE4F-CD13-77EC-6920-AB77CE497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9B53FF-F7C2-9723-C2EC-F098641C3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5983" y="2971800"/>
            <a:ext cx="9440034" cy="914400"/>
          </a:xfrm>
        </p:spPr>
        <p:txBody>
          <a:bodyPr/>
          <a:lstStyle/>
          <a:p>
            <a:r>
              <a:rPr lang="es-CO" dirty="0"/>
              <a:t>Parte Electrónica y Software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9AF2155-19D5-08CE-77E2-E15E1086EBBF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7/23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7873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6F013-DB16-84AF-E0AC-F3315BC08B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ítulo 1">
            <a:extLst>
              <a:ext uri="{FF2B5EF4-FFF2-40B4-BE49-F238E27FC236}">
                <a16:creationId xmlns:a16="http://schemas.microsoft.com/office/drawing/2014/main" id="{80AE168B-B70A-F75A-CDFE-2AB1F23D35AF}"/>
              </a:ext>
            </a:extLst>
          </p:cNvPr>
          <p:cNvSpPr txBox="1">
            <a:spLocks/>
          </p:cNvSpPr>
          <p:nvPr/>
        </p:nvSpPr>
        <p:spPr>
          <a:xfrm>
            <a:off x="839986" y="388395"/>
            <a:ext cx="10749280" cy="10868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CO" sz="5400" dirty="0">
                <a:solidFill>
                  <a:schemeClr val="tx1"/>
                </a:solidFill>
              </a:rPr>
              <a:t>CAEN A5202</a:t>
            </a:r>
            <a:endParaRPr lang="es-ES" sz="5400" dirty="0">
              <a:solidFill>
                <a:schemeClr val="tx1"/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082FDE7-5AF0-C2A6-B34E-9E234B583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7404" y="2986444"/>
            <a:ext cx="5977191" cy="2907695"/>
          </a:xfrm>
          <a:prstGeom prst="rect">
            <a:avLst/>
          </a:prstGeom>
        </p:spPr>
      </p:pic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DC80705A-F619-AD9C-0894-DD09B5ED5149}"/>
              </a:ext>
            </a:extLst>
          </p:cNvPr>
          <p:cNvSpPr txBox="1">
            <a:spLocks/>
          </p:cNvSpPr>
          <p:nvPr/>
        </p:nvSpPr>
        <p:spPr>
          <a:xfrm>
            <a:off x="3707670" y="5971223"/>
            <a:ext cx="5169422" cy="498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500" dirty="0"/>
              <a:t>Tarjeta A5202 con el adaptador A5253 y los cables A5261.</a:t>
            </a:r>
          </a:p>
        </p:txBody>
      </p:sp>
      <p:sp>
        <p:nvSpPr>
          <p:cNvPr id="2" name="Marcador de contenido 2">
            <a:extLst>
              <a:ext uri="{FF2B5EF4-FFF2-40B4-BE49-F238E27FC236}">
                <a16:creationId xmlns:a16="http://schemas.microsoft.com/office/drawing/2014/main" id="{69CFFE8B-F12E-DAF4-81BA-FC51210FC9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0897" y="1687419"/>
            <a:ext cx="10562968" cy="1086828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s-ES" sz="1600" dirty="0"/>
              <a:t>Es una tarjeta de electrónica del sistema </a:t>
            </a:r>
            <a:r>
              <a:rPr lang="es-ES" sz="1600" b="1" dirty="0"/>
              <a:t>FERS-5200</a:t>
            </a:r>
            <a:r>
              <a:rPr lang="es-ES" sz="1600" dirty="0"/>
              <a:t> (</a:t>
            </a:r>
            <a:r>
              <a:rPr lang="es-ES" sz="1600" i="1" dirty="0"/>
              <a:t>Front-End Readout System</a:t>
            </a:r>
            <a:r>
              <a:rPr lang="es-ES" sz="1600" dirty="0"/>
              <a:t>), diseñada para leer hasta </a:t>
            </a:r>
            <a:r>
              <a:rPr lang="es-ES" sz="1600" b="1" dirty="0"/>
              <a:t>64 canales de SiPM</a:t>
            </a:r>
            <a:r>
              <a:rPr lang="es-ES" sz="1600" dirty="0"/>
              <a:t> y suministrarles su </a:t>
            </a:r>
            <a:r>
              <a:rPr lang="es-ES" sz="1600" b="1" dirty="0"/>
              <a:t>voltaje de operación</a:t>
            </a:r>
            <a:r>
              <a:rPr lang="es-ES" sz="1600" dirty="0"/>
              <a:t>. Cada A5202 integra dos chips </a:t>
            </a:r>
            <a:r>
              <a:rPr lang="es-ES" sz="1600" b="1" dirty="0"/>
              <a:t>Citiroc-1A</a:t>
            </a:r>
            <a:r>
              <a:rPr lang="es-ES" sz="1600" dirty="0"/>
              <a:t>, que procesan las señales de los SiPM mediante </a:t>
            </a:r>
            <a:r>
              <a:rPr lang="es-ES" sz="1600" b="1" dirty="0"/>
              <a:t>preamplificación</a:t>
            </a:r>
            <a:r>
              <a:rPr lang="es-ES" sz="1600" dirty="0"/>
              <a:t>, </a:t>
            </a:r>
            <a:r>
              <a:rPr lang="es-ES" sz="1600" b="1" dirty="0"/>
              <a:t>conformación de pulso</a:t>
            </a:r>
            <a:r>
              <a:rPr lang="es-ES" sz="1600" dirty="0"/>
              <a:t>, </a:t>
            </a:r>
            <a:r>
              <a:rPr lang="es-ES" sz="1600" b="1" dirty="0"/>
              <a:t>discriminación</a:t>
            </a:r>
            <a:r>
              <a:rPr lang="es-ES" sz="1600" dirty="0"/>
              <a:t>, </a:t>
            </a:r>
            <a:r>
              <a:rPr lang="es-ES" sz="1600" b="1" dirty="0"/>
              <a:t>medición de amplitud</a:t>
            </a:r>
            <a:r>
              <a:rPr lang="es-ES" sz="1600" dirty="0"/>
              <a:t> y </a:t>
            </a:r>
            <a:r>
              <a:rPr lang="es-ES" sz="1600" b="1" dirty="0"/>
              <a:t>digitalización</a:t>
            </a:r>
            <a:r>
              <a:rPr lang="es-ES" sz="1600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D82C8DD-A9DA-373A-71D8-8640CC4C139F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8/23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88102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96519E-1D05-6769-124E-24CB8780C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CAEN A5202</a:t>
            </a:r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267C688-4D1F-C91F-2C80-9112E9C6FF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334" y="1727200"/>
            <a:ext cx="7339331" cy="4128373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912ECEAA-7232-D7D2-F8AF-45EEB6274848}"/>
              </a:ext>
            </a:extLst>
          </p:cNvPr>
          <p:cNvSpPr txBox="1">
            <a:spLocks/>
          </p:cNvSpPr>
          <p:nvPr/>
        </p:nvSpPr>
        <p:spPr>
          <a:xfrm>
            <a:off x="2122597" y="5999209"/>
            <a:ext cx="7936157" cy="4983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500" dirty="0"/>
              <a:t>Diagrama ilustrativo de la cadena de adquisición para la CAEN A5202 en modo Spectiming y Validación con señal externa.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82E6D311-9886-1DB3-B0E3-E0758CE7AF0B}"/>
              </a:ext>
            </a:extLst>
          </p:cNvPr>
          <p:cNvSpPr txBox="1"/>
          <p:nvPr/>
        </p:nvSpPr>
        <p:spPr>
          <a:xfrm>
            <a:off x="11442700" y="108188"/>
            <a:ext cx="830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9/23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1531457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">
  <a:themeElements>
    <a:clrScheme name="Escala de grises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Pizarra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zarra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Pizarra</Template>
  <TotalTime>4411</TotalTime>
  <Words>1679</Words>
  <Application>Microsoft Office PowerPoint</Application>
  <PresentationFormat>Panorámica</PresentationFormat>
  <Paragraphs>118</Paragraphs>
  <Slides>23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30" baseType="lpstr">
      <vt:lpstr>Wingdings</vt:lpstr>
      <vt:lpstr>Calisto MT</vt:lpstr>
      <vt:lpstr>Aptos</vt:lpstr>
      <vt:lpstr>Arial</vt:lpstr>
      <vt:lpstr>Wingdings 2</vt:lpstr>
      <vt:lpstr>Montserrat SemiBold</vt:lpstr>
      <vt:lpstr>Pizarra</vt:lpstr>
      <vt:lpstr>Hodoscopio de Matrices Centelladoras</vt:lpstr>
      <vt:lpstr>Hodoscopio de Matrices Centelladoras</vt:lpstr>
      <vt:lpstr>Parte Óptica</vt:lpstr>
      <vt:lpstr>Presentación de PowerPoint</vt:lpstr>
      <vt:lpstr>Presentación de PowerPoint</vt:lpstr>
      <vt:lpstr>Presentación de PowerPoint</vt:lpstr>
      <vt:lpstr>Parte Electrónica y Software</vt:lpstr>
      <vt:lpstr>Presentación de PowerPoint</vt:lpstr>
      <vt:lpstr>CAEN A5202</vt:lpstr>
      <vt:lpstr>Presentación de PowerPoint</vt:lpstr>
      <vt:lpstr>JANUS</vt:lpstr>
      <vt:lpstr>Parte Trigger Externo </vt:lpstr>
      <vt:lpstr>Placas Centelladoras</vt:lpstr>
      <vt:lpstr>PMT (Photomultiplier Tube)</vt:lpstr>
      <vt:lpstr>Electrónica NIM/CAMAC</vt:lpstr>
      <vt:lpstr>Electrónica NIM/CAMAC</vt:lpstr>
      <vt:lpstr>El Hodoscopio</vt:lpstr>
      <vt:lpstr>4 Matrices Centelladoras</vt:lpstr>
      <vt:lpstr>Presentación de PowerPoint</vt:lpstr>
      <vt:lpstr>Presentación de PowerPoint</vt:lpstr>
      <vt:lpstr>Presentación de PowerPoint</vt:lpstr>
      <vt:lpstr>Visualización de Trayectorias</vt:lpstr>
      <vt:lpstr>Referencias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Juan Jose Guzman Mejia</dc:creator>
  <cp:lastModifiedBy>Juan Jose Guzman Mejia</cp:lastModifiedBy>
  <cp:revision>14</cp:revision>
  <dcterms:created xsi:type="dcterms:W3CDTF">2026-06-03T20:33:55Z</dcterms:created>
  <dcterms:modified xsi:type="dcterms:W3CDTF">2026-06-09T19:09:14Z</dcterms:modified>
</cp:coreProperties>
</file>