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5" r:id="rId1"/>
    <p:sldMasterId id="2147483760" r:id="rId2"/>
  </p:sldMasterIdLst>
  <p:notesMasterIdLst>
    <p:notesMasterId r:id="rId25"/>
  </p:notesMasterIdLst>
  <p:handoutMasterIdLst>
    <p:handoutMasterId r:id="rId26"/>
  </p:handoutMasterIdLst>
  <p:sldIdLst>
    <p:sldId id="261" r:id="rId3"/>
    <p:sldId id="282" r:id="rId4"/>
    <p:sldId id="307" r:id="rId5"/>
    <p:sldId id="308" r:id="rId6"/>
    <p:sldId id="331" r:id="rId7"/>
    <p:sldId id="333" r:id="rId8"/>
    <p:sldId id="334" r:id="rId9"/>
    <p:sldId id="335" r:id="rId10"/>
    <p:sldId id="336" r:id="rId11"/>
    <p:sldId id="337" r:id="rId12"/>
    <p:sldId id="309" r:id="rId13"/>
    <p:sldId id="310" r:id="rId14"/>
    <p:sldId id="313" r:id="rId15"/>
    <p:sldId id="315" r:id="rId16"/>
    <p:sldId id="314" r:id="rId17"/>
    <p:sldId id="316" r:id="rId18"/>
    <p:sldId id="318" r:id="rId19"/>
    <p:sldId id="317" r:id="rId20"/>
    <p:sldId id="319" r:id="rId21"/>
    <p:sldId id="323" r:id="rId22"/>
    <p:sldId id="330" r:id="rId23"/>
    <p:sldId id="338" r:id="rId24"/>
  </p:sldIdLst>
  <p:sldSz cx="12192000" cy="6858000"/>
  <p:notesSz cx="6858000" cy="9144000"/>
  <p:embeddedFontLst>
    <p:embeddedFont>
      <p:font typeface="Cambria Math" panose="02040503050406030204" pitchFamily="18" charset="0"/>
      <p:regular r:id="rId27"/>
    </p:embeddedFont>
    <p:embeddedFont>
      <p:font typeface="UCL Sans" panose="020B0604020202020204" charset="0"/>
      <p:regular r:id="rId28"/>
      <p:bold r:id="rId29"/>
      <p:italic r:id="rId30"/>
    </p:embeddedFont>
    <p:embeddedFont>
      <p:font typeface="UCL Sans SemiBold" panose="020B0604020202020204" charset="0"/>
      <p:regular r:id="rId31"/>
      <p:bold r:id="rId32"/>
      <p:italic r:id="rId33"/>
      <p:boldItalic r:id="rId34"/>
    </p:embeddedFont>
  </p:embeddedFontLst>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extLst>
    <p:ext uri="{521415D9-36F7-43E2-AB2F-B90AF26B5E84}">
      <p14:sectionLst xmlns:p14="http://schemas.microsoft.com/office/powerpoint/2010/main">
        <p14:section name="UCL How to use this template - TO BE DELETED" id="{30A6BDA0-26A2-F349-A9CC-BDD878FA4E0E}">
          <p14:sldIdLst/>
        </p14:section>
        <p14:section name="UCL Slides" id="{64BE57D8-B9E0-4D48-BBC7-659295F1B008}">
          <p14:sldIdLst>
            <p14:sldId id="261"/>
            <p14:sldId id="282"/>
            <p14:sldId id="307"/>
            <p14:sldId id="308"/>
            <p14:sldId id="331"/>
            <p14:sldId id="333"/>
            <p14:sldId id="334"/>
            <p14:sldId id="335"/>
            <p14:sldId id="336"/>
            <p14:sldId id="337"/>
            <p14:sldId id="309"/>
            <p14:sldId id="310"/>
            <p14:sldId id="313"/>
            <p14:sldId id="315"/>
            <p14:sldId id="314"/>
            <p14:sldId id="316"/>
            <p14:sldId id="318"/>
            <p14:sldId id="317"/>
            <p14:sldId id="319"/>
            <p14:sldId id="323"/>
            <p14:sldId id="330"/>
            <p14:sldId id="33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E5C"/>
    <a:srgbClr val="5487FF"/>
    <a:srgbClr val="F56300"/>
    <a:srgbClr val="00A19D"/>
    <a:srgbClr val="ED357D"/>
    <a:srgbClr val="FAFAFA"/>
    <a:srgbClr val="3A1857"/>
    <a:srgbClr val="781C1C"/>
    <a:srgbClr val="57B444"/>
    <a:srgbClr val="9E1A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90F3E-AD75-4FD1-0067-AF90B46CAC34}" v="1" dt="2026-06-11T01:28:23.4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38"/>
    <p:restoredTop sz="86054"/>
  </p:normalViewPr>
  <p:slideViewPr>
    <p:cSldViewPr>
      <p:cViewPr varScale="1">
        <p:scale>
          <a:sx n="92" d="100"/>
          <a:sy n="92" d="100"/>
        </p:scale>
        <p:origin x="636" y="56"/>
      </p:cViewPr>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146" d="100"/>
          <a:sy n="146" d="100"/>
        </p:scale>
        <p:origin x="4144"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font" Target="fonts/font8.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33" Type="http://schemas.openxmlformats.org/officeDocument/2006/relationships/font" Target="fonts/font7.fntdata"/><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6.fntdata"/><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BE67AAA-7040-8B0B-8122-DDA10601D63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4447D23-0C3D-D7C0-6667-B2C6AA1EE4B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61D93C3-F286-9C4B-98EC-FBB7F0C69BB5}" type="datetimeFigureOut">
              <a:rPr lang="en-US" smtClean="0"/>
              <a:t>6/11/2026</a:t>
            </a:fld>
            <a:endParaRPr lang="en-US"/>
          </a:p>
        </p:txBody>
      </p:sp>
      <p:sp>
        <p:nvSpPr>
          <p:cNvPr id="4" name="Footer Placeholder 3">
            <a:extLst>
              <a:ext uri="{FF2B5EF4-FFF2-40B4-BE49-F238E27FC236}">
                <a16:creationId xmlns:a16="http://schemas.microsoft.com/office/drawing/2014/main" id="{9D20A97E-0F68-A874-C9FD-80673D508B0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FBACC15-A2E2-9CD3-5B2C-9BBABA6B421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80A0B70-CCF2-4444-BE01-B320D9CE5A46}" type="slidenum">
              <a:rPr lang="en-US" smtClean="0"/>
              <a:t>‹Nº›</a:t>
            </a:fld>
            <a:endParaRPr lang="en-US"/>
          </a:p>
        </p:txBody>
      </p:sp>
    </p:spTree>
    <p:extLst>
      <p:ext uri="{BB962C8B-B14F-4D97-AF65-F5344CB8AC3E}">
        <p14:creationId xmlns:p14="http://schemas.microsoft.com/office/powerpoint/2010/main" val="251416721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08A70A-88C5-8F48-B495-07492CFAC4E8}" type="datetimeFigureOut">
              <a:rPr lang="en-US" smtClean="0"/>
              <a:t>6/11/2026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8BC158-BB56-D04E-8DE4-3CEB786515BF}" type="slidenum">
              <a:rPr lang="en-US" smtClean="0"/>
              <a:t>‹Nº›</a:t>
            </a:fld>
            <a:endParaRPr lang="en-US"/>
          </a:p>
        </p:txBody>
      </p:sp>
    </p:spTree>
    <p:extLst>
      <p:ext uri="{BB962C8B-B14F-4D97-AF65-F5344CB8AC3E}">
        <p14:creationId xmlns:p14="http://schemas.microsoft.com/office/powerpoint/2010/main" val="284909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Cover title slide using a full UCL Dark Purple colour as the background. The slide layout includes a main heading in the top left corner. The presenters’ names and the date are shown in the bottom left corner. The UCL logo is positioned in the bottom right corner of the slide.</a:t>
            </a:r>
            <a:endParaRPr lang="en-US" dirty="0"/>
          </a:p>
        </p:txBody>
      </p:sp>
      <p:sp>
        <p:nvSpPr>
          <p:cNvPr id="4" name="Slide Number Placeholder 3"/>
          <p:cNvSpPr>
            <a:spLocks noGrp="1"/>
          </p:cNvSpPr>
          <p:nvPr>
            <p:ph type="sldNum" sz="quarter" idx="5"/>
          </p:nvPr>
        </p:nvSpPr>
        <p:spPr/>
        <p:txBody>
          <a:bodyPr/>
          <a:lstStyle/>
          <a:p>
            <a:fld id="{E28BC158-BB56-D04E-8DE4-3CEB786515BF}" type="slidenum">
              <a:rPr lang="en-US" smtClean="0"/>
              <a:t>1</a:t>
            </a:fld>
            <a:endParaRPr lang="en-US" dirty="0"/>
          </a:p>
        </p:txBody>
      </p:sp>
    </p:spTree>
    <p:extLst>
      <p:ext uri="{BB962C8B-B14F-4D97-AF65-F5344CB8AC3E}">
        <p14:creationId xmlns:p14="http://schemas.microsoft.com/office/powerpoint/2010/main" val="119100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p:cNvSpPr>
            <a:spLocks noGrp="1"/>
          </p:cNvSpPr>
          <p:nvPr>
            <p:ph type="sldNum" sz="quarter" idx="5"/>
          </p:nvPr>
        </p:nvSpPr>
        <p:spPr/>
        <p:txBody>
          <a:bodyPr/>
          <a:lstStyle/>
          <a:p>
            <a:fld id="{E28BC158-BB56-D04E-8DE4-3CEB786515BF}" type="slidenum">
              <a:rPr lang="en-US" smtClean="0"/>
              <a:t>2</a:t>
            </a:fld>
            <a:endParaRPr lang="en-US"/>
          </a:p>
        </p:txBody>
      </p:sp>
    </p:spTree>
    <p:extLst>
      <p:ext uri="{BB962C8B-B14F-4D97-AF65-F5344CB8AC3E}">
        <p14:creationId xmlns:p14="http://schemas.microsoft.com/office/powerpoint/2010/main" val="2983239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70301-97F6-B635-A564-04202CA9F6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0B48A9-ECC8-659C-9223-17BACAF3F09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EA9C57C-65D4-B409-D7A1-BBD84E1B7A3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790A2888-20C1-8F24-1C65-C722EF0A54EF}"/>
              </a:ext>
            </a:extLst>
          </p:cNvPr>
          <p:cNvSpPr>
            <a:spLocks noGrp="1"/>
          </p:cNvSpPr>
          <p:nvPr>
            <p:ph type="sldNum" sz="quarter" idx="5"/>
          </p:nvPr>
        </p:nvSpPr>
        <p:spPr/>
        <p:txBody>
          <a:bodyPr/>
          <a:lstStyle/>
          <a:p>
            <a:fld id="{E28BC158-BB56-D04E-8DE4-3CEB786515BF}" type="slidenum">
              <a:rPr lang="en-US" smtClean="0"/>
              <a:t>3</a:t>
            </a:fld>
            <a:endParaRPr lang="en-US"/>
          </a:p>
        </p:txBody>
      </p:sp>
    </p:spTree>
    <p:extLst>
      <p:ext uri="{BB962C8B-B14F-4D97-AF65-F5344CB8AC3E}">
        <p14:creationId xmlns:p14="http://schemas.microsoft.com/office/powerpoint/2010/main" val="340725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56392-6E06-882E-44DF-AD3DAE2C7F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E4FC41-76F9-EC31-7829-B0E6304F993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D63523-C056-6791-0C46-9A363D1AAC4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1656C60D-753C-6B7F-9E49-249E33DBD9B8}"/>
              </a:ext>
            </a:extLst>
          </p:cNvPr>
          <p:cNvSpPr>
            <a:spLocks noGrp="1"/>
          </p:cNvSpPr>
          <p:nvPr>
            <p:ph type="sldNum" sz="quarter" idx="5"/>
          </p:nvPr>
        </p:nvSpPr>
        <p:spPr/>
        <p:txBody>
          <a:bodyPr/>
          <a:lstStyle/>
          <a:p>
            <a:fld id="{E28BC158-BB56-D04E-8DE4-3CEB786515BF}" type="slidenum">
              <a:rPr lang="en-US" smtClean="0"/>
              <a:t>4</a:t>
            </a:fld>
            <a:endParaRPr lang="en-US"/>
          </a:p>
        </p:txBody>
      </p:sp>
    </p:spTree>
    <p:extLst>
      <p:ext uri="{BB962C8B-B14F-4D97-AF65-F5344CB8AC3E}">
        <p14:creationId xmlns:p14="http://schemas.microsoft.com/office/powerpoint/2010/main" val="3338577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7C762-AEEF-8E5D-CC53-895A7CF5EB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79B5C8-496B-9556-033F-DA0FC29ED7A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D387AC2-1C1F-F5EE-D76A-DF00DF2A28C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1FD3A5C6-DCBE-4E38-EAD1-83740727C075}"/>
              </a:ext>
            </a:extLst>
          </p:cNvPr>
          <p:cNvSpPr>
            <a:spLocks noGrp="1"/>
          </p:cNvSpPr>
          <p:nvPr>
            <p:ph type="sldNum" sz="quarter" idx="5"/>
          </p:nvPr>
        </p:nvSpPr>
        <p:spPr/>
        <p:txBody>
          <a:bodyPr/>
          <a:lstStyle/>
          <a:p>
            <a:fld id="{E28BC158-BB56-D04E-8DE4-3CEB786515BF}" type="slidenum">
              <a:rPr lang="en-US" smtClean="0"/>
              <a:t>5</a:t>
            </a:fld>
            <a:endParaRPr lang="en-US"/>
          </a:p>
        </p:txBody>
      </p:sp>
    </p:spTree>
    <p:extLst>
      <p:ext uri="{BB962C8B-B14F-4D97-AF65-F5344CB8AC3E}">
        <p14:creationId xmlns:p14="http://schemas.microsoft.com/office/powerpoint/2010/main" val="3752736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00430-7CA4-4F68-68EB-0DC3BE7585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CABB65-BD7B-B99E-CFBA-C42A9D863BB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DC6A278-9E95-E42D-8A82-ACD63667216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FF89D0A1-5A92-8AF2-8859-3A0D47687EA8}"/>
              </a:ext>
            </a:extLst>
          </p:cNvPr>
          <p:cNvSpPr>
            <a:spLocks noGrp="1"/>
          </p:cNvSpPr>
          <p:nvPr>
            <p:ph type="sldNum" sz="quarter" idx="5"/>
          </p:nvPr>
        </p:nvSpPr>
        <p:spPr/>
        <p:txBody>
          <a:bodyPr/>
          <a:lstStyle/>
          <a:p>
            <a:fld id="{E28BC158-BB56-D04E-8DE4-3CEB786515BF}" type="slidenum">
              <a:rPr lang="en-US" smtClean="0"/>
              <a:t>7</a:t>
            </a:fld>
            <a:endParaRPr lang="en-US"/>
          </a:p>
        </p:txBody>
      </p:sp>
    </p:spTree>
    <p:extLst>
      <p:ext uri="{BB962C8B-B14F-4D97-AF65-F5344CB8AC3E}">
        <p14:creationId xmlns:p14="http://schemas.microsoft.com/office/powerpoint/2010/main" val="176103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8A40A-42B5-5BAA-1B32-8CF7E94E06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510D12-B469-341E-76B9-A9D5516F392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C64A3C-05CC-897D-7070-D44163BB53F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04531D43-55C4-DB3F-7C1D-7B5F677EC708}"/>
              </a:ext>
            </a:extLst>
          </p:cNvPr>
          <p:cNvSpPr>
            <a:spLocks noGrp="1"/>
          </p:cNvSpPr>
          <p:nvPr>
            <p:ph type="sldNum" sz="quarter" idx="5"/>
          </p:nvPr>
        </p:nvSpPr>
        <p:spPr/>
        <p:txBody>
          <a:bodyPr/>
          <a:lstStyle/>
          <a:p>
            <a:fld id="{E28BC158-BB56-D04E-8DE4-3CEB786515BF}" type="slidenum">
              <a:rPr lang="en-US" smtClean="0"/>
              <a:t>8</a:t>
            </a:fld>
            <a:endParaRPr lang="en-US"/>
          </a:p>
        </p:txBody>
      </p:sp>
    </p:spTree>
    <p:extLst>
      <p:ext uri="{BB962C8B-B14F-4D97-AF65-F5344CB8AC3E}">
        <p14:creationId xmlns:p14="http://schemas.microsoft.com/office/powerpoint/2010/main" val="3338996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98E63-606C-108F-11CD-32371D8E88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3AF659-2372-85D1-FD41-54A58537831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41DD9E6-07C3-FA6B-BE5A-6879B494159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3CA442C5-8151-316F-2BF6-D363C7170038}"/>
              </a:ext>
            </a:extLst>
          </p:cNvPr>
          <p:cNvSpPr>
            <a:spLocks noGrp="1"/>
          </p:cNvSpPr>
          <p:nvPr>
            <p:ph type="sldNum" sz="quarter" idx="5"/>
          </p:nvPr>
        </p:nvSpPr>
        <p:spPr/>
        <p:txBody>
          <a:bodyPr/>
          <a:lstStyle/>
          <a:p>
            <a:fld id="{E28BC158-BB56-D04E-8DE4-3CEB786515BF}" type="slidenum">
              <a:rPr lang="en-US" smtClean="0"/>
              <a:t>9</a:t>
            </a:fld>
            <a:endParaRPr lang="en-US"/>
          </a:p>
        </p:txBody>
      </p:sp>
    </p:spTree>
    <p:extLst>
      <p:ext uri="{BB962C8B-B14F-4D97-AF65-F5344CB8AC3E}">
        <p14:creationId xmlns:p14="http://schemas.microsoft.com/office/powerpoint/2010/main" val="2041845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9BD65-C1FA-376B-896E-2011212658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B19FEA-0F7F-9F97-26FC-602C91E0AA6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4FCE604-BB91-53B2-6A91-DD5B5AED67B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9967DDE2-D491-D0E7-178E-32D911C71B3F}"/>
              </a:ext>
            </a:extLst>
          </p:cNvPr>
          <p:cNvSpPr>
            <a:spLocks noGrp="1"/>
          </p:cNvSpPr>
          <p:nvPr>
            <p:ph type="sldNum" sz="quarter" idx="5"/>
          </p:nvPr>
        </p:nvSpPr>
        <p:spPr/>
        <p:txBody>
          <a:bodyPr/>
          <a:lstStyle/>
          <a:p>
            <a:fld id="{E28BC158-BB56-D04E-8DE4-3CEB786515BF}" type="slidenum">
              <a:rPr lang="en-US" smtClean="0"/>
              <a:t>10</a:t>
            </a:fld>
            <a:endParaRPr lang="en-US"/>
          </a:p>
        </p:txBody>
      </p:sp>
    </p:spTree>
    <p:extLst>
      <p:ext uri="{BB962C8B-B14F-4D97-AF65-F5344CB8AC3E}">
        <p14:creationId xmlns:p14="http://schemas.microsoft.com/office/powerpoint/2010/main" val="38334161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B2ACD-740A-85BC-E64A-CA135BA43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02DC44-EF0F-B78E-BD5F-B368E59ACA2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F2AB69-0C92-BE4B-06EC-A8E0101071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DCFA1D93-4BCD-137D-9E9A-7F3A29492467}"/>
              </a:ext>
            </a:extLst>
          </p:cNvPr>
          <p:cNvSpPr>
            <a:spLocks noGrp="1"/>
          </p:cNvSpPr>
          <p:nvPr>
            <p:ph type="sldNum" sz="quarter" idx="5"/>
          </p:nvPr>
        </p:nvSpPr>
        <p:spPr/>
        <p:txBody>
          <a:bodyPr/>
          <a:lstStyle/>
          <a:p>
            <a:fld id="{E28BC158-BB56-D04E-8DE4-3CEB786515BF}" type="slidenum">
              <a:rPr lang="en-US" smtClean="0"/>
              <a:t>12</a:t>
            </a:fld>
            <a:endParaRPr lang="en-US"/>
          </a:p>
        </p:txBody>
      </p:sp>
    </p:spTree>
    <p:extLst>
      <p:ext uri="{BB962C8B-B14F-4D97-AF65-F5344CB8AC3E}">
        <p14:creationId xmlns:p14="http://schemas.microsoft.com/office/powerpoint/2010/main" val="2800999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3D8CA-30B5-F628-8DDD-B4B3482355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243E7D-13AF-6B3A-3962-9952E257F6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3D5C607-57CD-827A-3E98-B0960A6C32A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4E4A1B8E-E5CF-1249-DB7B-F5978CF86E49}"/>
              </a:ext>
            </a:extLst>
          </p:cNvPr>
          <p:cNvSpPr>
            <a:spLocks noGrp="1"/>
          </p:cNvSpPr>
          <p:nvPr>
            <p:ph type="sldNum" sz="quarter" idx="5"/>
          </p:nvPr>
        </p:nvSpPr>
        <p:spPr/>
        <p:txBody>
          <a:bodyPr/>
          <a:lstStyle/>
          <a:p>
            <a:fld id="{E28BC158-BB56-D04E-8DE4-3CEB786515BF}" type="slidenum">
              <a:rPr lang="en-US" smtClean="0"/>
              <a:t>13</a:t>
            </a:fld>
            <a:endParaRPr lang="en-US"/>
          </a:p>
        </p:txBody>
      </p:sp>
    </p:spTree>
    <p:extLst>
      <p:ext uri="{BB962C8B-B14F-4D97-AF65-F5344CB8AC3E}">
        <p14:creationId xmlns:p14="http://schemas.microsoft.com/office/powerpoint/2010/main" val="3951429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F6B7E-3D15-EC0A-1784-88FE6B07DF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49A34A-99DD-0BC0-BB0A-89FF66C733B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822FC4-E0BF-3A59-86A9-87E699443E7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FA3E59E0-15B9-23FD-6D01-8C694D0C0265}"/>
              </a:ext>
            </a:extLst>
          </p:cNvPr>
          <p:cNvSpPr>
            <a:spLocks noGrp="1"/>
          </p:cNvSpPr>
          <p:nvPr>
            <p:ph type="sldNum" sz="quarter" idx="5"/>
          </p:nvPr>
        </p:nvSpPr>
        <p:spPr/>
        <p:txBody>
          <a:bodyPr/>
          <a:lstStyle/>
          <a:p>
            <a:fld id="{E28BC158-BB56-D04E-8DE4-3CEB786515BF}" type="slidenum">
              <a:rPr lang="en-US" smtClean="0"/>
              <a:t>14</a:t>
            </a:fld>
            <a:endParaRPr lang="en-US"/>
          </a:p>
        </p:txBody>
      </p:sp>
    </p:spTree>
    <p:extLst>
      <p:ext uri="{BB962C8B-B14F-4D97-AF65-F5344CB8AC3E}">
        <p14:creationId xmlns:p14="http://schemas.microsoft.com/office/powerpoint/2010/main" val="2596374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73579-9DC8-5D4A-3970-4356024F56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733A18-B5D1-7D8B-E43B-198B45A15A6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E2A659B-1FF1-E4B8-5B93-77F4B5B2B3D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D39A61A1-192E-7113-7B7D-195690790CAC}"/>
              </a:ext>
            </a:extLst>
          </p:cNvPr>
          <p:cNvSpPr>
            <a:spLocks noGrp="1"/>
          </p:cNvSpPr>
          <p:nvPr>
            <p:ph type="sldNum" sz="quarter" idx="5"/>
          </p:nvPr>
        </p:nvSpPr>
        <p:spPr/>
        <p:txBody>
          <a:bodyPr/>
          <a:lstStyle/>
          <a:p>
            <a:fld id="{E28BC158-BB56-D04E-8DE4-3CEB786515BF}" type="slidenum">
              <a:rPr lang="en-US" smtClean="0"/>
              <a:t>15</a:t>
            </a:fld>
            <a:endParaRPr lang="en-US"/>
          </a:p>
        </p:txBody>
      </p:sp>
    </p:spTree>
    <p:extLst>
      <p:ext uri="{BB962C8B-B14F-4D97-AF65-F5344CB8AC3E}">
        <p14:creationId xmlns:p14="http://schemas.microsoft.com/office/powerpoint/2010/main" val="731715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2D4EC-377F-0713-6FA1-DBDB67F52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2F03E4-9904-15A7-5C14-9725E6D38B8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E80830-AB61-9A2B-12A1-858F6ED12D6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2561B597-763A-C45C-2AB3-15DE2D96E44E}"/>
              </a:ext>
            </a:extLst>
          </p:cNvPr>
          <p:cNvSpPr>
            <a:spLocks noGrp="1"/>
          </p:cNvSpPr>
          <p:nvPr>
            <p:ph type="sldNum" sz="quarter" idx="5"/>
          </p:nvPr>
        </p:nvSpPr>
        <p:spPr/>
        <p:txBody>
          <a:bodyPr/>
          <a:lstStyle/>
          <a:p>
            <a:fld id="{E28BC158-BB56-D04E-8DE4-3CEB786515BF}" type="slidenum">
              <a:rPr lang="en-US" smtClean="0"/>
              <a:t>16</a:t>
            </a:fld>
            <a:endParaRPr lang="en-US"/>
          </a:p>
        </p:txBody>
      </p:sp>
    </p:spTree>
    <p:extLst>
      <p:ext uri="{BB962C8B-B14F-4D97-AF65-F5344CB8AC3E}">
        <p14:creationId xmlns:p14="http://schemas.microsoft.com/office/powerpoint/2010/main" val="3192938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2A433-E57C-ABE4-DC40-55E639466E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2E7EA1-FCB9-C47F-F6B0-0464E5FC158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BC7505-FEB4-C84E-CC8F-C9C1911CAC2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D37EBDF7-A666-6003-0977-B10181F1865C}"/>
              </a:ext>
            </a:extLst>
          </p:cNvPr>
          <p:cNvSpPr>
            <a:spLocks noGrp="1"/>
          </p:cNvSpPr>
          <p:nvPr>
            <p:ph type="sldNum" sz="quarter" idx="5"/>
          </p:nvPr>
        </p:nvSpPr>
        <p:spPr/>
        <p:txBody>
          <a:bodyPr/>
          <a:lstStyle/>
          <a:p>
            <a:fld id="{E28BC158-BB56-D04E-8DE4-3CEB786515BF}" type="slidenum">
              <a:rPr lang="en-US" smtClean="0"/>
              <a:t>17</a:t>
            </a:fld>
            <a:endParaRPr lang="en-US"/>
          </a:p>
        </p:txBody>
      </p:sp>
    </p:spTree>
    <p:extLst>
      <p:ext uri="{BB962C8B-B14F-4D97-AF65-F5344CB8AC3E}">
        <p14:creationId xmlns:p14="http://schemas.microsoft.com/office/powerpoint/2010/main" val="4149910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AD3CA-D0EF-AC6C-2979-6006308D5F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F0A289-9C17-AAFE-9586-ADCBA026DEE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04C1276-F0BC-D7D1-BE94-4F94E687F13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325DBF7B-7FF0-DA2E-84AD-6BA712F88415}"/>
              </a:ext>
            </a:extLst>
          </p:cNvPr>
          <p:cNvSpPr>
            <a:spLocks noGrp="1"/>
          </p:cNvSpPr>
          <p:nvPr>
            <p:ph type="sldNum" sz="quarter" idx="5"/>
          </p:nvPr>
        </p:nvSpPr>
        <p:spPr/>
        <p:txBody>
          <a:bodyPr/>
          <a:lstStyle/>
          <a:p>
            <a:fld id="{E28BC158-BB56-D04E-8DE4-3CEB786515BF}" type="slidenum">
              <a:rPr lang="en-US" smtClean="0"/>
              <a:t>19</a:t>
            </a:fld>
            <a:endParaRPr lang="en-US"/>
          </a:p>
        </p:txBody>
      </p:sp>
    </p:spTree>
    <p:extLst>
      <p:ext uri="{BB962C8B-B14F-4D97-AF65-F5344CB8AC3E}">
        <p14:creationId xmlns:p14="http://schemas.microsoft.com/office/powerpoint/2010/main" val="35302346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ED789-9BA1-442A-7F12-63690519F3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4C511D-8D96-FAA5-3D7C-006B71AB4AB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F6F483C-E331-D506-AA1B-8CF8B1EE22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DC8E3F99-10B2-E3DA-3D4F-AE9D7EFCEC9C}"/>
              </a:ext>
            </a:extLst>
          </p:cNvPr>
          <p:cNvSpPr>
            <a:spLocks noGrp="1"/>
          </p:cNvSpPr>
          <p:nvPr>
            <p:ph type="sldNum" sz="quarter" idx="5"/>
          </p:nvPr>
        </p:nvSpPr>
        <p:spPr/>
        <p:txBody>
          <a:bodyPr/>
          <a:lstStyle/>
          <a:p>
            <a:fld id="{E28BC158-BB56-D04E-8DE4-3CEB786515BF}" type="slidenum">
              <a:rPr lang="en-US" smtClean="0"/>
              <a:t>20</a:t>
            </a:fld>
            <a:endParaRPr lang="en-US"/>
          </a:p>
        </p:txBody>
      </p:sp>
    </p:spTree>
    <p:extLst>
      <p:ext uri="{BB962C8B-B14F-4D97-AF65-F5344CB8AC3E}">
        <p14:creationId xmlns:p14="http://schemas.microsoft.com/office/powerpoint/2010/main" val="1405595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93842-B219-7ED6-873B-5F63A8B70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2216C-6AE8-AF16-12E2-178B898CCC4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1B2E75C-AB20-D945-C46C-FE6F8ACF8C8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content slide features a headline at the top left, followed by two columns, each providing space for an image with accompanying copy beneath.</a:t>
            </a:r>
            <a:endParaRPr lang="en-US" dirty="0"/>
          </a:p>
        </p:txBody>
      </p:sp>
      <p:sp>
        <p:nvSpPr>
          <p:cNvPr id="4" name="Slide Number Placeholder 3">
            <a:extLst>
              <a:ext uri="{FF2B5EF4-FFF2-40B4-BE49-F238E27FC236}">
                <a16:creationId xmlns:a16="http://schemas.microsoft.com/office/drawing/2014/main" id="{D2FA51CA-7512-BB77-46AF-56D5BD037F45}"/>
              </a:ext>
            </a:extLst>
          </p:cNvPr>
          <p:cNvSpPr>
            <a:spLocks noGrp="1"/>
          </p:cNvSpPr>
          <p:nvPr>
            <p:ph type="sldNum" sz="quarter" idx="5"/>
          </p:nvPr>
        </p:nvSpPr>
        <p:spPr/>
        <p:txBody>
          <a:bodyPr/>
          <a:lstStyle/>
          <a:p>
            <a:fld id="{E28BC158-BB56-D04E-8DE4-3CEB786515BF}" type="slidenum">
              <a:rPr lang="en-US" smtClean="0"/>
              <a:t>21</a:t>
            </a:fld>
            <a:endParaRPr lang="en-US"/>
          </a:p>
        </p:txBody>
      </p:sp>
    </p:spTree>
    <p:extLst>
      <p:ext uri="{BB962C8B-B14F-4D97-AF65-F5344CB8AC3E}">
        <p14:creationId xmlns:p14="http://schemas.microsoft.com/office/powerpoint/2010/main" val="976863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imple_Title  - 2/3 line heading and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2303463" y="409575"/>
            <a:ext cx="7084422" cy="1974670"/>
          </a:xfrm>
          <a:prstGeom prst="rect">
            <a:avLst/>
          </a:prstGeom>
        </p:spPr>
        <p:txBody>
          <a:bodyPr anchor="t"/>
          <a:lstStyle>
            <a:lvl1pPr algn="l">
              <a:lnSpc>
                <a:spcPct val="100000"/>
              </a:lnSpc>
              <a:defRPr sz="4200">
                <a:solidFill>
                  <a:srgbClr val="FAFAFA"/>
                </a:solidFill>
              </a:defRPr>
            </a:lvl1pPr>
          </a:lstStyle>
          <a:p>
            <a:r>
              <a:rPr lang="en-GB" dirty="0"/>
              <a:t>Main Headline style slide UCL Sans </a:t>
            </a:r>
            <a:r>
              <a:rPr lang="en-GB" dirty="0" err="1"/>
              <a:t>SemiBold</a:t>
            </a:r>
            <a:r>
              <a:rPr lang="en-GB" dirty="0"/>
              <a:t> 42pt </a:t>
            </a:r>
            <a:br>
              <a:rPr lang="en-GB" dirty="0"/>
            </a:br>
            <a:r>
              <a:rPr lang="en-GB" dirty="0"/>
              <a:t>2-3 lines max</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2303463" y="4473756"/>
            <a:ext cx="6485967" cy="361324"/>
          </a:xfrm>
          <a:prstGeom prst="rect">
            <a:avLst/>
          </a:prstGeom>
        </p:spPr>
        <p:txBody>
          <a:bodyPr lIns="0" tIns="0" rIns="0" bIns="0"/>
          <a:lstStyle>
            <a:lvl1pPr marL="0" indent="0">
              <a:lnSpc>
                <a:spcPct val="100000"/>
              </a:lnSpc>
              <a:spcBef>
                <a:spcPts val="0"/>
              </a:spcBef>
              <a:buNone/>
              <a:defRPr sz="24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Names of Presenters, UCL Sans Regular 24pt</a:t>
            </a:r>
          </a:p>
        </p:txBody>
      </p:sp>
      <p:sp>
        <p:nvSpPr>
          <p:cNvPr id="4" name="Rectangle 3">
            <a:extLst>
              <a:ext uri="{FF2B5EF4-FFF2-40B4-BE49-F238E27FC236}">
                <a16:creationId xmlns:a16="http://schemas.microsoft.com/office/drawing/2014/main" id="{7903D562-9BC1-5B2A-B39F-74DAD6DF10C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1354138"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91B036D7-E2F6-A505-BD78-D58A7EE2AF66}"/>
              </a:ext>
            </a:extLst>
          </p:cNvPr>
          <p:cNvSpPr>
            <a:spLocks noGrp="1"/>
          </p:cNvSpPr>
          <p:nvPr>
            <p:ph type="body" idx="10" hasCustomPrompt="1"/>
          </p:nvPr>
        </p:nvSpPr>
        <p:spPr>
          <a:xfrm>
            <a:off x="2303463" y="4981780"/>
            <a:ext cx="6485967" cy="361324"/>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Date, UCL Sans Regular 18pt </a:t>
            </a:r>
          </a:p>
        </p:txBody>
      </p:sp>
      <p:pic>
        <p:nvPicPr>
          <p:cNvPr id="9" name="Picture 8" descr="UCL logo, University College London">
            <a:extLst>
              <a:ext uri="{FF2B5EF4-FFF2-40B4-BE49-F238E27FC236}">
                <a16:creationId xmlns:a16="http://schemas.microsoft.com/office/drawing/2014/main" id="{D13C0C81-E6EF-C626-E359-2DC4637817EE}"/>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2"/>
          <a:stretch>
            <a:fillRect/>
          </a:stretch>
        </p:blipFill>
        <p:spPr>
          <a:xfrm>
            <a:off x="8941455" y="5661248"/>
            <a:ext cx="2844805" cy="798505"/>
          </a:xfrm>
          <a:prstGeom prst="rect">
            <a:avLst/>
          </a:prstGeom>
        </p:spPr>
      </p:pic>
    </p:spTree>
    <p:extLst>
      <p:ext uri="{BB962C8B-B14F-4D97-AF65-F5344CB8AC3E}">
        <p14:creationId xmlns:p14="http://schemas.microsoft.com/office/powerpoint/2010/main" val="337009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imple_Title full name logo - 2/3 line heading and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2303463" y="409575"/>
            <a:ext cx="7084422" cy="1974670"/>
          </a:xfrm>
          <a:prstGeom prst="rect">
            <a:avLst/>
          </a:prstGeom>
        </p:spPr>
        <p:txBody>
          <a:bodyPr anchor="t"/>
          <a:lstStyle>
            <a:lvl1pPr algn="l">
              <a:lnSpc>
                <a:spcPct val="100000"/>
              </a:lnSpc>
              <a:defRPr sz="4200">
                <a:solidFill>
                  <a:srgbClr val="FAFAFA"/>
                </a:solidFill>
              </a:defRPr>
            </a:lvl1pPr>
          </a:lstStyle>
          <a:p>
            <a:r>
              <a:rPr lang="en-GB" dirty="0"/>
              <a:t>Main Headline style slide UCL Sans </a:t>
            </a:r>
            <a:r>
              <a:rPr lang="en-GB" dirty="0" err="1"/>
              <a:t>SemiBold</a:t>
            </a:r>
            <a:r>
              <a:rPr lang="en-GB" dirty="0"/>
              <a:t> 42pt </a:t>
            </a:r>
            <a:br>
              <a:rPr lang="en-GB" dirty="0"/>
            </a:br>
            <a:r>
              <a:rPr lang="en-GB" dirty="0"/>
              <a:t>2-3 lines max</a:t>
            </a:r>
            <a:endParaRPr lang="en-US" dirty="0"/>
          </a:p>
        </p:txBody>
      </p:sp>
      <p:sp>
        <p:nvSpPr>
          <p:cNvPr id="5" name="Text Placeholder 2">
            <a:extLst>
              <a:ext uri="{FF2B5EF4-FFF2-40B4-BE49-F238E27FC236}">
                <a16:creationId xmlns:a16="http://schemas.microsoft.com/office/drawing/2014/main" id="{964ED5BF-C3CF-4D38-BE90-EA0A915CFA6D}"/>
              </a:ext>
            </a:extLst>
          </p:cNvPr>
          <p:cNvSpPr>
            <a:spLocks noGrp="1"/>
          </p:cNvSpPr>
          <p:nvPr>
            <p:ph type="body" idx="1" hasCustomPrompt="1"/>
          </p:nvPr>
        </p:nvSpPr>
        <p:spPr>
          <a:xfrm>
            <a:off x="2303463" y="4473756"/>
            <a:ext cx="6485967" cy="361324"/>
          </a:xfrm>
          <a:prstGeom prst="rect">
            <a:avLst/>
          </a:prstGeom>
        </p:spPr>
        <p:txBody>
          <a:bodyPr lIns="0" tIns="0" rIns="0" bIns="0"/>
          <a:lstStyle>
            <a:lvl1pPr marL="0" indent="0">
              <a:lnSpc>
                <a:spcPct val="100000"/>
              </a:lnSpc>
              <a:spcBef>
                <a:spcPts val="0"/>
              </a:spcBef>
              <a:buNone/>
              <a:defRPr sz="24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Names of Presenters, UCL Sans Regular 24pt</a:t>
            </a:r>
          </a:p>
        </p:txBody>
      </p:sp>
      <p:sp>
        <p:nvSpPr>
          <p:cNvPr id="4" name="Rectangle 3">
            <a:extLst>
              <a:ext uri="{FF2B5EF4-FFF2-40B4-BE49-F238E27FC236}">
                <a16:creationId xmlns:a16="http://schemas.microsoft.com/office/drawing/2014/main" id="{7903D562-9BC1-5B2A-B39F-74DAD6DF10C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1354138"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136BEE82-A57F-C035-F03D-A9DCB796DC7D}"/>
              </a:ext>
            </a:extLst>
          </p:cNvPr>
          <p:cNvSpPr>
            <a:spLocks noGrp="1"/>
          </p:cNvSpPr>
          <p:nvPr>
            <p:ph type="body" idx="10" hasCustomPrompt="1"/>
          </p:nvPr>
        </p:nvSpPr>
        <p:spPr>
          <a:xfrm>
            <a:off x="2303463" y="4981780"/>
            <a:ext cx="6485967" cy="361324"/>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Date, UCL Sans Regular 18pt</a:t>
            </a:r>
          </a:p>
        </p:txBody>
      </p:sp>
      <p:pic>
        <p:nvPicPr>
          <p:cNvPr id="9" name="Picture 8" descr="UCL logo, University College London">
            <a:extLst>
              <a:ext uri="{FF2B5EF4-FFF2-40B4-BE49-F238E27FC236}">
                <a16:creationId xmlns:a16="http://schemas.microsoft.com/office/drawing/2014/main" id="{806284FE-9AAB-111F-B7E9-0694AF943D76}"/>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2"/>
          <a:stretch>
            <a:fillRect/>
          </a:stretch>
        </p:blipFill>
        <p:spPr>
          <a:xfrm>
            <a:off x="8941455" y="5661248"/>
            <a:ext cx="2844805" cy="798505"/>
          </a:xfrm>
          <a:prstGeom prst="rect">
            <a:avLst/>
          </a:prstGeom>
        </p:spPr>
      </p:pic>
    </p:spTree>
    <p:extLst>
      <p:ext uri="{BB962C8B-B14F-4D97-AF65-F5344CB8AC3E}">
        <p14:creationId xmlns:p14="http://schemas.microsoft.com/office/powerpoint/2010/main" val="974178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imple_Title  - Faculty, School Department 2/3 line heading and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2303463" y="409575"/>
            <a:ext cx="7084422" cy="1974670"/>
          </a:xfrm>
          <a:prstGeom prst="rect">
            <a:avLst/>
          </a:prstGeom>
        </p:spPr>
        <p:txBody>
          <a:bodyPr anchor="t"/>
          <a:lstStyle>
            <a:lvl1pPr algn="l">
              <a:lnSpc>
                <a:spcPct val="100000"/>
              </a:lnSpc>
              <a:defRPr sz="4200">
                <a:solidFill>
                  <a:srgbClr val="FAFAFA"/>
                </a:solidFill>
              </a:defRPr>
            </a:lvl1pPr>
          </a:lstStyle>
          <a:p>
            <a:r>
              <a:rPr lang="en-GB" dirty="0"/>
              <a:t>Main Headline style slide UCL Sans </a:t>
            </a:r>
            <a:r>
              <a:rPr lang="en-GB" dirty="0" err="1"/>
              <a:t>SemiBold</a:t>
            </a:r>
            <a:r>
              <a:rPr lang="en-GB" dirty="0"/>
              <a:t> 42pt </a:t>
            </a:r>
            <a:br>
              <a:rPr lang="en-GB" dirty="0"/>
            </a:br>
            <a:r>
              <a:rPr lang="en-GB" dirty="0"/>
              <a:t>2-3 lines max</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2303463" y="3627624"/>
            <a:ext cx="6485967" cy="361324"/>
          </a:xfrm>
          <a:prstGeom prst="rect">
            <a:avLst/>
          </a:prstGeom>
        </p:spPr>
        <p:txBody>
          <a:bodyPr lIns="0" tIns="0" rIns="0" bIns="0"/>
          <a:lstStyle>
            <a:lvl1pPr marL="0" indent="0">
              <a:lnSpc>
                <a:spcPct val="100000"/>
              </a:lnSpc>
              <a:spcBef>
                <a:spcPts val="0"/>
              </a:spcBef>
              <a:buNone/>
              <a:defRPr sz="24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Names of Presenters, UCL Sans Regular 24pt</a:t>
            </a:r>
          </a:p>
        </p:txBody>
      </p:sp>
      <p:sp>
        <p:nvSpPr>
          <p:cNvPr id="5" name="Text Placeholder 2">
            <a:extLst>
              <a:ext uri="{FF2B5EF4-FFF2-40B4-BE49-F238E27FC236}">
                <a16:creationId xmlns:a16="http://schemas.microsoft.com/office/drawing/2014/main" id="{91B036D7-E2F6-A505-BD78-D58A7EE2AF66}"/>
              </a:ext>
            </a:extLst>
          </p:cNvPr>
          <p:cNvSpPr>
            <a:spLocks noGrp="1"/>
          </p:cNvSpPr>
          <p:nvPr>
            <p:ph type="body" idx="10" hasCustomPrompt="1"/>
          </p:nvPr>
        </p:nvSpPr>
        <p:spPr>
          <a:xfrm>
            <a:off x="2303463" y="4135648"/>
            <a:ext cx="6485967" cy="361324"/>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Date, UCL Sans Regular 18pt</a:t>
            </a:r>
          </a:p>
        </p:txBody>
      </p:sp>
      <p:sp>
        <p:nvSpPr>
          <p:cNvPr id="6" name="Text Placeholder 2">
            <a:extLst>
              <a:ext uri="{FF2B5EF4-FFF2-40B4-BE49-F238E27FC236}">
                <a16:creationId xmlns:a16="http://schemas.microsoft.com/office/drawing/2014/main" id="{9B210098-618B-3211-A070-0B31B3AB0AFB}"/>
              </a:ext>
            </a:extLst>
          </p:cNvPr>
          <p:cNvSpPr>
            <a:spLocks noGrp="1"/>
          </p:cNvSpPr>
          <p:nvPr>
            <p:ph type="body" idx="11" hasCustomPrompt="1"/>
          </p:nvPr>
        </p:nvSpPr>
        <p:spPr>
          <a:xfrm>
            <a:off x="2273719" y="5854933"/>
            <a:ext cx="6240809" cy="582780"/>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Type in your faculty/department/unit name here </a:t>
            </a:r>
          </a:p>
          <a:p>
            <a:pPr lvl="0"/>
            <a:r>
              <a:rPr lang="en-GB" dirty="0"/>
              <a:t>UCL Sans Regular 18pt</a:t>
            </a:r>
          </a:p>
        </p:txBody>
      </p:sp>
      <p:sp>
        <p:nvSpPr>
          <p:cNvPr id="4" name="Rectangle 3">
            <a:extLst>
              <a:ext uri="{FF2B5EF4-FFF2-40B4-BE49-F238E27FC236}">
                <a16:creationId xmlns:a16="http://schemas.microsoft.com/office/drawing/2014/main" id="{7903D562-9BC1-5B2A-B39F-74DAD6DF10C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1354138"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UCL logo, University College London">
            <a:extLst>
              <a:ext uri="{FF2B5EF4-FFF2-40B4-BE49-F238E27FC236}">
                <a16:creationId xmlns:a16="http://schemas.microsoft.com/office/drawing/2014/main" id="{015A3936-D42C-5AA9-C95F-13B329034A6F}"/>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2"/>
          <a:stretch>
            <a:fillRect/>
          </a:stretch>
        </p:blipFill>
        <p:spPr>
          <a:xfrm>
            <a:off x="8941455" y="5661248"/>
            <a:ext cx="2844805" cy="798505"/>
          </a:xfrm>
          <a:prstGeom prst="rect">
            <a:avLst/>
          </a:prstGeom>
        </p:spPr>
      </p:pic>
    </p:spTree>
    <p:extLst>
      <p:ext uri="{BB962C8B-B14F-4D97-AF65-F5344CB8AC3E}">
        <p14:creationId xmlns:p14="http://schemas.microsoft.com/office/powerpoint/2010/main" val="4107889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imple_Title -2-3 line heading and image">
    <p:bg>
      <p:bgPr>
        <a:solidFill>
          <a:schemeClr val="accent1"/>
        </a:solidFill>
        <a:effectLst/>
      </p:bgPr>
    </p:bg>
    <p:spTree>
      <p:nvGrpSpPr>
        <p:cNvPr id="1" name=""/>
        <p:cNvGrpSpPr/>
        <p:nvPr/>
      </p:nvGrpSpPr>
      <p:grpSpPr>
        <a:xfrm>
          <a:off x="0" y="0"/>
          <a:ext cx="0" cy="0"/>
          <a:chOff x="0" y="0"/>
          <a:chExt cx="0" cy="0"/>
        </a:xfrm>
      </p:grpSpPr>
      <p:sp>
        <p:nvSpPr>
          <p:cNvPr id="8" name="Picture Placeholder">
            <a:extLst>
              <a:ext uri="{FF2B5EF4-FFF2-40B4-BE49-F238E27FC236}">
                <a16:creationId xmlns:a16="http://schemas.microsoft.com/office/drawing/2014/main" id="{28531EDC-6E9D-171F-68E1-2D8DBFCDB40E}"/>
              </a:ext>
            </a:extLst>
          </p:cNvPr>
          <p:cNvSpPr>
            <a:spLocks noGrp="1"/>
          </p:cNvSpPr>
          <p:nvPr>
            <p:ph type="pic" idx="13"/>
          </p:nvPr>
        </p:nvSpPr>
        <p:spPr>
          <a:xfrm>
            <a:off x="1354138" y="2852936"/>
            <a:ext cx="10837862" cy="4005064"/>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2303463" y="409575"/>
            <a:ext cx="7084422" cy="1974670"/>
          </a:xfrm>
          <a:prstGeom prst="rect">
            <a:avLst/>
          </a:prstGeom>
        </p:spPr>
        <p:txBody>
          <a:bodyPr anchor="t"/>
          <a:lstStyle>
            <a:lvl1pPr algn="l">
              <a:lnSpc>
                <a:spcPct val="100000"/>
              </a:lnSpc>
              <a:defRPr sz="4200">
                <a:solidFill>
                  <a:srgbClr val="FAFAFA"/>
                </a:solidFill>
              </a:defRPr>
            </a:lvl1pPr>
          </a:lstStyle>
          <a:p>
            <a:r>
              <a:rPr lang="en-GB" dirty="0"/>
              <a:t>Main Headline style slide UCL Sans </a:t>
            </a:r>
            <a:r>
              <a:rPr lang="en-GB" dirty="0" err="1"/>
              <a:t>SemiBold</a:t>
            </a:r>
            <a:r>
              <a:rPr lang="en-GB" dirty="0"/>
              <a:t> 42pt </a:t>
            </a:r>
            <a:br>
              <a:rPr lang="en-GB" dirty="0"/>
            </a:br>
            <a:r>
              <a:rPr lang="en-GB" dirty="0"/>
              <a:t>2-3 lines max</a:t>
            </a:r>
            <a:endParaRPr lang="en-US" dirty="0"/>
          </a:p>
        </p:txBody>
      </p:sp>
      <p:sp>
        <p:nvSpPr>
          <p:cNvPr id="4" name="Rectangle 3">
            <a:extLst>
              <a:ext uri="{FF2B5EF4-FFF2-40B4-BE49-F238E27FC236}">
                <a16:creationId xmlns:a16="http://schemas.microsoft.com/office/drawing/2014/main" id="{7903D562-9BC1-5B2A-B39F-74DAD6DF10C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1354138"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UCL logo, University College London">
            <a:extLst>
              <a:ext uri="{FF2B5EF4-FFF2-40B4-BE49-F238E27FC236}">
                <a16:creationId xmlns:a16="http://schemas.microsoft.com/office/drawing/2014/main" id="{D18708AF-A3A2-2F68-E544-B6827803E2D8}"/>
              </a:ext>
            </a:extLst>
          </p:cNvPr>
          <p:cNvPicPr>
            <a:picLocks noGrp="1" noRot="1" noMove="1" noResize="1" noEditPoints="1" noAdjustHandles="1" noChangeArrowheads="1" noChangeShapeType="1" noCrop="1"/>
          </p:cNvPicPr>
          <p:nvPr userDrawn="1"/>
        </p:nvPicPr>
        <p:blipFill>
          <a:blip r:embed="rId2"/>
          <a:stretch>
            <a:fillRect/>
          </a:stretch>
        </p:blipFill>
        <p:spPr>
          <a:xfrm>
            <a:off x="8937625" y="5653541"/>
            <a:ext cx="2843213" cy="798059"/>
          </a:xfrm>
          <a:prstGeom prst="rect">
            <a:avLst/>
          </a:prstGeom>
        </p:spPr>
      </p:pic>
    </p:spTree>
    <p:extLst>
      <p:ext uri="{BB962C8B-B14F-4D97-AF65-F5344CB8AC3E}">
        <p14:creationId xmlns:p14="http://schemas.microsoft.com/office/powerpoint/2010/main" val="2556291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imple_Divider1 – 1 column title, subheading,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 uri="{C183D7F6-B498-43B3-948B-1728B52AA6E4}">
                <adec:decorative xmlns:adec="http://schemas.microsoft.com/office/drawing/2017/decorative" val="0"/>
              </a:ext>
            </a:extLst>
          </p:cNvPr>
          <p:cNvSpPr>
            <a:spLocks noGrp="1"/>
          </p:cNvSpPr>
          <p:nvPr>
            <p:ph type="ctrTitle" hasCustomPrompt="1"/>
          </p:nvPr>
        </p:nvSpPr>
        <p:spPr>
          <a:xfrm>
            <a:off x="409575" y="409575"/>
            <a:ext cx="3757703" cy="1830294"/>
          </a:xfrm>
          <a:prstGeom prst="rect">
            <a:avLst/>
          </a:prstGeom>
        </p:spPr>
        <p:txBody>
          <a:bodyPr anchor="t"/>
          <a:lstStyle>
            <a:lvl1pPr algn="l">
              <a:lnSpc>
                <a:spcPct val="100000"/>
              </a:lnSpc>
              <a:defRPr sz="3600">
                <a:solidFill>
                  <a:srgbClr val="FAFAFA"/>
                </a:solidFill>
              </a:defRPr>
            </a:lvl1pPr>
          </a:lstStyle>
          <a:p>
            <a:r>
              <a:rPr lang="en-GB" dirty="0"/>
              <a:t>Divider section Title UCL Sans </a:t>
            </a:r>
            <a:r>
              <a:rPr lang="en-GB" dirty="0" err="1"/>
              <a:t>SemiBold</a:t>
            </a:r>
            <a:r>
              <a:rPr lang="en-GB" dirty="0"/>
              <a:t> 36pt</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409575" y="2422525"/>
            <a:ext cx="3757703" cy="1006475"/>
          </a:xfrm>
          <a:prstGeom prst="rect">
            <a:avLst/>
          </a:prstGeom>
        </p:spPr>
        <p:txBody>
          <a:bodyPr lIns="0" tIns="0" rIns="0" bIns="0"/>
          <a:lstStyle>
            <a:lvl1pPr marL="0" indent="0">
              <a:lnSpc>
                <a:spcPct val="100000"/>
              </a:lnSpc>
              <a:spcBef>
                <a:spcPts val="0"/>
              </a:spcBef>
              <a:buNone/>
              <a:defRPr sz="24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Subheading, UCL Sans Regular 24pt</a:t>
            </a:r>
          </a:p>
        </p:txBody>
      </p:sp>
      <p:sp>
        <p:nvSpPr>
          <p:cNvPr id="8" name="Text Placeholder 2">
            <a:extLst>
              <a:ext uri="{FF2B5EF4-FFF2-40B4-BE49-F238E27FC236}">
                <a16:creationId xmlns:a16="http://schemas.microsoft.com/office/drawing/2014/main" id="{E595666D-8684-C6D9-B7E0-40470F82CBD5}"/>
              </a:ext>
            </a:extLst>
          </p:cNvPr>
          <p:cNvSpPr>
            <a:spLocks noGrp="1"/>
          </p:cNvSpPr>
          <p:nvPr>
            <p:ph type="body" idx="11" hasCustomPrompt="1"/>
          </p:nvPr>
        </p:nvSpPr>
        <p:spPr>
          <a:xfrm>
            <a:off x="409575" y="4510352"/>
            <a:ext cx="3757703" cy="934774"/>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Body text, UCL Sans Regular 18pt</a:t>
            </a:r>
          </a:p>
        </p:txBody>
      </p:sp>
      <p:sp>
        <p:nvSpPr>
          <p:cNvPr id="6" name="Picture Placeholder 2" descr="Add a clear, concise statement describing the main purpose of the image">
            <a:extLst>
              <a:ext uri="{FF2B5EF4-FFF2-40B4-BE49-F238E27FC236}">
                <a16:creationId xmlns:a16="http://schemas.microsoft.com/office/drawing/2014/main" id="{82876633-1ADE-997E-991B-B6FA6635A20E}"/>
              </a:ext>
              <a:ext uri="{C183D7F6-B498-43B3-948B-1728B52AA6E4}">
                <adec:decorative xmlns:adec="http://schemas.microsoft.com/office/drawing/2017/decorative" val="0"/>
              </a:ext>
            </a:extLst>
          </p:cNvPr>
          <p:cNvSpPr>
            <a:spLocks noGrp="1" noRot="1" noMove="1" noResize="1" noEditPoints="1" noAdjustHandles="1" noChangeArrowheads="1" noChangeShapeType="1"/>
          </p:cNvSpPr>
          <p:nvPr>
            <p:ph type="pic" idx="10"/>
          </p:nvPr>
        </p:nvSpPr>
        <p:spPr>
          <a:xfrm>
            <a:off x="5145088" y="20073"/>
            <a:ext cx="4738687" cy="6858000"/>
          </a:xfrm>
          <a:prstGeom prst="rect">
            <a:avLst/>
          </a:prstGeo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pic>
        <p:nvPicPr>
          <p:cNvPr id="3" name="Picture 2">
            <a:extLst>
              <a:ext uri="{FF2B5EF4-FFF2-40B4-BE49-F238E27FC236}">
                <a16:creationId xmlns:a16="http://schemas.microsoft.com/office/drawing/2014/main" id="{C3458C44-E5EC-6C0F-07EE-14F8EFD85190}"/>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82333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imple_Divider2 – 1 column title, subheading,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 uri="{C183D7F6-B498-43B3-948B-1728B52AA6E4}">
                <adec:decorative xmlns:adec="http://schemas.microsoft.com/office/drawing/2017/decorative" val="0"/>
              </a:ext>
            </a:extLst>
          </p:cNvPr>
          <p:cNvSpPr>
            <a:spLocks noGrp="1"/>
          </p:cNvSpPr>
          <p:nvPr>
            <p:ph type="ctrTitle" hasCustomPrompt="1"/>
          </p:nvPr>
        </p:nvSpPr>
        <p:spPr>
          <a:xfrm>
            <a:off x="5735960" y="409575"/>
            <a:ext cx="3757703" cy="1830294"/>
          </a:xfrm>
          <a:prstGeom prst="rect">
            <a:avLst/>
          </a:prstGeom>
        </p:spPr>
        <p:txBody>
          <a:bodyPr anchor="t"/>
          <a:lstStyle>
            <a:lvl1pPr algn="l">
              <a:lnSpc>
                <a:spcPct val="100000"/>
              </a:lnSpc>
              <a:defRPr sz="3600">
                <a:solidFill>
                  <a:srgbClr val="FAFAFA"/>
                </a:solidFill>
              </a:defRPr>
            </a:lvl1pPr>
          </a:lstStyle>
          <a:p>
            <a:r>
              <a:rPr lang="en-GB" dirty="0"/>
              <a:t>Divider section Title UCL Sans </a:t>
            </a:r>
            <a:r>
              <a:rPr lang="en-GB" dirty="0" err="1"/>
              <a:t>SemiBold</a:t>
            </a:r>
            <a:r>
              <a:rPr lang="en-GB" dirty="0"/>
              <a:t> 36pt</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5735960" y="2422525"/>
            <a:ext cx="3757703" cy="1006475"/>
          </a:xfrm>
          <a:prstGeom prst="rect">
            <a:avLst/>
          </a:prstGeom>
        </p:spPr>
        <p:txBody>
          <a:bodyPr lIns="0" tIns="0" rIns="0" bIns="0"/>
          <a:lstStyle>
            <a:lvl1pPr marL="0" indent="0">
              <a:lnSpc>
                <a:spcPct val="100000"/>
              </a:lnSpc>
              <a:spcBef>
                <a:spcPts val="0"/>
              </a:spcBef>
              <a:buNone/>
              <a:defRPr sz="24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Subheading, UCL Sans Regular 24pt</a:t>
            </a:r>
          </a:p>
        </p:txBody>
      </p:sp>
      <p:sp>
        <p:nvSpPr>
          <p:cNvPr id="8" name="Text Placeholder 2">
            <a:extLst>
              <a:ext uri="{FF2B5EF4-FFF2-40B4-BE49-F238E27FC236}">
                <a16:creationId xmlns:a16="http://schemas.microsoft.com/office/drawing/2014/main" id="{E595666D-8684-C6D9-B7E0-40470F82CBD5}"/>
              </a:ext>
            </a:extLst>
          </p:cNvPr>
          <p:cNvSpPr>
            <a:spLocks noGrp="1"/>
          </p:cNvSpPr>
          <p:nvPr>
            <p:ph type="body" idx="11" hasCustomPrompt="1"/>
          </p:nvPr>
        </p:nvSpPr>
        <p:spPr>
          <a:xfrm>
            <a:off x="5735960" y="4510352"/>
            <a:ext cx="3757703" cy="934774"/>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Body text, UCL Sans Regular 18pt</a:t>
            </a:r>
          </a:p>
        </p:txBody>
      </p:sp>
      <p:sp>
        <p:nvSpPr>
          <p:cNvPr id="6" name="Picture Placeholder 2" descr="Add a clear, concise statement describing the main purpose of the image">
            <a:extLst>
              <a:ext uri="{FF2B5EF4-FFF2-40B4-BE49-F238E27FC236}">
                <a16:creationId xmlns:a16="http://schemas.microsoft.com/office/drawing/2014/main" id="{82876633-1ADE-997E-991B-B6FA6635A20E}"/>
              </a:ext>
              <a:ext uri="{C183D7F6-B498-43B3-948B-1728B52AA6E4}">
                <adec:decorative xmlns:adec="http://schemas.microsoft.com/office/drawing/2017/decorative" val="0"/>
              </a:ext>
            </a:extLst>
          </p:cNvPr>
          <p:cNvSpPr>
            <a:spLocks noGrp="1" noRot="1" noMove="1" noResize="1" noEditPoints="1" noAdjustHandles="1" noChangeArrowheads="1" noChangeShapeType="1"/>
          </p:cNvSpPr>
          <p:nvPr>
            <p:ph type="pic" idx="10"/>
          </p:nvPr>
        </p:nvSpPr>
        <p:spPr>
          <a:xfrm>
            <a:off x="0" y="20073"/>
            <a:ext cx="4738687" cy="6858000"/>
          </a:xfrm>
          <a:prstGeom prst="rect">
            <a:avLst/>
          </a:prstGeo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pic>
        <p:nvPicPr>
          <p:cNvPr id="3" name="Picture 2">
            <a:extLst>
              <a:ext uri="{FF2B5EF4-FFF2-40B4-BE49-F238E27FC236}">
                <a16:creationId xmlns:a16="http://schemas.microsoft.com/office/drawing/2014/main" id="{1E18122F-70D4-67D5-8E4D-F01945D7B59B}"/>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2911210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imple_Content – 1 column title subheading, charts, images, graph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09576" y="409575"/>
            <a:ext cx="7583834" cy="1009650"/>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9" name="Content Placeholder">
            <a:extLst>
              <a:ext uri="{FF2B5EF4-FFF2-40B4-BE49-F238E27FC236}">
                <a16:creationId xmlns:a16="http://schemas.microsoft.com/office/drawing/2014/main" id="{56CD648F-431D-5F73-408C-9A9A725008CE}"/>
              </a:ext>
            </a:extLst>
          </p:cNvPr>
          <p:cNvSpPr>
            <a:spLocks noGrp="1"/>
          </p:cNvSpPr>
          <p:nvPr>
            <p:ph idx="1" hasCustomPrompt="1"/>
          </p:nvPr>
        </p:nvSpPr>
        <p:spPr>
          <a:xfrm>
            <a:off x="418539" y="1916826"/>
            <a:ext cx="7572936" cy="3758834"/>
          </a:xfrm>
          <a:prstGeom prst="rect">
            <a:avLst/>
          </a:prstGeom>
        </p:spPr>
        <p:txBody>
          <a:bodyPr/>
          <a:lstStyle>
            <a:lvl1pPr>
              <a:buNone/>
              <a:defRPr sz="1800"/>
            </a:lvl1pPr>
          </a:lstStyle>
          <a:p>
            <a:pPr lvl="0"/>
            <a:r>
              <a:rPr lang="en-GB" dirty="0"/>
              <a:t>Space for graphs, images, charts, videos</a:t>
            </a:r>
          </a:p>
        </p:txBody>
      </p:sp>
      <p:pic>
        <p:nvPicPr>
          <p:cNvPr id="7" name="Picture 6">
            <a:extLst>
              <a:ext uri="{FF2B5EF4-FFF2-40B4-BE49-F238E27FC236}">
                <a16:creationId xmlns:a16="http://schemas.microsoft.com/office/drawing/2014/main" id="{86D0927E-B17D-5AAB-7B62-A7F6E96D7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14353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imple_Content – 2 column title subheading charts, images, graphs">
    <p:bg>
      <p:bgPr>
        <a:solidFill>
          <a:schemeClr val="bg1"/>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D734C2A9-9A5D-B1B8-4932-DFDAC1AE7955}"/>
              </a:ext>
            </a:extLst>
          </p:cNvPr>
          <p:cNvSpPr>
            <a:spLocks noGrp="1"/>
          </p:cNvSpPr>
          <p:nvPr>
            <p:ph type="body" sz="half" idx="2" hasCustomPrompt="1"/>
          </p:nvPr>
        </p:nvSpPr>
        <p:spPr>
          <a:xfrm>
            <a:off x="409575" y="421180"/>
            <a:ext cx="4735513" cy="1560910"/>
          </a:xfrm>
          <a:prstGeom prst="rect">
            <a:avLst/>
          </a:prstGeom>
        </p:spPr>
        <p:txBody>
          <a:bodyPr/>
          <a:lstStyle>
            <a:lvl1pPr marL="0" indent="0">
              <a:lnSpc>
                <a:spcPct val="100000"/>
              </a:lnSpc>
              <a:spcBef>
                <a:spcPts val="0"/>
              </a:spcBef>
              <a:buNone/>
              <a:defRPr sz="3600" b="1" i="0">
                <a:solidFill>
                  <a:schemeClr val="accent1"/>
                </a:solidFill>
                <a:latin typeface="UCL Sans SemiBold"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Headline </a:t>
            </a:r>
          </a:p>
          <a:p>
            <a:pPr lvl="0"/>
            <a:r>
              <a:rPr lang="en-GB" dirty="0"/>
              <a:t>UCL Sans </a:t>
            </a:r>
          </a:p>
          <a:p>
            <a:pPr lvl="0"/>
            <a:r>
              <a:rPr lang="en-GB" dirty="0" err="1"/>
              <a:t>SemiBold</a:t>
            </a:r>
            <a:r>
              <a:rPr lang="en-GB" dirty="0"/>
              <a:t> 36pt</a:t>
            </a:r>
          </a:p>
        </p:txBody>
      </p:sp>
      <p:sp>
        <p:nvSpPr>
          <p:cNvPr id="16" name="Text Placeholder 3">
            <a:extLst>
              <a:ext uri="{FF2B5EF4-FFF2-40B4-BE49-F238E27FC236}">
                <a16:creationId xmlns:a16="http://schemas.microsoft.com/office/drawing/2014/main" id="{779E96EC-744C-3144-B51D-E5100BEE942C}"/>
              </a:ext>
            </a:extLst>
          </p:cNvPr>
          <p:cNvSpPr>
            <a:spLocks noGrp="1"/>
          </p:cNvSpPr>
          <p:nvPr>
            <p:ph type="body" sz="half" idx="13" hasCustomPrompt="1"/>
          </p:nvPr>
        </p:nvSpPr>
        <p:spPr>
          <a:xfrm>
            <a:off x="6096001" y="419192"/>
            <a:ext cx="5684838" cy="1128506"/>
          </a:xfrm>
          <a:prstGeom prst="rect">
            <a:avLst/>
          </a:prstGeom>
        </p:spPr>
        <p:txBody>
          <a:bodyPr/>
          <a:lstStyle>
            <a:lvl1pPr marL="0" indent="0">
              <a:lnSpc>
                <a:spcPct val="100000"/>
              </a:lnSpc>
              <a:spcBef>
                <a:spcPts val="0"/>
              </a:spcBef>
              <a:buNone/>
              <a:defRPr sz="2400" b="0" i="0">
                <a:solidFill>
                  <a:schemeClr val="tx1"/>
                </a:solidFill>
                <a:latin typeface="UCL Sans"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Subheading text style, </a:t>
            </a:r>
          </a:p>
          <a:p>
            <a:pPr lvl="0"/>
            <a:r>
              <a:rPr lang="en-GB" dirty="0"/>
              <a:t>UCL Sans regular 24pt</a:t>
            </a:r>
          </a:p>
        </p:txBody>
      </p:sp>
      <p:sp>
        <p:nvSpPr>
          <p:cNvPr id="12" name="Content Placeholder 3">
            <a:extLst>
              <a:ext uri="{FF2B5EF4-FFF2-40B4-BE49-F238E27FC236}">
                <a16:creationId xmlns:a16="http://schemas.microsoft.com/office/drawing/2014/main" id="{A0CEB380-FACF-CB25-2505-20906C2E85C2}"/>
              </a:ext>
              <a:ext uri="{C183D7F6-B498-43B3-948B-1728B52AA6E4}">
                <adec:decorative xmlns:adec="http://schemas.microsoft.com/office/drawing/2017/decorative" val="0"/>
              </a:ext>
            </a:extLst>
          </p:cNvPr>
          <p:cNvSpPr>
            <a:spLocks noGrp="1"/>
          </p:cNvSpPr>
          <p:nvPr>
            <p:ph sz="half" idx="1" hasCustomPrompt="1"/>
          </p:nvPr>
        </p:nvSpPr>
        <p:spPr>
          <a:xfrm>
            <a:off x="446080" y="2422525"/>
            <a:ext cx="4686360" cy="3022601"/>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t>Space for graphs, images, charts</a:t>
            </a:r>
            <a:endParaRPr lang="en-US" dirty="0"/>
          </a:p>
        </p:txBody>
      </p:sp>
      <p:sp>
        <p:nvSpPr>
          <p:cNvPr id="13" name="Content Placeholder 5">
            <a:extLst>
              <a:ext uri="{FF2B5EF4-FFF2-40B4-BE49-F238E27FC236}">
                <a16:creationId xmlns:a16="http://schemas.microsoft.com/office/drawing/2014/main" id="{EFB165C1-BA6C-CC63-70EA-E4881C9B3782}"/>
              </a:ext>
            </a:extLst>
          </p:cNvPr>
          <p:cNvSpPr>
            <a:spLocks noGrp="1"/>
          </p:cNvSpPr>
          <p:nvPr>
            <p:ph sz="half" idx="12" hasCustomPrompt="1"/>
          </p:nvPr>
        </p:nvSpPr>
        <p:spPr>
          <a:xfrm>
            <a:off x="6096000" y="2422525"/>
            <a:ext cx="5649921" cy="3022601"/>
          </a:xfrm>
          <a:prstGeom prst="rect">
            <a:avLst/>
          </a:prstGeom>
        </p:spPr>
        <p:txBody>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t>Space for graphs, images, charts</a:t>
            </a:r>
            <a:endParaRPr lang="en-US" dirty="0"/>
          </a:p>
          <a:p>
            <a:endParaRPr lang="en-US" dirty="0"/>
          </a:p>
        </p:txBody>
      </p:sp>
      <p:pic>
        <p:nvPicPr>
          <p:cNvPr id="4" name="Picture 3">
            <a:extLst>
              <a:ext uri="{FF2B5EF4-FFF2-40B4-BE49-F238E27FC236}">
                <a16:creationId xmlns:a16="http://schemas.microsoft.com/office/drawing/2014/main" id="{ECA53278-43EB-727A-BB6A-5159390105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526822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imple_Content – 1 column title an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31819" y="409575"/>
            <a:ext cx="7550693" cy="1009650"/>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440783" y="1916825"/>
            <a:ext cx="7550692" cy="3528300"/>
          </a:xfrm>
          <a:prstGeom prst="rect">
            <a:avLst/>
          </a:prstGeom>
        </p:spPr>
        <p:txBody>
          <a:bodyPr/>
          <a:lstStyle>
            <a:lvl1pPr marL="0">
              <a:lnSpc>
                <a:spcPct val="100000"/>
              </a:lnSpc>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UCL Sans Regular 18pt</a:t>
            </a:r>
            <a:endParaRPr lang="en-US" dirty="0"/>
          </a:p>
        </p:txBody>
      </p:sp>
      <p:pic>
        <p:nvPicPr>
          <p:cNvPr id="7" name="Picture 6">
            <a:extLst>
              <a:ext uri="{FF2B5EF4-FFF2-40B4-BE49-F238E27FC236}">
                <a16:creationId xmlns:a16="http://schemas.microsoft.com/office/drawing/2014/main" id="{0D96BD17-ACBE-B136-C0C2-347FD6061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91717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imple_Content – 2 column title and subheading an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18745" y="409575"/>
            <a:ext cx="7572730" cy="1009650"/>
          </a:xfrm>
          <a:prstGeom prst="rect">
            <a:avLst/>
          </a:prstGeom>
        </p:spPr>
        <p:txBody>
          <a:bodyPr anchor="t"/>
          <a:lstStyle>
            <a:lvl1pPr algn="l">
              <a:lnSpc>
                <a:spcPct val="100000"/>
              </a:lnSpc>
              <a:defRPr sz="3600">
                <a:solidFill>
                  <a:schemeClr val="accent1"/>
                </a:solidFill>
              </a:defRPr>
            </a:lvl1pPr>
          </a:lstStyle>
          <a:p>
            <a:pPr lvl="0"/>
            <a:r>
              <a:rPr lang="en-GB" dirty="0"/>
              <a:t>Headline UCL Sans </a:t>
            </a:r>
            <a:r>
              <a:rPr lang="en-GB" dirty="0" err="1"/>
              <a:t>SemiBold</a:t>
            </a:r>
            <a:r>
              <a:rPr lang="en-GB" dirty="0"/>
              <a:t> 36pt</a:t>
            </a:r>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427709" y="1916825"/>
            <a:ext cx="3321240" cy="3528300"/>
          </a:xfrm>
          <a:prstGeom prst="rect">
            <a:avLst/>
          </a:prstGeom>
        </p:spPr>
        <p:txBody>
          <a:bodyPr/>
          <a:lstStyle>
            <a:lvl1pPr marL="0" indent="0">
              <a:lnSpc>
                <a:spcPct val="100000"/>
              </a:lnSpc>
              <a:spcBef>
                <a:spcPts val="0"/>
              </a:spcBef>
              <a:buFont typeface="Wingdings" pitchFamily="2" charset="2"/>
              <a:buNone/>
              <a:defRPr sz="2400">
                <a:solidFill>
                  <a:schemeClr val="accent1"/>
                </a:solidFill>
              </a:defRPr>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Subheading text style, UCL Sans regular 24pt</a:t>
            </a:r>
          </a:p>
        </p:txBody>
      </p:sp>
      <p:sp>
        <p:nvSpPr>
          <p:cNvPr id="7" name="Text Placeholder 7">
            <a:extLst>
              <a:ext uri="{FF2B5EF4-FFF2-40B4-BE49-F238E27FC236}">
                <a16:creationId xmlns:a16="http://schemas.microsoft.com/office/drawing/2014/main" id="{55335586-933A-6F8D-CF5B-B9D033AD83A3}"/>
              </a:ext>
            </a:extLst>
          </p:cNvPr>
          <p:cNvSpPr>
            <a:spLocks noGrp="1"/>
          </p:cNvSpPr>
          <p:nvPr>
            <p:ph type="body" sz="quarter" idx="12" hasCustomPrompt="1"/>
          </p:nvPr>
        </p:nvSpPr>
        <p:spPr>
          <a:xfrm>
            <a:off x="4670235" y="1916825"/>
            <a:ext cx="3321240" cy="3528300"/>
          </a:xfrm>
          <a:prstGeom prst="rect">
            <a:avLst/>
          </a:prstGeom>
        </p:spPr>
        <p:txBody>
          <a:bodyPr/>
          <a:lstStyle>
            <a:lvl1pPr marL="0" indent="0">
              <a:lnSpc>
                <a:spcPct val="100000"/>
              </a:lnSpc>
              <a:spcBef>
                <a:spcPts val="0"/>
              </a:spcBef>
              <a:buFont typeface="Wingdings" pitchFamily="2" charset="2"/>
              <a:buNone/>
              <a:defRPr sz="1800">
                <a:solidFill>
                  <a:schemeClr val="tx1"/>
                </a:solidFill>
              </a:defRPr>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pic>
        <p:nvPicPr>
          <p:cNvPr id="8" name="Picture 7">
            <a:extLst>
              <a:ext uri="{FF2B5EF4-FFF2-40B4-BE49-F238E27FC236}">
                <a16:creationId xmlns:a16="http://schemas.microsoft.com/office/drawing/2014/main" id="{8E0A8775-7F4C-B3DF-556A-43E4628D9E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77739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imple_Content – 2 column title and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09576" y="409575"/>
            <a:ext cx="3786188" cy="183029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br>
              <a:rPr lang="en-GB" dirty="0"/>
            </a:br>
            <a:r>
              <a:rPr lang="en-GB" dirty="0" err="1"/>
              <a:t>SemiBold</a:t>
            </a:r>
            <a:r>
              <a:rPr lang="en-GB" dirty="0"/>
              <a:t> 36pt</a:t>
            </a:r>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5153818" y="409575"/>
            <a:ext cx="6627019" cy="1006475"/>
          </a:xfrm>
          <a:prstGeom prst="rect">
            <a:avLst/>
          </a:prstGeom>
        </p:spPr>
        <p:txBody>
          <a:bodyPr/>
          <a:lstStyle>
            <a:lvl1pPr>
              <a:buFont typeface="Wingdings" pitchFamily="2" charset="2"/>
              <a:buChar char="§"/>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Bullet text, UCL Sans Regular 18pt</a:t>
            </a:r>
            <a:endParaRPr lang="en-US" dirty="0"/>
          </a:p>
        </p:txBody>
      </p:sp>
      <p:pic>
        <p:nvPicPr>
          <p:cNvPr id="7" name="Picture 6">
            <a:extLst>
              <a:ext uri="{FF2B5EF4-FFF2-40B4-BE49-F238E27FC236}">
                <a16:creationId xmlns:a16="http://schemas.microsoft.com/office/drawing/2014/main" id="{0C7F7948-C0B4-4DA0-F295-8EA3ED1E9A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485046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imple_Content – 3 column title and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398531" y="409575"/>
            <a:ext cx="3797231" cy="183029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8" name="Text Placeholder 7">
            <a:extLst>
              <a:ext uri="{FF2B5EF4-FFF2-40B4-BE49-F238E27FC236}">
                <a16:creationId xmlns:a16="http://schemas.microsoft.com/office/drawing/2014/main" id="{CDC1F16C-DBBC-93A6-C7EF-DE12462C35FD}"/>
              </a:ext>
            </a:extLst>
          </p:cNvPr>
          <p:cNvSpPr>
            <a:spLocks noGrp="1"/>
          </p:cNvSpPr>
          <p:nvPr>
            <p:ph type="body" sz="quarter" idx="11" hasCustomPrompt="1"/>
          </p:nvPr>
        </p:nvSpPr>
        <p:spPr>
          <a:xfrm>
            <a:off x="5156981" y="409575"/>
            <a:ext cx="2840039" cy="1291233"/>
          </a:xfrm>
          <a:prstGeom prst="rect">
            <a:avLst/>
          </a:prstGeom>
        </p:spPr>
        <p:txBody>
          <a:bodyPr/>
          <a:lstStyle>
            <a:lvl1pPr>
              <a:buFont typeface="Wingdings" pitchFamily="2" charset="2"/>
              <a:buChar char="§"/>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Bullet text, </a:t>
            </a:r>
          </a:p>
          <a:p>
            <a:pPr lvl="0"/>
            <a:r>
              <a:rPr lang="en-GB" dirty="0"/>
              <a:t>UCL Sans Regular 18pt</a:t>
            </a:r>
            <a:endParaRPr lang="en-US" dirty="0"/>
          </a:p>
        </p:txBody>
      </p:sp>
      <p:sp>
        <p:nvSpPr>
          <p:cNvPr id="9" name="Text Placeholder 7">
            <a:extLst>
              <a:ext uri="{FF2B5EF4-FFF2-40B4-BE49-F238E27FC236}">
                <a16:creationId xmlns:a16="http://schemas.microsoft.com/office/drawing/2014/main" id="{9A92D522-EA5D-B98E-DDA4-80FEB73128FF}"/>
              </a:ext>
            </a:extLst>
          </p:cNvPr>
          <p:cNvSpPr>
            <a:spLocks noGrp="1"/>
          </p:cNvSpPr>
          <p:nvPr>
            <p:ph type="body" sz="quarter" idx="12" hasCustomPrompt="1"/>
          </p:nvPr>
        </p:nvSpPr>
        <p:spPr>
          <a:xfrm>
            <a:off x="8937625" y="409575"/>
            <a:ext cx="2840039" cy="1291233"/>
          </a:xfrm>
          <a:prstGeom prst="rect">
            <a:avLst/>
          </a:prstGeom>
        </p:spPr>
        <p:txBody>
          <a:bodyPr/>
          <a:lstStyle>
            <a:lvl1pPr>
              <a:buFont typeface="Wingdings" pitchFamily="2" charset="2"/>
              <a:buChar char="§"/>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Bullet text, </a:t>
            </a:r>
          </a:p>
          <a:p>
            <a:pPr lvl="0"/>
            <a:r>
              <a:rPr lang="en-GB" dirty="0"/>
              <a:t>UCL Sans Regular 18pt</a:t>
            </a:r>
            <a:endParaRPr lang="en-US" dirty="0"/>
          </a:p>
        </p:txBody>
      </p:sp>
      <p:pic>
        <p:nvPicPr>
          <p:cNvPr id="6" name="Picture 5">
            <a:extLst>
              <a:ext uri="{FF2B5EF4-FFF2-40B4-BE49-F238E27FC236}">
                <a16:creationId xmlns:a16="http://schemas.microsoft.com/office/drawing/2014/main" id="{ECBB61E5-C9D8-A05D-C8A2-706AEF9A96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221661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imple_Divider – 2 column title, subheading, text, table,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392940" y="409575"/>
            <a:ext cx="3757703" cy="1830294"/>
          </a:xfrm>
          <a:prstGeom prst="rect">
            <a:avLst/>
          </a:prstGeom>
        </p:spPr>
        <p:txBody>
          <a:bodyPr anchor="t"/>
          <a:lstStyle>
            <a:lvl1pPr algn="l">
              <a:lnSpc>
                <a:spcPct val="100000"/>
              </a:lnSpc>
              <a:defRPr sz="3600">
                <a:solidFill>
                  <a:srgbClr val="FAFAFA"/>
                </a:solidFill>
              </a:defRPr>
            </a:lvl1pPr>
          </a:lstStyle>
          <a:p>
            <a:r>
              <a:rPr lang="en-GB" dirty="0"/>
              <a:t>Headline UCL Sans </a:t>
            </a:r>
            <a:r>
              <a:rPr lang="en-GB" dirty="0" err="1"/>
              <a:t>SemiBold</a:t>
            </a:r>
            <a:r>
              <a:rPr lang="en-GB" dirty="0"/>
              <a:t> 36pt</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392940" y="2422525"/>
            <a:ext cx="3729218" cy="1006475"/>
          </a:xfrm>
          <a:prstGeom prst="rect">
            <a:avLst/>
          </a:prstGeom>
        </p:spPr>
        <p:txBody>
          <a:bodyPr lIns="0" tIns="0" rIns="0" bIns="0"/>
          <a:lstStyle>
            <a:lvl1pPr marL="0" indent="0">
              <a:lnSpc>
                <a:spcPct val="100000"/>
              </a:lnSpc>
              <a:spcBef>
                <a:spcPts val="0"/>
              </a:spcBef>
              <a:buNone/>
              <a:defRPr sz="24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Subtitle, UCL Sans Regular 24pt</a:t>
            </a:r>
          </a:p>
        </p:txBody>
      </p:sp>
      <p:sp>
        <p:nvSpPr>
          <p:cNvPr id="4" name="Table Placeholder 3" descr="Add a clear, concise statement describing the figures presented in the table">
            <a:extLst>
              <a:ext uri="{FF2B5EF4-FFF2-40B4-BE49-F238E27FC236}">
                <a16:creationId xmlns:a16="http://schemas.microsoft.com/office/drawing/2014/main" id="{A4C55113-F63B-C02B-63A2-F9C817D9BF39}"/>
              </a:ext>
            </a:extLst>
          </p:cNvPr>
          <p:cNvSpPr>
            <a:spLocks noGrp="1" noRot="1" noMove="1" noResize="1" noEditPoints="1" noAdjustHandles="1" noChangeArrowheads="1" noChangeShapeType="1"/>
          </p:cNvSpPr>
          <p:nvPr>
            <p:ph type="tbl" sz="quarter" idx="12"/>
          </p:nvPr>
        </p:nvSpPr>
        <p:spPr>
          <a:xfrm>
            <a:off x="392940" y="3619500"/>
            <a:ext cx="2841625" cy="2828925"/>
          </a:xfrm>
          <a:prstGeom prst="rect">
            <a:avLst/>
          </a:prstGeom>
        </p:spPr>
        <p:txBody>
          <a:bodyPr/>
          <a:lstStyle>
            <a:lvl1pPr>
              <a:defRPr>
                <a:solidFill>
                  <a:schemeClr val="bg1"/>
                </a:solidFill>
              </a:defRPr>
            </a:lvl1pPr>
          </a:lstStyle>
          <a:p>
            <a:r>
              <a:rPr lang="en-GB"/>
              <a:t>Click icon to add table</a:t>
            </a:r>
            <a:endParaRPr lang="en-US" dirty="0"/>
          </a:p>
        </p:txBody>
      </p:sp>
      <p:sp>
        <p:nvSpPr>
          <p:cNvPr id="11" name="Text Placeholder 2">
            <a:extLst>
              <a:ext uri="{FF2B5EF4-FFF2-40B4-BE49-F238E27FC236}">
                <a16:creationId xmlns:a16="http://schemas.microsoft.com/office/drawing/2014/main" id="{F75F6D65-6CB4-1A07-17CB-355AFECF9D4B}"/>
              </a:ext>
            </a:extLst>
          </p:cNvPr>
          <p:cNvSpPr>
            <a:spLocks noGrp="1"/>
          </p:cNvSpPr>
          <p:nvPr>
            <p:ph type="body" idx="15" hasCustomPrompt="1"/>
          </p:nvPr>
        </p:nvSpPr>
        <p:spPr>
          <a:xfrm>
            <a:off x="4411004" y="826261"/>
            <a:ext cx="7369833" cy="412249"/>
          </a:xfrm>
          <a:prstGeom prst="rect">
            <a:avLst/>
          </a:prstGeom>
        </p:spPr>
        <p:txBody>
          <a:bodyPr lIns="0" tIns="0" rIns="0" bIns="0"/>
          <a:lstStyle>
            <a:lvl1pPr marL="0" indent="0">
              <a:lnSpc>
                <a:spcPct val="100000"/>
              </a:lnSpc>
              <a:spcBef>
                <a:spcPts val="0"/>
              </a:spcBef>
              <a:buNone/>
              <a:defRPr sz="18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Body text, UCL Sans Regular 18pt</a:t>
            </a:r>
          </a:p>
        </p:txBody>
      </p:sp>
      <p:sp>
        <p:nvSpPr>
          <p:cNvPr id="6" name="Picture Placeholder 2" descr="Add a clear, concise statement describing the main purpose of the image">
            <a:extLst>
              <a:ext uri="{FF2B5EF4-FFF2-40B4-BE49-F238E27FC236}">
                <a16:creationId xmlns:a16="http://schemas.microsoft.com/office/drawing/2014/main" id="{82876633-1ADE-997E-991B-B6FA6635A20E}"/>
              </a:ext>
              <a:ext uri="{C183D7F6-B498-43B3-948B-1728B52AA6E4}">
                <adec:decorative xmlns:adec="http://schemas.microsoft.com/office/drawing/2017/decorative" val="0"/>
              </a:ext>
            </a:extLst>
          </p:cNvPr>
          <p:cNvSpPr>
            <a:spLocks noGrp="1"/>
          </p:cNvSpPr>
          <p:nvPr>
            <p:ph type="pic" idx="10"/>
          </p:nvPr>
        </p:nvSpPr>
        <p:spPr>
          <a:xfrm>
            <a:off x="4411005" y="1419226"/>
            <a:ext cx="7371420" cy="4406388"/>
          </a:xfrm>
          <a:prstGeom prst="rect">
            <a:avLst/>
          </a:prstGeo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pic>
        <p:nvPicPr>
          <p:cNvPr id="3" name="Picture 2">
            <a:extLst>
              <a:ext uri="{FF2B5EF4-FFF2-40B4-BE49-F238E27FC236}">
                <a16:creationId xmlns:a16="http://schemas.microsoft.com/office/drawing/2014/main" id="{EAAC2962-03E0-EA22-DBC0-9E4736A7D3C7}"/>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2340933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imple_Content – 2 column title, ima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56564" y="409575"/>
            <a:ext cx="5965287" cy="124224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456564" y="2046440"/>
            <a:ext cx="5516672" cy="2160435"/>
          </a:xfrm>
          <a:prstGeom prst="rect">
            <a:avLst/>
          </a:prstGeom>
        </p:spPr>
        <p:txBody>
          <a:bodyPr/>
          <a:lstStyle/>
          <a:p>
            <a:endParaRPr lang="en-US"/>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456600" y="4438650"/>
            <a:ext cx="5516637" cy="1006475"/>
          </a:xfrm>
          <a:prstGeom prst="rect">
            <a:avLst/>
          </a:prstGeom>
        </p:spPr>
        <p:txBody>
          <a:bodyPr/>
          <a:lstStyle>
            <a:lvl1pPr marL="0" indent="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sp>
        <p:nvSpPr>
          <p:cNvPr id="8" name="Picture Placeholder 6" descr="Add a clear, concise statement describing the main purpose of the image">
            <a:extLst>
              <a:ext uri="{FF2B5EF4-FFF2-40B4-BE49-F238E27FC236}">
                <a16:creationId xmlns:a16="http://schemas.microsoft.com/office/drawing/2014/main" id="{AC751661-2014-7CB4-B61A-24EB30E04B80}"/>
              </a:ext>
            </a:extLst>
          </p:cNvPr>
          <p:cNvSpPr>
            <a:spLocks noGrp="1"/>
          </p:cNvSpPr>
          <p:nvPr>
            <p:ph type="pic" sz="quarter" idx="14"/>
          </p:nvPr>
        </p:nvSpPr>
        <p:spPr>
          <a:xfrm>
            <a:off x="6282387" y="2046440"/>
            <a:ext cx="5516673" cy="2160435"/>
          </a:xfrm>
          <a:prstGeom prst="rect">
            <a:avLst/>
          </a:prstGeom>
        </p:spPr>
        <p:txBody>
          <a:bodyPr/>
          <a:lstStyle/>
          <a:p>
            <a:endParaRPr lang="en-US"/>
          </a:p>
        </p:txBody>
      </p:sp>
      <p:sp>
        <p:nvSpPr>
          <p:cNvPr id="5" name="Text Placeholder 7">
            <a:extLst>
              <a:ext uri="{FF2B5EF4-FFF2-40B4-BE49-F238E27FC236}">
                <a16:creationId xmlns:a16="http://schemas.microsoft.com/office/drawing/2014/main" id="{5584243F-83D4-EC28-5C47-CF5ACA19B5DC}"/>
              </a:ext>
            </a:extLst>
          </p:cNvPr>
          <p:cNvSpPr>
            <a:spLocks noGrp="1"/>
          </p:cNvSpPr>
          <p:nvPr>
            <p:ph type="body" sz="quarter" idx="12" hasCustomPrompt="1"/>
          </p:nvPr>
        </p:nvSpPr>
        <p:spPr>
          <a:xfrm>
            <a:off x="6282388" y="4438650"/>
            <a:ext cx="5494895" cy="1006475"/>
          </a:xfrm>
          <a:prstGeom prst="rect">
            <a:avLst/>
          </a:prstGeom>
        </p:spPr>
        <p:txBody>
          <a:bodyPr/>
          <a:lstStyle>
            <a:lvl1pPr marL="0" indent="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pic>
        <p:nvPicPr>
          <p:cNvPr id="6" name="Picture 5">
            <a:extLst>
              <a:ext uri="{FF2B5EF4-FFF2-40B4-BE49-F238E27FC236}">
                <a16:creationId xmlns:a16="http://schemas.microsoft.com/office/drawing/2014/main" id="{87E78866-9053-C0FF-479E-006604389F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2908856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Simple_Content – Title - 2 column 1 image 1 text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456564" y="409575"/>
            <a:ext cx="5965287" cy="124224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456564" y="2046440"/>
            <a:ext cx="4429696" cy="3398685"/>
          </a:xfrm>
          <a:prstGeom prst="rect">
            <a:avLst/>
          </a:prstGeom>
        </p:spPr>
        <p:txBody>
          <a:bodyPr/>
          <a:lstStyle/>
          <a:p>
            <a:r>
              <a:rPr lang="en-GB"/>
              <a:t>Click icon to add picture</a:t>
            </a:r>
            <a:endParaRPr lang="en-US"/>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5153818" y="2046440"/>
            <a:ext cx="6627019" cy="3398685"/>
          </a:xfrm>
          <a:prstGeom prst="rect">
            <a:avLst/>
          </a:prstGeom>
        </p:spPr>
        <p:txBody>
          <a:bodyPr/>
          <a:lstStyle>
            <a:lvl1pPr marL="0" indent="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pic>
        <p:nvPicPr>
          <p:cNvPr id="5" name="Picture 4">
            <a:extLst>
              <a:ext uri="{FF2B5EF4-FFF2-40B4-BE49-F238E27FC236}">
                <a16:creationId xmlns:a16="http://schemas.microsoft.com/office/drawing/2014/main" id="{0683C0A7-72DE-AAF6-9C2F-83EEF344D9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735878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 full page image full colour logo">
    <p:spTree>
      <p:nvGrpSpPr>
        <p:cNvPr id="1" name=""/>
        <p:cNvGrpSpPr/>
        <p:nvPr/>
      </p:nvGrpSpPr>
      <p:grpSpPr>
        <a:xfrm>
          <a:off x="0" y="0"/>
          <a:ext cx="0" cy="0"/>
          <a:chOff x="0" y="0"/>
          <a:chExt cx="0" cy="0"/>
        </a:xfrm>
      </p:grpSpPr>
      <p:sp>
        <p:nvSpPr>
          <p:cNvPr id="2" name="Picture Placeholder 6" descr="Add a clear, concise statement describing the main purpose of the image">
            <a:extLst>
              <a:ext uri="{FF2B5EF4-FFF2-40B4-BE49-F238E27FC236}">
                <a16:creationId xmlns:a16="http://schemas.microsoft.com/office/drawing/2014/main" id="{ECFBA17C-2B5D-255B-BB8F-D30D74D054C3}"/>
              </a:ext>
            </a:extLst>
          </p:cNvPr>
          <p:cNvSpPr>
            <a:spLocks noGrp="1" noRot="1" noMove="1" noResize="1" noEditPoints="1" noAdjustHandles="1" noChangeArrowheads="1" noChangeShapeType="1"/>
          </p:cNvSpPr>
          <p:nvPr>
            <p:ph type="pic" sz="quarter" idx="13"/>
          </p:nvPr>
        </p:nvSpPr>
        <p:spPr>
          <a:xfrm>
            <a:off x="0" y="0"/>
            <a:ext cx="12192000" cy="6858000"/>
          </a:xfrm>
          <a:prstGeom prst="rect">
            <a:avLst/>
          </a:prstGeom>
        </p:spPr>
        <p:txBody>
          <a:bodyPr/>
          <a:lstStyle/>
          <a:p>
            <a:endParaRPr lang="en-US"/>
          </a:p>
        </p:txBody>
      </p:sp>
      <p:pic>
        <p:nvPicPr>
          <p:cNvPr id="5" name="Picture 4">
            <a:extLst>
              <a:ext uri="{FF2B5EF4-FFF2-40B4-BE49-F238E27FC236}">
                <a16:creationId xmlns:a16="http://schemas.microsoft.com/office/drawing/2014/main" id="{644561CB-C28E-2B9A-0BF9-49CA39833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621249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imple_Content – 4 column title, image, text">
    <p:bg>
      <p:bgPr>
        <a:solidFill>
          <a:schemeClr val="bg1"/>
        </a:solidFill>
        <a:effectLst/>
      </p:bgPr>
    </p:bg>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C745EF00-09E6-10CA-B1BF-5A7B7EC8063C}"/>
              </a:ext>
            </a:extLst>
          </p:cNvPr>
          <p:cNvSpPr>
            <a:spLocks noGrp="1" noRot="1" noMove="1" noResize="1" noEditPoints="1" noAdjustHandles="1" noChangeArrowheads="1" noChangeShapeType="1"/>
          </p:cNvSpPr>
          <p:nvPr>
            <p:ph type="body" sz="quarter" idx="15" hasCustomPrompt="1"/>
          </p:nvPr>
        </p:nvSpPr>
        <p:spPr>
          <a:xfrm>
            <a:off x="434508" y="409575"/>
            <a:ext cx="8569680" cy="1377950"/>
          </a:xfrm>
          <a:prstGeom prst="rect">
            <a:avLst/>
          </a:prstGeom>
        </p:spPr>
        <p:txBody>
          <a:bodyPr/>
          <a:lstStyle>
            <a:lvl1pPr marL="0" indent="0">
              <a:lnSpc>
                <a:spcPct val="100000"/>
              </a:lnSpc>
              <a:spcBef>
                <a:spcPts val="0"/>
              </a:spcBef>
              <a:buNone/>
              <a:defRPr sz="3600" b="1" i="0">
                <a:solidFill>
                  <a:schemeClr val="accent1"/>
                </a:solidFill>
                <a:latin typeface="UCL Sans SemiBold" pitchFamily="2" charset="77"/>
              </a:defRPr>
            </a:lvl1pPr>
            <a:lvl2pPr>
              <a:buNone/>
              <a:defRPr/>
            </a:lvl2pPr>
            <a:lvl3pPr>
              <a:buNone/>
              <a:defRPr/>
            </a:lvl3pPr>
            <a:lvl4pPr>
              <a:buNone/>
              <a:defRPr/>
            </a:lvl4pPr>
            <a:lvl5pPr>
              <a:buNone/>
              <a:defRPr/>
            </a:lvl5pPr>
          </a:lstStyle>
          <a:p>
            <a:pPr lvl="0"/>
            <a:r>
              <a:rPr lang="en-GB" dirty="0"/>
              <a:t>Headline </a:t>
            </a:r>
          </a:p>
          <a:p>
            <a:pPr lvl="0"/>
            <a:r>
              <a:rPr lang="en-GB" dirty="0"/>
              <a:t>UCL Sans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434507" y="2145327"/>
            <a:ext cx="2717527" cy="1748196"/>
          </a:xfrm>
          <a:prstGeom prst="rect">
            <a:avLst/>
          </a:prstGeom>
        </p:spPr>
        <p:txBody>
          <a:bodyPr/>
          <a:lstStyle/>
          <a:p>
            <a:r>
              <a:rPr lang="en-GB" dirty="0"/>
              <a:t>Click icon to add picture</a:t>
            </a:r>
            <a:endParaRPr lang="en-US" dirty="0"/>
          </a:p>
        </p:txBody>
      </p:sp>
      <p:sp>
        <p:nvSpPr>
          <p:cNvPr id="2" name="Text Placeholder 3">
            <a:extLst>
              <a:ext uri="{FF2B5EF4-FFF2-40B4-BE49-F238E27FC236}">
                <a16:creationId xmlns:a16="http://schemas.microsoft.com/office/drawing/2014/main" id="{D8E98CA0-EAB4-835F-548A-B6C634C3B1F4}"/>
              </a:ext>
            </a:extLst>
          </p:cNvPr>
          <p:cNvSpPr>
            <a:spLocks noGrp="1"/>
          </p:cNvSpPr>
          <p:nvPr>
            <p:ph type="body" sz="half" idx="25" hasCustomPrompt="1"/>
          </p:nvPr>
        </p:nvSpPr>
        <p:spPr>
          <a:xfrm>
            <a:off x="434508" y="4087765"/>
            <a:ext cx="2717526" cy="1377950"/>
          </a:xfrm>
          <a:prstGeom prst="rect">
            <a:avLst/>
          </a:prstGeom>
        </p:spPr>
        <p:txBody>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Body text, </a:t>
            </a:r>
          </a:p>
          <a:p>
            <a:pPr lvl="0"/>
            <a:r>
              <a:rPr lang="en-GB" dirty="0"/>
              <a:t>UCL Sans 18pt</a:t>
            </a:r>
          </a:p>
        </p:txBody>
      </p:sp>
      <p:sp>
        <p:nvSpPr>
          <p:cNvPr id="28" name="Picture Placeholder 6" descr="Add a clear, concise statement describing the main purpose of the image">
            <a:extLst>
              <a:ext uri="{FF2B5EF4-FFF2-40B4-BE49-F238E27FC236}">
                <a16:creationId xmlns:a16="http://schemas.microsoft.com/office/drawing/2014/main" id="{7A9B95BC-4D66-3908-97EF-FB4460F52B22}"/>
              </a:ext>
            </a:extLst>
          </p:cNvPr>
          <p:cNvSpPr>
            <a:spLocks noGrp="1"/>
          </p:cNvSpPr>
          <p:nvPr>
            <p:ph type="pic" sz="quarter" idx="16"/>
          </p:nvPr>
        </p:nvSpPr>
        <p:spPr>
          <a:xfrm>
            <a:off x="3481193" y="2145327"/>
            <a:ext cx="2539327" cy="1748196"/>
          </a:xfrm>
          <a:prstGeom prst="rect">
            <a:avLst/>
          </a:prstGeom>
        </p:spPr>
        <p:txBody>
          <a:bodyPr/>
          <a:lstStyle/>
          <a:p>
            <a:r>
              <a:rPr lang="en-GB"/>
              <a:t>Click icon to add picture</a:t>
            </a:r>
            <a:endParaRPr lang="en-US"/>
          </a:p>
        </p:txBody>
      </p:sp>
      <p:sp>
        <p:nvSpPr>
          <p:cNvPr id="4" name="Text Placeholder 3">
            <a:extLst>
              <a:ext uri="{FF2B5EF4-FFF2-40B4-BE49-F238E27FC236}">
                <a16:creationId xmlns:a16="http://schemas.microsoft.com/office/drawing/2014/main" id="{991755B3-2EC0-736A-45CE-D2F11359FCF2}"/>
              </a:ext>
            </a:extLst>
          </p:cNvPr>
          <p:cNvSpPr>
            <a:spLocks noGrp="1"/>
          </p:cNvSpPr>
          <p:nvPr>
            <p:ph type="body" sz="half" idx="26" hasCustomPrompt="1"/>
          </p:nvPr>
        </p:nvSpPr>
        <p:spPr>
          <a:xfrm>
            <a:off x="3454053" y="4087765"/>
            <a:ext cx="2580038" cy="1377950"/>
          </a:xfrm>
          <a:prstGeom prst="rect">
            <a:avLst/>
          </a:prstGeom>
        </p:spPr>
        <p:txBody>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Body text, </a:t>
            </a:r>
          </a:p>
          <a:p>
            <a:pPr lvl="0"/>
            <a:r>
              <a:rPr lang="en-GB" dirty="0"/>
              <a:t>UCL Sans 18pt</a:t>
            </a:r>
          </a:p>
        </p:txBody>
      </p:sp>
      <p:sp>
        <p:nvSpPr>
          <p:cNvPr id="35" name="Picture Placeholder 6" descr="Add a clear, concise statement describing the main purpose of the image">
            <a:extLst>
              <a:ext uri="{FF2B5EF4-FFF2-40B4-BE49-F238E27FC236}">
                <a16:creationId xmlns:a16="http://schemas.microsoft.com/office/drawing/2014/main" id="{C85375D3-F603-A1F9-0769-6A655B6E6692}"/>
              </a:ext>
            </a:extLst>
          </p:cNvPr>
          <p:cNvSpPr>
            <a:spLocks noGrp="1"/>
          </p:cNvSpPr>
          <p:nvPr>
            <p:ph type="pic" sz="quarter" idx="20"/>
          </p:nvPr>
        </p:nvSpPr>
        <p:spPr>
          <a:xfrm>
            <a:off x="6349679" y="2145327"/>
            <a:ext cx="2539327" cy="1748196"/>
          </a:xfrm>
          <a:prstGeom prst="rect">
            <a:avLst/>
          </a:prstGeom>
        </p:spPr>
        <p:txBody>
          <a:bodyPr/>
          <a:lstStyle/>
          <a:p>
            <a:r>
              <a:rPr lang="en-GB"/>
              <a:t>Click icon to add picture</a:t>
            </a:r>
            <a:endParaRPr lang="en-US"/>
          </a:p>
        </p:txBody>
      </p:sp>
      <p:sp>
        <p:nvSpPr>
          <p:cNvPr id="5" name="Text Placeholder 3">
            <a:extLst>
              <a:ext uri="{FF2B5EF4-FFF2-40B4-BE49-F238E27FC236}">
                <a16:creationId xmlns:a16="http://schemas.microsoft.com/office/drawing/2014/main" id="{193885E6-59BA-3D4B-A49F-F83F0A580D69}"/>
              </a:ext>
            </a:extLst>
          </p:cNvPr>
          <p:cNvSpPr>
            <a:spLocks noGrp="1"/>
          </p:cNvSpPr>
          <p:nvPr>
            <p:ph type="body" sz="half" idx="27" hasCustomPrompt="1"/>
          </p:nvPr>
        </p:nvSpPr>
        <p:spPr>
          <a:xfrm>
            <a:off x="6336110" y="4087765"/>
            <a:ext cx="2580038" cy="1377950"/>
          </a:xfrm>
          <a:prstGeom prst="rect">
            <a:avLst/>
          </a:prstGeom>
        </p:spPr>
        <p:txBody>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Body text, </a:t>
            </a:r>
          </a:p>
          <a:p>
            <a:pPr lvl="0"/>
            <a:r>
              <a:rPr lang="en-GB" dirty="0"/>
              <a:t>UCL Sans 18pt</a:t>
            </a:r>
          </a:p>
        </p:txBody>
      </p:sp>
      <p:sp>
        <p:nvSpPr>
          <p:cNvPr id="36" name="Picture Placeholder 6" descr="Add a clear, concise statement describing the main purpose of the image">
            <a:extLst>
              <a:ext uri="{FF2B5EF4-FFF2-40B4-BE49-F238E27FC236}">
                <a16:creationId xmlns:a16="http://schemas.microsoft.com/office/drawing/2014/main" id="{5B98E73B-EC26-695B-64A0-FE5244D0C7D7}"/>
              </a:ext>
            </a:extLst>
          </p:cNvPr>
          <p:cNvSpPr>
            <a:spLocks noGrp="1"/>
          </p:cNvSpPr>
          <p:nvPr>
            <p:ph type="pic" sz="quarter" idx="21"/>
          </p:nvPr>
        </p:nvSpPr>
        <p:spPr>
          <a:xfrm>
            <a:off x="9218166" y="2145327"/>
            <a:ext cx="2539327" cy="1748196"/>
          </a:xfrm>
          <a:prstGeom prst="rect">
            <a:avLst/>
          </a:prstGeom>
        </p:spPr>
        <p:txBody>
          <a:bodyPr/>
          <a:lstStyle/>
          <a:p>
            <a:r>
              <a:rPr lang="en-GB"/>
              <a:t>Click icon to add picture</a:t>
            </a:r>
            <a:endParaRPr lang="en-US"/>
          </a:p>
        </p:txBody>
      </p:sp>
      <p:sp>
        <p:nvSpPr>
          <p:cNvPr id="6" name="Text Placeholder 3">
            <a:extLst>
              <a:ext uri="{FF2B5EF4-FFF2-40B4-BE49-F238E27FC236}">
                <a16:creationId xmlns:a16="http://schemas.microsoft.com/office/drawing/2014/main" id="{308DBC67-B009-AACF-4F14-CEE565C4E072}"/>
              </a:ext>
            </a:extLst>
          </p:cNvPr>
          <p:cNvSpPr>
            <a:spLocks noGrp="1"/>
          </p:cNvSpPr>
          <p:nvPr>
            <p:ph type="body" sz="half" idx="28" hasCustomPrompt="1"/>
          </p:nvPr>
        </p:nvSpPr>
        <p:spPr>
          <a:xfrm>
            <a:off x="9218166" y="4087765"/>
            <a:ext cx="2539326" cy="1377950"/>
          </a:xfrm>
          <a:prstGeom prst="rect">
            <a:avLst/>
          </a:prstGeom>
        </p:spPr>
        <p:txBody>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Body text, </a:t>
            </a:r>
          </a:p>
          <a:p>
            <a:pPr lvl="0"/>
            <a:r>
              <a:rPr lang="en-GB" dirty="0"/>
              <a:t>UCL Sans 18pt</a:t>
            </a:r>
          </a:p>
        </p:txBody>
      </p:sp>
      <p:pic>
        <p:nvPicPr>
          <p:cNvPr id="3" name="Picture 2">
            <a:extLst>
              <a:ext uri="{FF2B5EF4-FFF2-40B4-BE49-F238E27FC236}">
                <a16:creationId xmlns:a16="http://schemas.microsoft.com/office/drawing/2014/main" id="{D5C298C2-508C-1619-2F51-CD8DCF5CE8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567379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mplex _Content – 2 column 1 title, 2 images, 2 text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1354138" y="409575"/>
            <a:ext cx="5965287" cy="124224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1354138" y="2046440"/>
            <a:ext cx="5070914" cy="2160435"/>
          </a:xfrm>
          <a:prstGeom prst="rect">
            <a:avLst/>
          </a:prstGeom>
        </p:spPr>
        <p:txBody>
          <a:bodyPr/>
          <a:lstStyle/>
          <a:p>
            <a:endParaRPr lang="en-US"/>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1353402" y="4438650"/>
            <a:ext cx="5070914" cy="1006475"/>
          </a:xfrm>
          <a:prstGeom prst="rect">
            <a:avLst/>
          </a:prstGeom>
        </p:spPr>
        <p:txBody>
          <a:bodyPr/>
          <a:lstStyle>
            <a:lvl1pPr marL="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UCL Sans Regular 18pt</a:t>
            </a:r>
            <a:endParaRPr lang="en-US" dirty="0"/>
          </a:p>
        </p:txBody>
      </p:sp>
      <p:sp>
        <p:nvSpPr>
          <p:cNvPr id="8" name="Picture Placeholder 6" descr="Add a clear, concise statement describing the main purpose of the image">
            <a:extLst>
              <a:ext uri="{FF2B5EF4-FFF2-40B4-BE49-F238E27FC236}">
                <a16:creationId xmlns:a16="http://schemas.microsoft.com/office/drawing/2014/main" id="{AC751661-2014-7CB4-B61A-24EB30E04B80}"/>
              </a:ext>
            </a:extLst>
          </p:cNvPr>
          <p:cNvSpPr>
            <a:spLocks noGrp="1"/>
          </p:cNvSpPr>
          <p:nvPr>
            <p:ph type="pic" sz="quarter" idx="14"/>
          </p:nvPr>
        </p:nvSpPr>
        <p:spPr>
          <a:xfrm>
            <a:off x="6686368" y="2046440"/>
            <a:ext cx="5070914" cy="2160435"/>
          </a:xfrm>
          <a:prstGeom prst="rect">
            <a:avLst/>
          </a:prstGeom>
        </p:spPr>
        <p:txBody>
          <a:bodyPr/>
          <a:lstStyle/>
          <a:p>
            <a:endParaRPr lang="en-US"/>
          </a:p>
        </p:txBody>
      </p:sp>
      <p:sp>
        <p:nvSpPr>
          <p:cNvPr id="5" name="Text Placeholder 7">
            <a:extLst>
              <a:ext uri="{FF2B5EF4-FFF2-40B4-BE49-F238E27FC236}">
                <a16:creationId xmlns:a16="http://schemas.microsoft.com/office/drawing/2014/main" id="{5584243F-83D4-EC28-5C47-CF5ACA19B5DC}"/>
              </a:ext>
            </a:extLst>
          </p:cNvPr>
          <p:cNvSpPr>
            <a:spLocks noGrp="1"/>
          </p:cNvSpPr>
          <p:nvPr>
            <p:ph type="body" sz="quarter" idx="12" hasCustomPrompt="1"/>
          </p:nvPr>
        </p:nvSpPr>
        <p:spPr>
          <a:xfrm>
            <a:off x="6686367" y="4438650"/>
            <a:ext cx="5049033" cy="1006475"/>
          </a:xfrm>
          <a:prstGeom prst="rect">
            <a:avLst/>
          </a:prstGeom>
        </p:spPr>
        <p:txBody>
          <a:bodyPr/>
          <a:lstStyle>
            <a:lvl1pPr marL="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UCL Sans Regular 18pt</a:t>
            </a:r>
            <a:endParaRPr lang="en-US" dirty="0"/>
          </a:p>
        </p:txBody>
      </p:sp>
      <p:sp>
        <p:nvSpPr>
          <p:cNvPr id="6" name="Rectangle 5">
            <a:extLst>
              <a:ext uri="{FF2B5EF4-FFF2-40B4-BE49-F238E27FC236}">
                <a16:creationId xmlns:a16="http://schemas.microsoft.com/office/drawing/2014/main" id="{2D31EA68-8F97-2C93-1DF1-0C50A907ABE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A935693-F1F7-EFB7-3F70-BBCEEF923D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26645307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lex_Title  - 2/3 line heading, image and text">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FF246E73-D036-D034-B53B-3390FBBB5D02}"/>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ph type="pic" idx="10" hasCustomPrompt="1"/>
          </p:nvPr>
        </p:nvSpPr>
        <p:spPr>
          <a:xfrm>
            <a:off x="-7474" y="0"/>
            <a:ext cx="12192000" cy="6858000"/>
          </a:xfrm>
          <a:prstGeom prst="rect">
            <a:avLst/>
          </a:prstGeom>
        </p:spPr>
        <p:txBody>
          <a:bodyPr/>
          <a:lstStyle>
            <a:lvl1pPr marL="0" indent="0" algn="r">
              <a:buNone/>
              <a:defRPr sz="1100"/>
            </a:lvl1pPr>
            <a:lvl2pPr marL="457200" indent="0">
              <a:buNone/>
              <a:defRPr sz="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dirty="0"/>
              <a:t>Insert and image</a:t>
            </a:r>
          </a:p>
        </p:txBody>
      </p:sp>
      <p:pic>
        <p:nvPicPr>
          <p:cNvPr id="2" name="Picture 1" descr="UCL logo, University College London">
            <a:extLst>
              <a:ext uri="{FF2B5EF4-FFF2-40B4-BE49-F238E27FC236}">
                <a16:creationId xmlns:a16="http://schemas.microsoft.com/office/drawing/2014/main" id="{3EE928D3-B605-30AB-BA7D-FB2B1FC48EF2}"/>
              </a:ext>
            </a:extLst>
          </p:cNvPr>
          <p:cNvPicPr>
            <a:picLocks noChangeAspect="1"/>
          </p:cNvPicPr>
          <p:nvPr userDrawn="1"/>
        </p:nvPicPr>
        <p:blipFill>
          <a:blip r:embed="rId2"/>
          <a:stretch>
            <a:fillRect/>
          </a:stretch>
        </p:blipFill>
        <p:spPr>
          <a:xfrm>
            <a:off x="8937625" y="5653541"/>
            <a:ext cx="2843213" cy="798059"/>
          </a:xfrm>
          <a:prstGeom prst="rect">
            <a:avLst/>
          </a:prstGeom>
        </p:spPr>
      </p:pic>
      <p:sp>
        <p:nvSpPr>
          <p:cNvPr id="3" name="Text Placeholder 2">
            <a:extLst>
              <a:ext uri="{FF2B5EF4-FFF2-40B4-BE49-F238E27FC236}">
                <a16:creationId xmlns:a16="http://schemas.microsoft.com/office/drawing/2014/main" id="{78B86FC5-1258-6FBF-23A7-19183EBBA39E}"/>
              </a:ext>
            </a:extLst>
          </p:cNvPr>
          <p:cNvSpPr>
            <a:spLocks noGrp="1" noRot="1" noMove="1" noResize="1" noEditPoints="1" noAdjustHandles="1" noChangeArrowheads="1" noChangeShapeType="1"/>
          </p:cNvSpPr>
          <p:nvPr>
            <p:ph type="body" sz="quarter" idx="11" hasCustomPrompt="1"/>
          </p:nvPr>
        </p:nvSpPr>
        <p:spPr>
          <a:xfrm>
            <a:off x="1401472" y="1"/>
            <a:ext cx="5633204" cy="6858000"/>
          </a:xfrm>
          <a:prstGeom prst="rect">
            <a:avLst/>
          </a:prstGeom>
          <a:solidFill>
            <a:schemeClr val="accent1"/>
          </a:solidFill>
        </p:spPr>
        <p:txBody>
          <a:bodyPr lIns="360000" tIns="360000" rIns="360000" bIns="360000"/>
          <a:lstStyle>
            <a:lvl1pPr marL="0" indent="0">
              <a:lnSpc>
                <a:spcPct val="100000"/>
              </a:lnSpc>
              <a:spcBef>
                <a:spcPts val="0"/>
              </a:spcBef>
              <a:buNone/>
              <a:defRPr sz="4200" b="1" i="0">
                <a:solidFill>
                  <a:schemeClr val="accent3"/>
                </a:solidFill>
                <a:latin typeface="UCL Sans SemiBold" pitchFamily="2" charset="77"/>
              </a:defRPr>
            </a:lvl1pPr>
          </a:lstStyle>
          <a:p>
            <a:pPr fontAlgn="auto">
              <a:spcAft>
                <a:spcPts val="0"/>
              </a:spcAft>
            </a:pPr>
            <a:r>
              <a:rPr lang="en-GB" sz="4200" dirty="0">
                <a:solidFill>
                  <a:schemeClr val="accent3"/>
                </a:solidFill>
              </a:rPr>
              <a:t>Main Headline style slide UCL Sans </a:t>
            </a:r>
            <a:r>
              <a:rPr lang="en-GB" sz="4200" dirty="0" err="1">
                <a:solidFill>
                  <a:schemeClr val="accent3"/>
                </a:solidFill>
              </a:rPr>
              <a:t>SemiBold</a:t>
            </a:r>
            <a:r>
              <a:rPr lang="en-GB" sz="4200" dirty="0">
                <a:solidFill>
                  <a:schemeClr val="accent3"/>
                </a:solidFill>
              </a:rPr>
              <a:t> 42pt 2-3 lines max</a:t>
            </a:r>
            <a:endParaRPr lang="en-US" sz="4200" dirty="0">
              <a:solidFill>
                <a:schemeClr val="accent3"/>
              </a:solidFill>
            </a:endParaRPr>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1791890" y="3455778"/>
            <a:ext cx="4807745" cy="707707"/>
          </a:xfrm>
          <a:prstGeom prst="rect">
            <a:avLst/>
          </a:prstGeom>
        </p:spPr>
        <p:txBody>
          <a:bodyPr lIns="0" tIns="0" rIns="0" bIns="0"/>
          <a:lstStyle>
            <a:lvl1pPr marL="0" indent="0">
              <a:lnSpc>
                <a:spcPct val="100000"/>
              </a:lnSpc>
              <a:spcBef>
                <a:spcPts val="0"/>
              </a:spcBef>
              <a:buNone/>
              <a:defRPr sz="24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Names of Presenters, </a:t>
            </a:r>
          </a:p>
          <a:p>
            <a:pPr lvl="0"/>
            <a:r>
              <a:rPr lang="en-GB" dirty="0"/>
              <a:t>UCL Sans regular 24pt</a:t>
            </a:r>
          </a:p>
        </p:txBody>
      </p:sp>
      <p:sp>
        <p:nvSpPr>
          <p:cNvPr id="5" name="Text Placeholder 2">
            <a:extLst>
              <a:ext uri="{FF2B5EF4-FFF2-40B4-BE49-F238E27FC236}">
                <a16:creationId xmlns:a16="http://schemas.microsoft.com/office/drawing/2014/main" id="{31780D4D-96BC-3F19-6FFC-D0D6B82AF61A}"/>
              </a:ext>
            </a:extLst>
          </p:cNvPr>
          <p:cNvSpPr>
            <a:spLocks noGrp="1"/>
          </p:cNvSpPr>
          <p:nvPr>
            <p:ph type="body" idx="12" hasCustomPrompt="1"/>
          </p:nvPr>
        </p:nvSpPr>
        <p:spPr>
          <a:xfrm>
            <a:off x="1791889" y="4503309"/>
            <a:ext cx="4807745" cy="265046"/>
          </a:xfrm>
          <a:prstGeom prst="rect">
            <a:avLst/>
          </a:prstGeom>
        </p:spPr>
        <p:txBody>
          <a:bodyPr lIns="0" tIns="0" rIns="0" bIns="0"/>
          <a:lstStyle>
            <a:lvl1pPr marL="0" indent="0">
              <a:lnSpc>
                <a:spcPct val="100000"/>
              </a:lnSpc>
              <a:spcBef>
                <a:spcPts val="0"/>
              </a:spcBef>
              <a:buNone/>
              <a:defRPr sz="1800" b="0" i="0">
                <a:solidFill>
                  <a:schemeClr val="bg1"/>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Date, UCL Sans regular 18px</a:t>
            </a:r>
          </a:p>
        </p:txBody>
      </p:sp>
      <p:sp>
        <p:nvSpPr>
          <p:cNvPr id="4" name="Rectangle 3">
            <a:extLst>
              <a:ext uri="{FF2B5EF4-FFF2-40B4-BE49-F238E27FC236}">
                <a16:creationId xmlns:a16="http://schemas.microsoft.com/office/drawing/2014/main" id="{7903D562-9BC1-5B2A-B39F-74DAD6DF10C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5887" y="0"/>
            <a:ext cx="409575"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3D0518E-CF11-EBA3-9663-A8A79A187D45}"/>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7034676" y="4532"/>
            <a:ext cx="470692" cy="685346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2307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lex _Content – 1 column title and tex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5136124" y="409575"/>
            <a:ext cx="6604548" cy="1009650"/>
          </a:xfrm>
          <a:prstGeom prst="rect">
            <a:avLst/>
          </a:prstGeom>
        </p:spPr>
        <p:txBody>
          <a:bodyPr anchor="t"/>
          <a:lstStyle>
            <a:lvl1pPr algn="l">
              <a:lnSpc>
                <a:spcPct val="100000"/>
              </a:lnSpc>
              <a:defRPr sz="3600">
                <a:solidFill>
                  <a:schemeClr val="bg1"/>
                </a:solidFill>
              </a:defRPr>
            </a:lvl1pPr>
          </a:lstStyle>
          <a:p>
            <a:pPr lvl="0"/>
            <a:r>
              <a:rPr lang="en-GB" dirty="0"/>
              <a:t>Divider section Title </a:t>
            </a:r>
            <a:br>
              <a:rPr lang="en-GB" dirty="0"/>
            </a:br>
            <a:r>
              <a:rPr lang="en-GB" dirty="0"/>
              <a:t>UCL Sans </a:t>
            </a:r>
            <a:r>
              <a:rPr lang="en-GB" dirty="0" err="1"/>
              <a:t>SemiBold</a:t>
            </a:r>
            <a:r>
              <a:rPr lang="en-GB" dirty="0"/>
              <a:t> 36pt</a:t>
            </a:r>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5136124" y="1916825"/>
            <a:ext cx="6604547" cy="3528300"/>
          </a:xfrm>
          <a:prstGeom prst="rect">
            <a:avLst/>
          </a:prstGeom>
        </p:spPr>
        <p:txBody>
          <a:bodyPr/>
          <a:lstStyle>
            <a:lvl1pPr marL="0" indent="0">
              <a:lnSpc>
                <a:spcPct val="100000"/>
              </a:lnSpc>
              <a:spcBef>
                <a:spcPts val="0"/>
              </a:spcBef>
              <a:buFont typeface="Wingdings" pitchFamily="2" charset="2"/>
              <a:buNone/>
              <a:defRPr sz="1800">
                <a:solidFill>
                  <a:schemeClr val="bg1"/>
                </a:solidFill>
              </a:defRPr>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sp>
        <p:nvSpPr>
          <p:cNvPr id="5" name="Rectangle 4">
            <a:extLst>
              <a:ext uri="{FF2B5EF4-FFF2-40B4-BE49-F238E27FC236}">
                <a16:creationId xmlns:a16="http://schemas.microsoft.com/office/drawing/2014/main" id="{7DFDE716-F6EE-9CD2-4183-C3966BF52E8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1354138" y="0"/>
            <a:ext cx="18923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C99A0D4-0838-5973-6802-0E9A93433AF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4535" y="2448"/>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64D565B-2E0B-B3BA-562F-3D6EFC90B27B}"/>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4171055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lex _ Divider – 2 column title, text, table, ima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1354138" y="409575"/>
            <a:ext cx="3757703" cy="1830294"/>
          </a:xfrm>
          <a:prstGeom prst="rect">
            <a:avLst/>
          </a:prstGeom>
        </p:spPr>
        <p:txBody>
          <a:bodyPr anchor="t"/>
          <a:lstStyle>
            <a:lvl1pPr algn="l">
              <a:lnSpc>
                <a:spcPct val="100000"/>
              </a:lnSpc>
              <a:defRPr sz="3600">
                <a:solidFill>
                  <a:srgbClr val="FAFAFA"/>
                </a:solidFill>
              </a:defRPr>
            </a:lvl1pPr>
          </a:lstStyle>
          <a:p>
            <a:r>
              <a:rPr lang="en-GB" dirty="0"/>
              <a:t>Headline </a:t>
            </a:r>
            <a:br>
              <a:rPr lang="en-GB" dirty="0"/>
            </a:br>
            <a:r>
              <a:rPr lang="en-GB" dirty="0"/>
              <a:t>UCL Sans </a:t>
            </a:r>
            <a:r>
              <a:rPr lang="en-GB" dirty="0" err="1"/>
              <a:t>SemiBold</a:t>
            </a:r>
            <a:r>
              <a:rPr lang="en-GB" dirty="0"/>
              <a:t> 36pt</a:t>
            </a:r>
            <a:endParaRPr lang="en-US" dirty="0"/>
          </a:p>
        </p:txBody>
      </p:sp>
      <p:sp>
        <p:nvSpPr>
          <p:cNvPr id="7" name="Text Placeholder 2">
            <a:extLst>
              <a:ext uri="{FF2B5EF4-FFF2-40B4-BE49-F238E27FC236}">
                <a16:creationId xmlns:a16="http://schemas.microsoft.com/office/drawing/2014/main" id="{75E8DED6-3359-C8D7-EDF1-14AE135495B0}"/>
              </a:ext>
            </a:extLst>
          </p:cNvPr>
          <p:cNvSpPr>
            <a:spLocks noGrp="1"/>
          </p:cNvSpPr>
          <p:nvPr>
            <p:ph type="body" idx="1" hasCustomPrompt="1"/>
          </p:nvPr>
        </p:nvSpPr>
        <p:spPr>
          <a:xfrm>
            <a:off x="1382624" y="2422525"/>
            <a:ext cx="3729218" cy="1006475"/>
          </a:xfrm>
          <a:prstGeom prst="rect">
            <a:avLst/>
          </a:prstGeom>
        </p:spPr>
        <p:txBody>
          <a:bodyPr lIns="0" tIns="0" rIns="0" bIns="0"/>
          <a:lstStyle>
            <a:lvl1pPr marL="0" indent="0">
              <a:lnSpc>
                <a:spcPct val="100000"/>
              </a:lnSpc>
              <a:spcBef>
                <a:spcPts val="0"/>
              </a:spcBef>
              <a:buNone/>
              <a:defRPr sz="24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Subtitle, UCL Sans Regular 24pt</a:t>
            </a:r>
          </a:p>
        </p:txBody>
      </p:sp>
      <p:sp>
        <p:nvSpPr>
          <p:cNvPr id="4" name="Table Placeholder 3">
            <a:extLst>
              <a:ext uri="{FF2B5EF4-FFF2-40B4-BE49-F238E27FC236}">
                <a16:creationId xmlns:a16="http://schemas.microsoft.com/office/drawing/2014/main" id="{A4C55113-F63B-C02B-63A2-F9C817D9BF39}"/>
              </a:ext>
            </a:extLst>
          </p:cNvPr>
          <p:cNvSpPr>
            <a:spLocks noGrp="1"/>
          </p:cNvSpPr>
          <p:nvPr>
            <p:ph type="tbl" sz="quarter" idx="12"/>
          </p:nvPr>
        </p:nvSpPr>
        <p:spPr>
          <a:xfrm>
            <a:off x="1354139" y="3558615"/>
            <a:ext cx="2668022" cy="2828925"/>
          </a:xfrm>
          <a:prstGeom prst="rect">
            <a:avLst/>
          </a:prstGeom>
        </p:spPr>
        <p:txBody>
          <a:bodyPr/>
          <a:lstStyle/>
          <a:p>
            <a:endParaRPr lang="en-US" dirty="0"/>
          </a:p>
        </p:txBody>
      </p:sp>
      <p:sp>
        <p:nvSpPr>
          <p:cNvPr id="11" name="Text Placeholder 2">
            <a:extLst>
              <a:ext uri="{FF2B5EF4-FFF2-40B4-BE49-F238E27FC236}">
                <a16:creationId xmlns:a16="http://schemas.microsoft.com/office/drawing/2014/main" id="{F75F6D65-6CB4-1A07-17CB-355AFECF9D4B}"/>
              </a:ext>
            </a:extLst>
          </p:cNvPr>
          <p:cNvSpPr>
            <a:spLocks noGrp="1"/>
          </p:cNvSpPr>
          <p:nvPr>
            <p:ph type="body" idx="15" hasCustomPrompt="1"/>
          </p:nvPr>
        </p:nvSpPr>
        <p:spPr>
          <a:xfrm>
            <a:off x="5272740" y="882638"/>
            <a:ext cx="6508098" cy="412249"/>
          </a:xfrm>
          <a:prstGeom prst="rect">
            <a:avLst/>
          </a:prstGeom>
        </p:spPr>
        <p:txBody>
          <a:bodyPr lIns="0" tIns="0" rIns="0" bIns="0"/>
          <a:lstStyle>
            <a:lvl1pPr marL="0" indent="0">
              <a:lnSpc>
                <a:spcPct val="100000"/>
              </a:lnSpc>
              <a:spcBef>
                <a:spcPts val="0"/>
              </a:spcBef>
              <a:buNone/>
              <a:defRPr sz="1800" b="0" i="0">
                <a:solidFill>
                  <a:schemeClr val="accent3"/>
                </a:solidFill>
                <a:latin typeface="UCL Sans" pitchFamily="2" charset="77"/>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Text, UCL Sans Regular 18pt</a:t>
            </a:r>
          </a:p>
        </p:txBody>
      </p:sp>
      <p:sp>
        <p:nvSpPr>
          <p:cNvPr id="6" name="Picture Placeholder 2" descr="Add a clear, concise statement describing the main purpose of the image">
            <a:extLst>
              <a:ext uri="{FF2B5EF4-FFF2-40B4-BE49-F238E27FC236}">
                <a16:creationId xmlns:a16="http://schemas.microsoft.com/office/drawing/2014/main" id="{82876633-1ADE-997E-991B-B6FA6635A20E}"/>
              </a:ext>
              <a:ext uri="{C183D7F6-B498-43B3-948B-1728B52AA6E4}">
                <adec:decorative xmlns:adec="http://schemas.microsoft.com/office/drawing/2017/decorative" val="0"/>
              </a:ext>
            </a:extLst>
          </p:cNvPr>
          <p:cNvSpPr>
            <a:spLocks noGrp="1"/>
          </p:cNvSpPr>
          <p:nvPr>
            <p:ph type="pic" idx="10"/>
          </p:nvPr>
        </p:nvSpPr>
        <p:spPr>
          <a:xfrm>
            <a:off x="5275105" y="1419226"/>
            <a:ext cx="6507320" cy="4406388"/>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3" name="Rectangle 2">
            <a:extLst>
              <a:ext uri="{FF2B5EF4-FFF2-40B4-BE49-F238E27FC236}">
                <a16:creationId xmlns:a16="http://schemas.microsoft.com/office/drawing/2014/main" id="{EC235949-2C3C-533B-6BE3-4C117E17EEF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255F678-9F19-2B31-68D4-F374061E815D}"/>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958723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mplex _Content – 2 column 1 title, 2 images, 2 text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1354138" y="409575"/>
            <a:ext cx="5965287" cy="124224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1354138" y="2046440"/>
            <a:ext cx="5070914" cy="2160435"/>
          </a:xfrm>
          <a:prstGeom prst="rect">
            <a:avLst/>
          </a:prstGeom>
        </p:spPr>
        <p:txBody>
          <a:bodyPr/>
          <a:lstStyle/>
          <a:p>
            <a:endParaRPr lang="en-US"/>
          </a:p>
        </p:txBody>
      </p:sp>
      <p:sp>
        <p:nvSpPr>
          <p:cNvPr id="4" name="Text Placeholder 7">
            <a:extLst>
              <a:ext uri="{FF2B5EF4-FFF2-40B4-BE49-F238E27FC236}">
                <a16:creationId xmlns:a16="http://schemas.microsoft.com/office/drawing/2014/main" id="{C5D11EE6-C4E2-EE93-39A9-79D248FDD196}"/>
              </a:ext>
            </a:extLst>
          </p:cNvPr>
          <p:cNvSpPr>
            <a:spLocks noGrp="1"/>
          </p:cNvSpPr>
          <p:nvPr>
            <p:ph type="body" sz="quarter" idx="11" hasCustomPrompt="1"/>
          </p:nvPr>
        </p:nvSpPr>
        <p:spPr>
          <a:xfrm>
            <a:off x="1353402" y="4438650"/>
            <a:ext cx="5070914" cy="1006475"/>
          </a:xfrm>
          <a:prstGeom prst="rect">
            <a:avLst/>
          </a:prstGeom>
        </p:spPr>
        <p:txBody>
          <a:bodyPr/>
          <a:lstStyle>
            <a:lvl1pPr marL="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UCL Sans Regular 18pt</a:t>
            </a:r>
            <a:endParaRPr lang="en-US" dirty="0"/>
          </a:p>
        </p:txBody>
      </p:sp>
      <p:sp>
        <p:nvSpPr>
          <p:cNvPr id="8" name="Picture Placeholder 6" descr="Add a clear, concise statement describing the main purpose of the image">
            <a:extLst>
              <a:ext uri="{FF2B5EF4-FFF2-40B4-BE49-F238E27FC236}">
                <a16:creationId xmlns:a16="http://schemas.microsoft.com/office/drawing/2014/main" id="{AC751661-2014-7CB4-B61A-24EB30E04B80}"/>
              </a:ext>
            </a:extLst>
          </p:cNvPr>
          <p:cNvSpPr>
            <a:spLocks noGrp="1"/>
          </p:cNvSpPr>
          <p:nvPr>
            <p:ph type="pic" sz="quarter" idx="14"/>
          </p:nvPr>
        </p:nvSpPr>
        <p:spPr>
          <a:xfrm>
            <a:off x="6686368" y="2046440"/>
            <a:ext cx="5070914" cy="2160435"/>
          </a:xfrm>
          <a:prstGeom prst="rect">
            <a:avLst/>
          </a:prstGeom>
        </p:spPr>
        <p:txBody>
          <a:bodyPr/>
          <a:lstStyle/>
          <a:p>
            <a:endParaRPr lang="en-US"/>
          </a:p>
        </p:txBody>
      </p:sp>
      <p:sp>
        <p:nvSpPr>
          <p:cNvPr id="5" name="Text Placeholder 7">
            <a:extLst>
              <a:ext uri="{FF2B5EF4-FFF2-40B4-BE49-F238E27FC236}">
                <a16:creationId xmlns:a16="http://schemas.microsoft.com/office/drawing/2014/main" id="{5584243F-83D4-EC28-5C47-CF5ACA19B5DC}"/>
              </a:ext>
            </a:extLst>
          </p:cNvPr>
          <p:cNvSpPr>
            <a:spLocks noGrp="1"/>
          </p:cNvSpPr>
          <p:nvPr>
            <p:ph type="body" sz="quarter" idx="12" hasCustomPrompt="1"/>
          </p:nvPr>
        </p:nvSpPr>
        <p:spPr>
          <a:xfrm>
            <a:off x="6686367" y="4438650"/>
            <a:ext cx="5049033" cy="1006475"/>
          </a:xfrm>
          <a:prstGeom prst="rect">
            <a:avLst/>
          </a:prstGeom>
        </p:spPr>
        <p:txBody>
          <a:bodyPr/>
          <a:lstStyle>
            <a:lvl1pPr marL="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UCL Sans Regular 18pt</a:t>
            </a:r>
            <a:endParaRPr lang="en-US" dirty="0"/>
          </a:p>
        </p:txBody>
      </p:sp>
      <p:sp>
        <p:nvSpPr>
          <p:cNvPr id="6" name="Rectangle 5">
            <a:extLst>
              <a:ext uri="{FF2B5EF4-FFF2-40B4-BE49-F238E27FC236}">
                <a16:creationId xmlns:a16="http://schemas.microsoft.com/office/drawing/2014/main" id="{2D31EA68-8F97-2C93-1DF1-0C50A907ABE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A935693-F1F7-EFB7-3F70-BBCEEF923D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053882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lex _Content – 2 column 1 title, 2 images, 2 text ">
    <p:bg>
      <p:bgPr>
        <a:solidFill>
          <a:schemeClr val="bg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8CF606E-A120-FD80-1208-6800F7AB3C83}"/>
              </a:ext>
            </a:extLst>
          </p:cNvPr>
          <p:cNvSpPr>
            <a:spLocks noGrp="1"/>
          </p:cNvSpPr>
          <p:nvPr>
            <p:ph type="ctrTitle" hasCustomPrompt="1"/>
          </p:nvPr>
        </p:nvSpPr>
        <p:spPr>
          <a:xfrm>
            <a:off x="1343450" y="409575"/>
            <a:ext cx="5965287" cy="1242244"/>
          </a:xfrm>
          <a:prstGeom prst="rect">
            <a:avLst/>
          </a:prstGeom>
        </p:spPr>
        <p:txBody>
          <a:bodyPr anchor="t"/>
          <a:lstStyle>
            <a:lvl1pPr algn="l">
              <a:lnSpc>
                <a:spcPct val="100000"/>
              </a:lnSpc>
              <a:defRPr sz="3600">
                <a:solidFill>
                  <a:schemeClr val="accent1"/>
                </a:solidFill>
              </a:defRPr>
            </a:lvl1pPr>
          </a:lstStyle>
          <a:p>
            <a:pPr lvl="0"/>
            <a:r>
              <a:rPr lang="en-GB" dirty="0"/>
              <a:t>Headline </a:t>
            </a:r>
            <a:br>
              <a:rPr lang="en-GB" dirty="0"/>
            </a:br>
            <a:r>
              <a:rPr lang="en-GB" dirty="0"/>
              <a:t>UCL Sans </a:t>
            </a:r>
            <a:r>
              <a:rPr lang="en-GB" dirty="0" err="1"/>
              <a:t>SemiBold</a:t>
            </a:r>
            <a:r>
              <a:rPr lang="en-GB" dirty="0"/>
              <a:t> 36pt</a:t>
            </a:r>
          </a:p>
        </p:txBody>
      </p:sp>
      <p:sp>
        <p:nvSpPr>
          <p:cNvPr id="10" name="Picture Placeholder 6" descr="Add a clear, concise statement describing the main purpose of the image">
            <a:extLst>
              <a:ext uri="{FF2B5EF4-FFF2-40B4-BE49-F238E27FC236}">
                <a16:creationId xmlns:a16="http://schemas.microsoft.com/office/drawing/2014/main" id="{2F201AA6-C7B0-FA4A-12EF-F05A6A27B847}"/>
              </a:ext>
            </a:extLst>
          </p:cNvPr>
          <p:cNvSpPr>
            <a:spLocks noGrp="1"/>
          </p:cNvSpPr>
          <p:nvPr>
            <p:ph type="pic" sz="quarter" idx="13"/>
          </p:nvPr>
        </p:nvSpPr>
        <p:spPr>
          <a:xfrm>
            <a:off x="1343449" y="2046440"/>
            <a:ext cx="4502211" cy="3398685"/>
          </a:xfrm>
          <a:prstGeom prst="rect">
            <a:avLst/>
          </a:prstGeom>
        </p:spPr>
        <p:txBody>
          <a:bodyPr/>
          <a:lstStyle/>
          <a:p>
            <a:endParaRPr lang="en-US"/>
          </a:p>
        </p:txBody>
      </p:sp>
      <p:sp>
        <p:nvSpPr>
          <p:cNvPr id="11" name="Text Placeholder 7">
            <a:extLst>
              <a:ext uri="{FF2B5EF4-FFF2-40B4-BE49-F238E27FC236}">
                <a16:creationId xmlns:a16="http://schemas.microsoft.com/office/drawing/2014/main" id="{3DB5FBAF-BF92-0B32-16AD-1D4746507FE2}"/>
              </a:ext>
            </a:extLst>
          </p:cNvPr>
          <p:cNvSpPr>
            <a:spLocks noGrp="1"/>
          </p:cNvSpPr>
          <p:nvPr>
            <p:ph type="body" sz="quarter" idx="11" hasCustomPrompt="1"/>
          </p:nvPr>
        </p:nvSpPr>
        <p:spPr>
          <a:xfrm>
            <a:off x="6096000" y="2046440"/>
            <a:ext cx="5684838" cy="3398685"/>
          </a:xfrm>
          <a:prstGeom prst="rect">
            <a:avLst/>
          </a:prstGeom>
        </p:spPr>
        <p:txBody>
          <a:bodyPr/>
          <a:lstStyle>
            <a:lvl1pPr marL="0" indent="0">
              <a:lnSpc>
                <a:spcPct val="100000"/>
              </a:lnSpc>
              <a:spcBef>
                <a:spcPts val="0"/>
              </a:spcBef>
              <a:buFont typeface="Wingdings" pitchFamily="2" charset="2"/>
              <a:buNone/>
              <a:defRPr sz="1800"/>
            </a:lvl1pPr>
            <a:lvl2pPr>
              <a:buFont typeface="Wingdings" pitchFamily="2" charset="2"/>
              <a:buChar char="§"/>
              <a:defRPr sz="1800"/>
            </a:lvl2pPr>
            <a:lvl3pPr>
              <a:buFont typeface="Wingdings" pitchFamily="2" charset="2"/>
              <a:buChar char="§"/>
              <a:defRPr sz="1800"/>
            </a:lvl3pPr>
            <a:lvl4pPr>
              <a:buFont typeface="Wingdings" pitchFamily="2" charset="2"/>
              <a:buChar char="§"/>
              <a:defRPr sz="1800"/>
            </a:lvl4pPr>
            <a:lvl5pPr>
              <a:buFont typeface="Wingdings" pitchFamily="2" charset="2"/>
              <a:buChar char="§"/>
              <a:defRPr sz="1800"/>
            </a:lvl5pPr>
          </a:lstStyle>
          <a:p>
            <a:pPr lvl="0"/>
            <a:r>
              <a:rPr lang="en-GB" dirty="0"/>
              <a:t>Body text, </a:t>
            </a:r>
          </a:p>
          <a:p>
            <a:pPr lvl="0"/>
            <a:r>
              <a:rPr lang="en-GB" dirty="0"/>
              <a:t>UCL Sans Regular 18pt</a:t>
            </a:r>
            <a:endParaRPr lang="en-US" dirty="0"/>
          </a:p>
        </p:txBody>
      </p:sp>
      <p:sp>
        <p:nvSpPr>
          <p:cNvPr id="6" name="Rectangle 5">
            <a:extLst>
              <a:ext uri="{FF2B5EF4-FFF2-40B4-BE49-F238E27FC236}">
                <a16:creationId xmlns:a16="http://schemas.microsoft.com/office/drawing/2014/main" id="{2D31EA68-8F97-2C93-1DF1-0C50A907ABE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8E64966-6EA4-2AE9-2F73-A1E95B461EBC}"/>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9389273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mplex _Content – 4 column title, 4 images, 4 text">
    <p:bg>
      <p:bgPr>
        <a:solidFill>
          <a:schemeClr val="bg1"/>
        </a:solidFill>
        <a:effectLst/>
      </p:bgPr>
    </p:bg>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C745EF00-09E6-10CA-B1BF-5A7B7EC8063C}"/>
              </a:ext>
            </a:extLst>
          </p:cNvPr>
          <p:cNvSpPr>
            <a:spLocks noGrp="1"/>
          </p:cNvSpPr>
          <p:nvPr>
            <p:ph type="body" sz="quarter" idx="15" hasCustomPrompt="1"/>
          </p:nvPr>
        </p:nvSpPr>
        <p:spPr>
          <a:xfrm>
            <a:off x="1354138" y="409575"/>
            <a:ext cx="8569680" cy="1377950"/>
          </a:xfrm>
          <a:prstGeom prst="rect">
            <a:avLst/>
          </a:prstGeom>
        </p:spPr>
        <p:txBody>
          <a:bodyPr/>
          <a:lstStyle>
            <a:lvl1pPr>
              <a:lnSpc>
                <a:spcPct val="100000"/>
              </a:lnSpc>
              <a:spcBef>
                <a:spcPts val="0"/>
              </a:spcBef>
              <a:buNone/>
              <a:defRPr sz="3600" b="1" i="0">
                <a:solidFill>
                  <a:schemeClr val="accent1"/>
                </a:solidFill>
                <a:latin typeface="UCL Sans SemiBold" pitchFamily="2" charset="77"/>
              </a:defRPr>
            </a:lvl1pPr>
            <a:lvl2pPr>
              <a:buNone/>
              <a:defRPr/>
            </a:lvl2pPr>
            <a:lvl3pPr>
              <a:buNone/>
              <a:defRPr/>
            </a:lvl3pPr>
            <a:lvl4pPr>
              <a:buNone/>
              <a:defRPr/>
            </a:lvl4pPr>
            <a:lvl5pPr>
              <a:buNone/>
              <a:defRPr/>
            </a:lvl5pPr>
          </a:lstStyle>
          <a:p>
            <a:pPr lvl="0"/>
            <a:r>
              <a:rPr lang="en-GB" dirty="0"/>
              <a:t>Headline </a:t>
            </a:r>
          </a:p>
          <a:p>
            <a:pPr lvl="0"/>
            <a:r>
              <a:rPr lang="en-GB" dirty="0"/>
              <a:t>UCL </a:t>
            </a:r>
            <a:r>
              <a:rPr lang="en-GB" dirty="0" err="1"/>
              <a:t>SemiBold</a:t>
            </a:r>
            <a:r>
              <a:rPr lang="en-GB" dirty="0"/>
              <a:t> 36pt</a:t>
            </a:r>
          </a:p>
        </p:txBody>
      </p:sp>
      <p:sp>
        <p:nvSpPr>
          <p:cNvPr id="7" name="Picture Placeholder 6" descr="Add a clear, concise statement describing the main purpose of the image">
            <a:extLst>
              <a:ext uri="{FF2B5EF4-FFF2-40B4-BE49-F238E27FC236}">
                <a16:creationId xmlns:a16="http://schemas.microsoft.com/office/drawing/2014/main" id="{0799EAC2-36C5-0886-6CEB-AA012D2BF087}"/>
              </a:ext>
            </a:extLst>
          </p:cNvPr>
          <p:cNvSpPr>
            <a:spLocks noGrp="1"/>
          </p:cNvSpPr>
          <p:nvPr>
            <p:ph type="pic" sz="quarter" idx="13"/>
          </p:nvPr>
        </p:nvSpPr>
        <p:spPr>
          <a:xfrm>
            <a:off x="1354136" y="2185495"/>
            <a:ext cx="2445318" cy="1748196"/>
          </a:xfrm>
          <a:prstGeom prst="rect">
            <a:avLst/>
          </a:prstGeom>
        </p:spPr>
        <p:txBody>
          <a:bodyPr/>
          <a:lstStyle/>
          <a:p>
            <a:endParaRPr lang="en-US"/>
          </a:p>
        </p:txBody>
      </p:sp>
      <p:sp>
        <p:nvSpPr>
          <p:cNvPr id="2" name="Title 1">
            <a:extLst>
              <a:ext uri="{FF2B5EF4-FFF2-40B4-BE49-F238E27FC236}">
                <a16:creationId xmlns:a16="http://schemas.microsoft.com/office/drawing/2014/main" id="{8EEA5F1D-3A29-463C-D7AF-7132F92B56CD}"/>
              </a:ext>
            </a:extLst>
          </p:cNvPr>
          <p:cNvSpPr>
            <a:spLocks noGrp="1"/>
          </p:cNvSpPr>
          <p:nvPr>
            <p:ph type="ctrTitle" hasCustomPrompt="1"/>
          </p:nvPr>
        </p:nvSpPr>
        <p:spPr>
          <a:xfrm>
            <a:off x="1354135" y="4204795"/>
            <a:ext cx="2438375" cy="1242244"/>
          </a:xfrm>
          <a:prstGeom prst="rect">
            <a:avLst/>
          </a:prstGeom>
        </p:spPr>
        <p:txBody>
          <a:bodyPr anchor="t"/>
          <a:lstStyle>
            <a:lvl1pPr marL="0" marR="0" indent="0" algn="l" defTabSz="914400" rtl="0" eaLnBrk="1" fontAlgn="auto" latinLnBrk="0" hangingPunct="1">
              <a:lnSpc>
                <a:spcPct val="100000"/>
              </a:lnSpc>
              <a:spcBef>
                <a:spcPct val="0"/>
              </a:spcBef>
              <a:spcAft>
                <a:spcPts val="0"/>
              </a:spcAft>
              <a:buClrTx/>
              <a:buSzTx/>
              <a:buFontTx/>
              <a:buNone/>
              <a:tabLst/>
              <a:defRPr sz="1800" b="0" i="0">
                <a:solidFill>
                  <a:schemeClr val="tx2"/>
                </a:solidFill>
                <a:latin typeface="UCL Sans" pitchFamily="2" charset="77"/>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Body text, </a:t>
            </a:r>
            <a:br>
              <a:rPr lang="en-GB" dirty="0"/>
            </a:br>
            <a:r>
              <a:rPr lang="en-GB" dirty="0"/>
              <a:t>UCL Sans Regular 18pt</a:t>
            </a:r>
          </a:p>
        </p:txBody>
      </p:sp>
      <p:sp>
        <p:nvSpPr>
          <p:cNvPr id="28" name="Picture Placeholder 6" descr="Add a clear, concise statement describing the main purpose of the image">
            <a:extLst>
              <a:ext uri="{FF2B5EF4-FFF2-40B4-BE49-F238E27FC236}">
                <a16:creationId xmlns:a16="http://schemas.microsoft.com/office/drawing/2014/main" id="{7A9B95BC-4D66-3908-97EF-FB4460F52B22}"/>
              </a:ext>
            </a:extLst>
          </p:cNvPr>
          <p:cNvSpPr>
            <a:spLocks noGrp="1"/>
          </p:cNvSpPr>
          <p:nvPr>
            <p:ph type="pic" sz="quarter" idx="16"/>
          </p:nvPr>
        </p:nvSpPr>
        <p:spPr>
          <a:xfrm>
            <a:off x="4014597" y="2185495"/>
            <a:ext cx="2445318" cy="1748196"/>
          </a:xfrm>
          <a:prstGeom prst="rect">
            <a:avLst/>
          </a:prstGeom>
        </p:spPr>
        <p:txBody>
          <a:bodyPr/>
          <a:lstStyle/>
          <a:p>
            <a:endParaRPr lang="en-US"/>
          </a:p>
        </p:txBody>
      </p:sp>
      <p:sp>
        <p:nvSpPr>
          <p:cNvPr id="30" name="Text Placeholder 29">
            <a:extLst>
              <a:ext uri="{FF2B5EF4-FFF2-40B4-BE49-F238E27FC236}">
                <a16:creationId xmlns:a16="http://schemas.microsoft.com/office/drawing/2014/main" id="{FBDDB7BF-E334-9161-E3A7-3D392EA86CA2}"/>
              </a:ext>
            </a:extLst>
          </p:cNvPr>
          <p:cNvSpPr>
            <a:spLocks noGrp="1"/>
          </p:cNvSpPr>
          <p:nvPr>
            <p:ph type="body" sz="quarter" idx="17" hasCustomPrompt="1"/>
          </p:nvPr>
        </p:nvSpPr>
        <p:spPr>
          <a:xfrm>
            <a:off x="4014597" y="4204795"/>
            <a:ext cx="2445318" cy="1268976"/>
          </a:xfrm>
          <a:prstGeom prst="rect">
            <a:avLst/>
          </a:prstGeom>
        </p:spPr>
        <p:txBody>
          <a:bodyPr/>
          <a:lstStyle>
            <a:lvl1pPr marL="0" indent="0">
              <a:lnSpc>
                <a:spcPct val="100000"/>
              </a:lnSpc>
              <a:spcBef>
                <a:spcPts val="0"/>
              </a:spcBef>
              <a:buNone/>
              <a:defRPr sz="1800" b="0" i="0">
                <a:latin typeface="UCL Sans" pitchFamily="2" charset="77"/>
              </a:defRPr>
            </a:lvl1pPr>
            <a:lvl2pPr>
              <a:buNone/>
              <a:defRPr sz="1200" b="0" i="0">
                <a:latin typeface="UCL Sans" pitchFamily="2" charset="77"/>
              </a:defRPr>
            </a:lvl2pPr>
            <a:lvl3pPr>
              <a:buNone/>
              <a:defRPr sz="1200" b="0" i="0">
                <a:latin typeface="UCL Sans" pitchFamily="2" charset="77"/>
              </a:defRPr>
            </a:lvl3pPr>
            <a:lvl4pPr>
              <a:buNone/>
              <a:defRPr sz="1200" b="0" i="0">
                <a:latin typeface="UCL Sans" pitchFamily="2" charset="77"/>
              </a:defRPr>
            </a:lvl4pPr>
            <a:lvl5pPr>
              <a:buNone/>
              <a:defRPr sz="1200" b="0" i="0">
                <a:latin typeface="UCL Sans" pitchFamily="2" charset="77"/>
              </a:defRPr>
            </a:lvl5pPr>
          </a:lstStyle>
          <a:p>
            <a:pPr lvl="0"/>
            <a:r>
              <a:rPr lang="en-GB" dirty="0"/>
              <a:t>Body text, </a:t>
            </a:r>
            <a:br>
              <a:rPr lang="en-GB" dirty="0"/>
            </a:br>
            <a:r>
              <a:rPr lang="en-GB" dirty="0"/>
              <a:t>UCL Sans Regular 18pt</a:t>
            </a:r>
            <a:endParaRPr lang="en-US" dirty="0"/>
          </a:p>
        </p:txBody>
      </p:sp>
      <p:sp>
        <p:nvSpPr>
          <p:cNvPr id="35" name="Picture Placeholder 6" descr="Add a clear, concise statement describing the main purpose of the image">
            <a:extLst>
              <a:ext uri="{FF2B5EF4-FFF2-40B4-BE49-F238E27FC236}">
                <a16:creationId xmlns:a16="http://schemas.microsoft.com/office/drawing/2014/main" id="{C85375D3-F603-A1F9-0769-6A655B6E6692}"/>
              </a:ext>
            </a:extLst>
          </p:cNvPr>
          <p:cNvSpPr>
            <a:spLocks noGrp="1"/>
          </p:cNvSpPr>
          <p:nvPr>
            <p:ph type="pic" sz="quarter" idx="20"/>
          </p:nvPr>
        </p:nvSpPr>
        <p:spPr>
          <a:xfrm>
            <a:off x="6675058" y="2185495"/>
            <a:ext cx="2445318" cy="1748196"/>
          </a:xfrm>
          <a:prstGeom prst="rect">
            <a:avLst/>
          </a:prstGeom>
        </p:spPr>
        <p:txBody>
          <a:bodyPr/>
          <a:lstStyle/>
          <a:p>
            <a:endParaRPr lang="en-US"/>
          </a:p>
        </p:txBody>
      </p:sp>
      <p:sp>
        <p:nvSpPr>
          <p:cNvPr id="32" name="Text Placeholder 31">
            <a:extLst>
              <a:ext uri="{FF2B5EF4-FFF2-40B4-BE49-F238E27FC236}">
                <a16:creationId xmlns:a16="http://schemas.microsoft.com/office/drawing/2014/main" id="{C1102347-D73B-9C6D-7E2C-F4283EC520FF}"/>
              </a:ext>
            </a:extLst>
          </p:cNvPr>
          <p:cNvSpPr>
            <a:spLocks noGrp="1"/>
          </p:cNvSpPr>
          <p:nvPr>
            <p:ph type="body" sz="quarter" idx="18" hasCustomPrompt="1"/>
          </p:nvPr>
        </p:nvSpPr>
        <p:spPr>
          <a:xfrm>
            <a:off x="6675058" y="4204795"/>
            <a:ext cx="2426413" cy="1242244"/>
          </a:xfrm>
          <a:prstGeom prst="rect">
            <a:avLst/>
          </a:prstGeom>
        </p:spPr>
        <p:txBody>
          <a:bodyPr/>
          <a:lstStyle>
            <a:lvl1pPr marL="0" indent="0">
              <a:lnSpc>
                <a:spcPct val="100000"/>
              </a:lnSpc>
              <a:spcBef>
                <a:spcPts val="0"/>
              </a:spcBef>
              <a:buNone/>
              <a:defRPr sz="1800" b="0" i="0">
                <a:latin typeface="UCL Sans" pitchFamily="2" charset="77"/>
              </a:defRPr>
            </a:lvl1pPr>
            <a:lvl2pPr>
              <a:buNone/>
              <a:defRPr sz="1200" b="0" i="0">
                <a:latin typeface="UCL Sans" pitchFamily="2" charset="77"/>
              </a:defRPr>
            </a:lvl2pPr>
            <a:lvl3pPr>
              <a:buNone/>
              <a:defRPr sz="1200" b="0" i="0">
                <a:latin typeface="UCL Sans" pitchFamily="2" charset="77"/>
              </a:defRPr>
            </a:lvl3pPr>
            <a:lvl4pPr>
              <a:buNone/>
              <a:defRPr sz="1200" b="0" i="0">
                <a:latin typeface="UCL Sans" pitchFamily="2" charset="77"/>
              </a:defRPr>
            </a:lvl4pPr>
            <a:lvl5pPr>
              <a:buNone/>
              <a:defRPr sz="1200" b="0" i="0">
                <a:latin typeface="UCL Sans" pitchFamily="2" charset="77"/>
              </a:defRPr>
            </a:lvl5pPr>
          </a:lstStyle>
          <a:p>
            <a:pPr lvl="0"/>
            <a:r>
              <a:rPr lang="en-GB" dirty="0"/>
              <a:t>Body text, </a:t>
            </a:r>
            <a:br>
              <a:rPr lang="en-GB" dirty="0"/>
            </a:br>
            <a:r>
              <a:rPr lang="en-GB" dirty="0"/>
              <a:t>UCL Sans Regular 18pt</a:t>
            </a:r>
            <a:endParaRPr lang="en-US" dirty="0"/>
          </a:p>
        </p:txBody>
      </p:sp>
      <p:sp>
        <p:nvSpPr>
          <p:cNvPr id="36" name="Picture Placeholder 6" descr="Add a clear, concise statement describing the main purpose of the image">
            <a:extLst>
              <a:ext uri="{FF2B5EF4-FFF2-40B4-BE49-F238E27FC236}">
                <a16:creationId xmlns:a16="http://schemas.microsoft.com/office/drawing/2014/main" id="{5B98E73B-EC26-695B-64A0-FE5244D0C7D7}"/>
              </a:ext>
            </a:extLst>
          </p:cNvPr>
          <p:cNvSpPr>
            <a:spLocks noGrp="1"/>
          </p:cNvSpPr>
          <p:nvPr>
            <p:ph type="pic" sz="quarter" idx="21"/>
          </p:nvPr>
        </p:nvSpPr>
        <p:spPr>
          <a:xfrm>
            <a:off x="9335520" y="2185495"/>
            <a:ext cx="2445318" cy="1748196"/>
          </a:xfrm>
          <a:prstGeom prst="rect">
            <a:avLst/>
          </a:prstGeom>
        </p:spPr>
        <p:txBody>
          <a:bodyPr/>
          <a:lstStyle/>
          <a:p>
            <a:endParaRPr lang="en-US"/>
          </a:p>
        </p:txBody>
      </p:sp>
      <p:sp>
        <p:nvSpPr>
          <p:cNvPr id="34" name="Text Placeholder 33">
            <a:extLst>
              <a:ext uri="{FF2B5EF4-FFF2-40B4-BE49-F238E27FC236}">
                <a16:creationId xmlns:a16="http://schemas.microsoft.com/office/drawing/2014/main" id="{B62033B8-9ECF-6181-24C6-8380692FF4A0}"/>
              </a:ext>
            </a:extLst>
          </p:cNvPr>
          <p:cNvSpPr>
            <a:spLocks noGrp="1"/>
          </p:cNvSpPr>
          <p:nvPr>
            <p:ph type="body" sz="quarter" idx="19" hasCustomPrompt="1"/>
          </p:nvPr>
        </p:nvSpPr>
        <p:spPr>
          <a:xfrm>
            <a:off x="9320932" y="4204795"/>
            <a:ext cx="2459905" cy="1266825"/>
          </a:xfrm>
          <a:prstGeom prst="rect">
            <a:avLst/>
          </a:prstGeom>
        </p:spPr>
        <p:txBody>
          <a:bodyPr/>
          <a:lstStyle>
            <a:lvl1pPr marL="0" indent="0">
              <a:lnSpc>
                <a:spcPct val="100000"/>
              </a:lnSpc>
              <a:spcBef>
                <a:spcPts val="0"/>
              </a:spcBef>
              <a:buNone/>
              <a:defRPr sz="1800" b="0" i="0">
                <a:latin typeface="UCL Sans" pitchFamily="2" charset="77"/>
              </a:defRPr>
            </a:lvl1pPr>
            <a:lvl2pPr>
              <a:buNone/>
              <a:defRPr sz="1200" b="0" i="0">
                <a:latin typeface="UCL Sans" pitchFamily="2" charset="77"/>
              </a:defRPr>
            </a:lvl2pPr>
            <a:lvl3pPr>
              <a:buNone/>
              <a:defRPr sz="1200" b="0" i="0">
                <a:latin typeface="UCL Sans" pitchFamily="2" charset="77"/>
              </a:defRPr>
            </a:lvl3pPr>
            <a:lvl4pPr>
              <a:buNone/>
              <a:defRPr sz="1200" b="0" i="0">
                <a:latin typeface="UCL Sans" pitchFamily="2" charset="77"/>
              </a:defRPr>
            </a:lvl4pPr>
            <a:lvl5pPr>
              <a:buNone/>
              <a:defRPr sz="1200" b="0" i="0">
                <a:latin typeface="UCL Sans" pitchFamily="2" charset="77"/>
              </a:defRPr>
            </a:lvl5pPr>
          </a:lstStyle>
          <a:p>
            <a:pPr lvl="0"/>
            <a:r>
              <a:rPr lang="en-GB" dirty="0"/>
              <a:t>Body text, </a:t>
            </a:r>
            <a:br>
              <a:rPr lang="en-GB" dirty="0"/>
            </a:br>
            <a:r>
              <a:rPr lang="en-GB" dirty="0"/>
              <a:t>UCL Sans Regular 18pt</a:t>
            </a:r>
            <a:endParaRPr lang="en-US" dirty="0"/>
          </a:p>
        </p:txBody>
      </p:sp>
      <p:sp>
        <p:nvSpPr>
          <p:cNvPr id="4" name="Rectangle 3">
            <a:extLst>
              <a:ext uri="{FF2B5EF4-FFF2-40B4-BE49-F238E27FC236}">
                <a16:creationId xmlns:a16="http://schemas.microsoft.com/office/drawing/2014/main" id="{ABD764E0-C2A5-851D-9E15-7970376FAD1B}"/>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0" y="-11993"/>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EE115A2-315F-2C75-AD3F-871CC5AAC4DF}"/>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30367919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mplex _Content – 2 column title, 1 subheading, 2 image/graphs/charts">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E879B5DC-7300-88F8-C308-CBC1B2803C67}"/>
              </a:ext>
            </a:extLst>
          </p:cNvPr>
          <p:cNvSpPr>
            <a:spLocks noGrp="1"/>
          </p:cNvSpPr>
          <p:nvPr>
            <p:ph type="body" sz="half" idx="2" hasCustomPrompt="1"/>
          </p:nvPr>
        </p:nvSpPr>
        <p:spPr>
          <a:xfrm>
            <a:off x="1354139" y="421180"/>
            <a:ext cx="4303112" cy="1560910"/>
          </a:xfrm>
          <a:prstGeom prst="rect">
            <a:avLst/>
          </a:prstGeom>
        </p:spPr>
        <p:txBody>
          <a:bodyPr/>
          <a:lstStyle>
            <a:lvl1pPr marL="0" indent="0">
              <a:lnSpc>
                <a:spcPct val="100000"/>
              </a:lnSpc>
              <a:spcBef>
                <a:spcPts val="0"/>
              </a:spcBef>
              <a:buNone/>
              <a:defRPr sz="3600" b="1" i="0">
                <a:solidFill>
                  <a:schemeClr val="accent1"/>
                </a:solidFill>
                <a:latin typeface="UCL Sans SemiBold"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Headline </a:t>
            </a:r>
          </a:p>
          <a:p>
            <a:pPr lvl="0"/>
            <a:r>
              <a:rPr lang="en-GB" dirty="0"/>
              <a:t>UCL Sans </a:t>
            </a:r>
          </a:p>
          <a:p>
            <a:pPr lvl="0"/>
            <a:r>
              <a:rPr lang="en-GB" dirty="0" err="1"/>
              <a:t>SemiBold</a:t>
            </a:r>
            <a:r>
              <a:rPr lang="en-GB" dirty="0"/>
              <a:t> 36pt</a:t>
            </a:r>
          </a:p>
        </p:txBody>
      </p:sp>
      <p:sp>
        <p:nvSpPr>
          <p:cNvPr id="9" name="Text Placeholder 3">
            <a:extLst>
              <a:ext uri="{FF2B5EF4-FFF2-40B4-BE49-F238E27FC236}">
                <a16:creationId xmlns:a16="http://schemas.microsoft.com/office/drawing/2014/main" id="{BD51B5E5-6C5C-CBFB-B0B8-D64DB5640EBC}"/>
              </a:ext>
            </a:extLst>
          </p:cNvPr>
          <p:cNvSpPr>
            <a:spLocks noGrp="1"/>
          </p:cNvSpPr>
          <p:nvPr>
            <p:ph type="body" sz="half" idx="13" hasCustomPrompt="1"/>
          </p:nvPr>
        </p:nvSpPr>
        <p:spPr>
          <a:xfrm>
            <a:off x="6096001" y="419192"/>
            <a:ext cx="5684838" cy="1128506"/>
          </a:xfrm>
          <a:prstGeom prst="rect">
            <a:avLst/>
          </a:prstGeom>
        </p:spPr>
        <p:txBody>
          <a:bodyPr/>
          <a:lstStyle>
            <a:lvl1pPr marL="0" indent="0">
              <a:lnSpc>
                <a:spcPct val="100000"/>
              </a:lnSpc>
              <a:spcBef>
                <a:spcPts val="0"/>
              </a:spcBef>
              <a:buNone/>
              <a:defRPr sz="2400" b="0" i="0">
                <a:solidFill>
                  <a:schemeClr val="accent1"/>
                </a:solidFill>
                <a:latin typeface="UCL Sans"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Subheading text style, </a:t>
            </a:r>
          </a:p>
          <a:p>
            <a:pPr lvl="0"/>
            <a:r>
              <a:rPr lang="en-GB" dirty="0"/>
              <a:t>UCL Sans regular 24pt</a:t>
            </a:r>
          </a:p>
        </p:txBody>
      </p:sp>
      <p:sp>
        <p:nvSpPr>
          <p:cNvPr id="6" name="Content Placeholder 3">
            <a:extLst>
              <a:ext uri="{FF2B5EF4-FFF2-40B4-BE49-F238E27FC236}">
                <a16:creationId xmlns:a16="http://schemas.microsoft.com/office/drawing/2014/main" id="{129D6C95-4A5B-9C67-29AF-2DE954D6E43F}"/>
              </a:ext>
            </a:extLst>
          </p:cNvPr>
          <p:cNvSpPr>
            <a:spLocks noGrp="1"/>
          </p:cNvSpPr>
          <p:nvPr>
            <p:ph sz="half" idx="1" hasCustomPrompt="1"/>
          </p:nvPr>
        </p:nvSpPr>
        <p:spPr>
          <a:xfrm>
            <a:off x="1354138" y="2422525"/>
            <a:ext cx="4303112" cy="3022601"/>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t>Space for graphs, images, charts</a:t>
            </a:r>
            <a:endParaRPr lang="en-US" dirty="0"/>
          </a:p>
        </p:txBody>
      </p:sp>
      <p:sp>
        <p:nvSpPr>
          <p:cNvPr id="7" name="Content Placeholder 5">
            <a:extLst>
              <a:ext uri="{FF2B5EF4-FFF2-40B4-BE49-F238E27FC236}">
                <a16:creationId xmlns:a16="http://schemas.microsoft.com/office/drawing/2014/main" id="{80A7D660-C734-F70C-8436-BC3EFE9A5B2D}"/>
              </a:ext>
            </a:extLst>
          </p:cNvPr>
          <p:cNvSpPr>
            <a:spLocks noGrp="1"/>
          </p:cNvSpPr>
          <p:nvPr>
            <p:ph sz="half" idx="12" hasCustomPrompt="1"/>
          </p:nvPr>
        </p:nvSpPr>
        <p:spPr>
          <a:xfrm>
            <a:off x="6096000" y="2422525"/>
            <a:ext cx="5649921" cy="3022601"/>
          </a:xfrm>
          <a:prstGeom prst="rect">
            <a:avLst/>
          </a:prstGeom>
        </p:spPr>
        <p:txBody>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t>Space for graphs, images, charts</a:t>
            </a:r>
            <a:endParaRPr lang="en-US" dirty="0"/>
          </a:p>
          <a:p>
            <a:endParaRPr lang="en-US" dirty="0"/>
          </a:p>
        </p:txBody>
      </p:sp>
      <p:sp>
        <p:nvSpPr>
          <p:cNvPr id="11" name="Rectangle 10">
            <a:extLst>
              <a:ext uri="{FF2B5EF4-FFF2-40B4-BE49-F238E27FC236}">
                <a16:creationId xmlns:a16="http://schemas.microsoft.com/office/drawing/2014/main" id="{82194073-EA37-1F6C-8979-A5566C6B6515}"/>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18137"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EC4CDE7-BB95-C8A0-730E-D626B97500E6}"/>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4572" y="6060701"/>
            <a:ext cx="1421688" cy="399052"/>
          </a:xfrm>
          <a:prstGeom prst="rect">
            <a:avLst/>
          </a:prstGeom>
        </p:spPr>
      </p:pic>
    </p:spTree>
    <p:extLst>
      <p:ext uri="{BB962C8B-B14F-4D97-AF65-F5344CB8AC3E}">
        <p14:creationId xmlns:p14="http://schemas.microsoft.com/office/powerpoint/2010/main" val="18272948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ontent – full page image white logo">
    <p:spTree>
      <p:nvGrpSpPr>
        <p:cNvPr id="1" name=""/>
        <p:cNvGrpSpPr/>
        <p:nvPr/>
      </p:nvGrpSpPr>
      <p:grpSpPr>
        <a:xfrm>
          <a:off x="0" y="0"/>
          <a:ext cx="0" cy="0"/>
          <a:chOff x="0" y="0"/>
          <a:chExt cx="0" cy="0"/>
        </a:xfrm>
      </p:grpSpPr>
      <p:sp>
        <p:nvSpPr>
          <p:cNvPr id="2" name="Picture Placeholder 6" descr="Add a clear, concise statement describing the main purpose of the image">
            <a:extLst>
              <a:ext uri="{FF2B5EF4-FFF2-40B4-BE49-F238E27FC236}">
                <a16:creationId xmlns:a16="http://schemas.microsoft.com/office/drawing/2014/main" id="{ECFBA17C-2B5D-255B-BB8F-D30D74D054C3}"/>
              </a:ext>
            </a:extLst>
          </p:cNvPr>
          <p:cNvSpPr>
            <a:spLocks noGrp="1" noRot="1" noMove="1" noResize="1" noEditPoints="1" noAdjustHandles="1" noChangeArrowheads="1" noChangeShapeType="1"/>
          </p:cNvSpPr>
          <p:nvPr>
            <p:ph type="pic" sz="quarter" idx="13"/>
          </p:nvPr>
        </p:nvSpPr>
        <p:spPr>
          <a:xfrm>
            <a:off x="391438" y="0"/>
            <a:ext cx="11800562" cy="6858000"/>
          </a:xfrm>
          <a:prstGeom prst="rect">
            <a:avLst/>
          </a:prstGeom>
        </p:spPr>
        <p:txBody>
          <a:bodyPr/>
          <a:lstStyle/>
          <a:p>
            <a:endParaRPr lang="en-US"/>
          </a:p>
        </p:txBody>
      </p:sp>
      <p:sp>
        <p:nvSpPr>
          <p:cNvPr id="11" name="Rectangle 10">
            <a:extLst>
              <a:ext uri="{FF2B5EF4-FFF2-40B4-BE49-F238E27FC236}">
                <a16:creationId xmlns:a16="http://schemas.microsoft.com/office/drawing/2014/main" id="{82194073-EA37-1F6C-8979-A5566C6B6515}"/>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18137" y="0"/>
            <a:ext cx="40957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392A8DC-7EF8-37EE-2959-687D81C066F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tretch>
            <a:fillRect/>
          </a:stretch>
        </p:blipFill>
        <p:spPr>
          <a:xfrm>
            <a:off x="10360890" y="6067187"/>
            <a:ext cx="1432605" cy="402117"/>
          </a:xfrm>
          <a:prstGeom prst="rect">
            <a:avLst/>
          </a:prstGeom>
        </p:spPr>
      </p:pic>
    </p:spTree>
    <p:extLst>
      <p:ext uri="{BB962C8B-B14F-4D97-AF65-F5344CB8AC3E}">
        <p14:creationId xmlns:p14="http://schemas.microsoft.com/office/powerpoint/2010/main" val="7734378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UCL single text block">
    <p:spTree>
      <p:nvGrpSpPr>
        <p:cNvPr id="1" name=""/>
        <p:cNvGrpSpPr/>
        <p:nvPr/>
      </p:nvGrpSpPr>
      <p:grpSpPr>
        <a:xfrm>
          <a:off x="0" y="0"/>
          <a:ext cx="0" cy="0"/>
          <a:chOff x="0" y="0"/>
          <a:chExt cx="0" cy="0"/>
        </a:xfrm>
      </p:grpSpPr>
      <p:sp>
        <p:nvSpPr>
          <p:cNvPr id="2" name="Main Headline" descr="Headline">
            <a:extLst>
              <a:ext uri="{FF2B5EF4-FFF2-40B4-BE49-F238E27FC236}">
                <a16:creationId xmlns:a16="http://schemas.microsoft.com/office/drawing/2014/main" id="{D136E2B9-C028-5142-BBB3-807BD19349DB}"/>
              </a:ext>
            </a:extLst>
          </p:cNvPr>
          <p:cNvSpPr>
            <a:spLocks noGrp="1"/>
          </p:cNvSpPr>
          <p:nvPr>
            <p:ph type="title" hasCustomPrompt="1"/>
          </p:nvPr>
        </p:nvSpPr>
        <p:spPr>
          <a:xfrm>
            <a:off x="360000" y="899999"/>
            <a:ext cx="8999900" cy="1368000"/>
          </a:xfrm>
        </p:spPr>
        <p:txBody>
          <a:bodyPr/>
          <a:lstStyle/>
          <a:p>
            <a:r>
              <a:rPr lang="en-US" dirty="0"/>
              <a:t>Main headline, Arial 44pt bold</a:t>
            </a:r>
          </a:p>
        </p:txBody>
      </p:sp>
      <p:sp>
        <p:nvSpPr>
          <p:cNvPr id="12" name="Text" descr="Text">
            <a:extLst>
              <a:ext uri="{FF2B5EF4-FFF2-40B4-BE49-F238E27FC236}">
                <a16:creationId xmlns:a16="http://schemas.microsoft.com/office/drawing/2014/main" id="{52E39625-6121-A140-A00B-27BF9DA232CD}"/>
              </a:ext>
            </a:extLst>
          </p:cNvPr>
          <p:cNvSpPr>
            <a:spLocks noGrp="1"/>
          </p:cNvSpPr>
          <p:nvPr>
            <p:ph type="body" sz="quarter" idx="13"/>
          </p:nvPr>
        </p:nvSpPr>
        <p:spPr>
          <a:xfrm>
            <a:off x="360000" y="2412000"/>
            <a:ext cx="10439064" cy="3600000"/>
          </a:xfrm>
        </p:spPr>
        <p:txBody>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a:lvl1pPr>
            <a:lvl2pPr marL="222250" indent="-222250">
              <a:buFont typeface="Arial" panose="020B0604020202020204" pitchFamily="34" charset="0"/>
              <a:buChar char="•"/>
              <a:tabLst/>
              <a:defRPr/>
            </a:lvl2pPr>
          </a:lstStyle>
          <a:p>
            <a:pPr lvl="0"/>
            <a:r>
              <a:rPr lang="en-US"/>
              <a:t>Edit Master text styles</a:t>
            </a:r>
          </a:p>
        </p:txBody>
      </p:sp>
      <p:sp>
        <p:nvSpPr>
          <p:cNvPr id="3" name="Date Placeholder 2">
            <a:extLst>
              <a:ext uri="{FF2B5EF4-FFF2-40B4-BE49-F238E27FC236}">
                <a16:creationId xmlns:a16="http://schemas.microsoft.com/office/drawing/2014/main" id="{06E4EAF8-165C-2D4A-9B32-495E40A0715F}"/>
              </a:ext>
            </a:extLst>
          </p:cNvPr>
          <p:cNvSpPr>
            <a:spLocks noGrp="1"/>
          </p:cNvSpPr>
          <p:nvPr>
            <p:ph type="dt" sz="half" idx="10"/>
          </p:nvPr>
        </p:nvSpPr>
        <p:spPr/>
        <p:txBody>
          <a:bodyPr/>
          <a:lstStyle/>
          <a:p>
            <a:pPr>
              <a:defRPr/>
            </a:pPr>
            <a:fld id="{0BB68103-62AA-47D0-BFC8-FA0FD238690A}" type="datetime1">
              <a:rPr lang="en-US" smtClean="0"/>
              <a:t>6/11/2026</a:t>
            </a:fld>
            <a:endParaRPr lang="en-US" dirty="0"/>
          </a:p>
        </p:txBody>
      </p:sp>
      <p:sp>
        <p:nvSpPr>
          <p:cNvPr id="4" name="Footer Placeholder 3">
            <a:extLst>
              <a:ext uri="{FF2B5EF4-FFF2-40B4-BE49-F238E27FC236}">
                <a16:creationId xmlns:a16="http://schemas.microsoft.com/office/drawing/2014/main" id="{5EBBB3CA-848C-EF44-BEE5-EB67145F2B76}"/>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BADB6E47-510B-8542-8D2A-81F475B8DED3}"/>
              </a:ext>
            </a:extLst>
          </p:cNvPr>
          <p:cNvSpPr>
            <a:spLocks noGrp="1"/>
          </p:cNvSpPr>
          <p:nvPr>
            <p:ph type="sldNum" sz="quarter" idx="12"/>
          </p:nvPr>
        </p:nvSpPr>
        <p:spPr/>
        <p:txBody>
          <a:bodyPr/>
          <a:lstStyle/>
          <a:p>
            <a:pPr>
              <a:defRPr/>
            </a:pPr>
            <a:fld id="{A68DF897-BF7D-364E-94C4-DBD7D61CD3A9}" type="slidenum">
              <a:rPr lang="en-US" smtClean="0"/>
              <a:pPr>
                <a:defRPr/>
              </a:pPr>
              <a:t>‹Nº›</a:t>
            </a:fld>
            <a:endParaRPr lang="en-US" dirty="0"/>
          </a:p>
        </p:txBody>
      </p:sp>
    </p:spTree>
    <p:extLst>
      <p:ext uri="{BB962C8B-B14F-4D97-AF65-F5344CB8AC3E}">
        <p14:creationId xmlns:p14="http://schemas.microsoft.com/office/powerpoint/2010/main" val="183227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10" Type="http://schemas.openxmlformats.org/officeDocument/2006/relationships/theme" Target="../theme/theme2.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BDE158-E1C9-B1AC-ECDC-73BA00A9F65D}"/>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3" name="Text Placeholder 2">
            <a:extLst>
              <a:ext uri="{FF2B5EF4-FFF2-40B4-BE49-F238E27FC236}">
                <a16:creationId xmlns:a16="http://schemas.microsoft.com/office/drawing/2014/main" id="{BD52742C-E3D3-975E-E4B8-7BDB2954BB99}"/>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dirty="0"/>
          </a:p>
        </p:txBody>
      </p:sp>
    </p:spTree>
    <p:extLst>
      <p:ext uri="{BB962C8B-B14F-4D97-AF65-F5344CB8AC3E}">
        <p14:creationId xmlns:p14="http://schemas.microsoft.com/office/powerpoint/2010/main" val="3129269336"/>
      </p:ext>
    </p:extLst>
  </p:cSld>
  <p:clrMap bg1="lt1" tx1="dk1" bg2="lt2" tx2="dk2" accent1="accent1" accent2="accent2" accent3="accent3" accent4="accent4" accent5="accent5" accent6="accent6" hlink="hlink" folHlink="folHlink"/>
  <p:sldLayoutIdLst>
    <p:sldLayoutId id="2147483718" r:id="rId1"/>
    <p:sldLayoutId id="2147483794" r:id="rId2"/>
    <p:sldLayoutId id="2147483799" r:id="rId3"/>
    <p:sldLayoutId id="2147483804" r:id="rId4"/>
    <p:sldLayoutId id="2147483723" r:id="rId5"/>
    <p:sldLayoutId id="2147483805" r:id="rId6"/>
    <p:sldLayoutId id="2147483734" r:id="rId7"/>
    <p:sldLayoutId id="2147483720" r:id="rId8"/>
    <p:sldLayoutId id="2147483725" r:id="rId9"/>
    <p:sldLayoutId id="2147483759" r:id="rId10"/>
    <p:sldLayoutId id="2147483733" r:id="rId11"/>
    <p:sldLayoutId id="2147483726" r:id="rId12"/>
    <p:sldLayoutId id="2147483729" r:id="rId13"/>
    <p:sldLayoutId id="2147483727" r:id="rId14"/>
    <p:sldLayoutId id="2147483802" r:id="rId15"/>
    <p:sldLayoutId id="2147483806" r:id="rId16"/>
    <p:sldLayoutId id="2147483728" r:id="rId17"/>
    <p:sldLayoutId id="2147483811" r:id="rId18"/>
  </p:sldLayoutIdLst>
  <p:txStyles>
    <p:titleStyle>
      <a:lvl1pPr algn="l" defTabSz="914400" rtl="0" eaLnBrk="1" latinLnBrk="0" hangingPunct="1">
        <a:lnSpc>
          <a:spcPct val="90000"/>
        </a:lnSpc>
        <a:spcBef>
          <a:spcPct val="0"/>
        </a:spcBef>
        <a:buNone/>
        <a:defRPr sz="4000" b="0" i="0" kern="1200">
          <a:solidFill>
            <a:schemeClr val="tx1"/>
          </a:solidFill>
          <a:latin typeface="UCL Sans SemiBold" pitchFamily="2" charset="77"/>
          <a:ea typeface="+mj-ea"/>
          <a:cs typeface="+mj-cs"/>
        </a:defRPr>
      </a:lvl1pPr>
    </p:titleStyle>
    <p:bodyStyle>
      <a:lvl1pPr marL="228600" indent="-228600" algn="l" defTabSz="914400" rtl="0" eaLnBrk="1" latinLnBrk="0" hangingPunct="1">
        <a:lnSpc>
          <a:spcPct val="90000"/>
        </a:lnSpc>
        <a:spcBef>
          <a:spcPts val="1000"/>
        </a:spcBef>
        <a:buFont typeface="Wingdings" pitchFamily="2" charset="2"/>
        <a:buChar char="§"/>
        <a:defRPr sz="2800" kern="1200">
          <a:solidFill>
            <a:schemeClr val="tx1"/>
          </a:solidFill>
          <a:latin typeface="UCL Sans" pitchFamily="2" charset="77"/>
          <a:ea typeface="+mn-ea"/>
          <a:cs typeface="+mn-cs"/>
        </a:defRPr>
      </a:lvl1pPr>
      <a:lvl2pPr marL="685800" indent="-228600" algn="l" defTabSz="914400" rtl="0" eaLnBrk="1" latinLnBrk="0" hangingPunct="1">
        <a:lnSpc>
          <a:spcPct val="90000"/>
        </a:lnSpc>
        <a:spcBef>
          <a:spcPts val="500"/>
        </a:spcBef>
        <a:buFont typeface="Wingdings" pitchFamily="2" charset="2"/>
        <a:buChar char="§"/>
        <a:defRPr sz="2400" kern="1200">
          <a:solidFill>
            <a:schemeClr val="tx1"/>
          </a:solidFill>
          <a:latin typeface="UCL Sans" pitchFamily="2" charset="77"/>
          <a:ea typeface="+mn-ea"/>
          <a:cs typeface="+mn-cs"/>
        </a:defRPr>
      </a:lvl2pPr>
      <a:lvl3pPr marL="1143000" indent="-228600" algn="l" defTabSz="914400" rtl="0" eaLnBrk="1" latinLnBrk="0" hangingPunct="1">
        <a:lnSpc>
          <a:spcPct val="90000"/>
        </a:lnSpc>
        <a:spcBef>
          <a:spcPts val="500"/>
        </a:spcBef>
        <a:buFont typeface="Wingdings" pitchFamily="2" charset="2"/>
        <a:buChar char="§"/>
        <a:defRPr sz="2000" kern="1200">
          <a:solidFill>
            <a:schemeClr val="tx1"/>
          </a:solidFill>
          <a:latin typeface="UCL Sans" pitchFamily="2" charset="77"/>
          <a:ea typeface="+mn-ea"/>
          <a:cs typeface="+mn-cs"/>
        </a:defRPr>
      </a:lvl3pPr>
      <a:lvl4pPr marL="1600200" indent="-228600" algn="l" defTabSz="914400" rtl="0" eaLnBrk="1" latinLnBrk="0" hangingPunct="1">
        <a:lnSpc>
          <a:spcPct val="90000"/>
        </a:lnSpc>
        <a:spcBef>
          <a:spcPts val="500"/>
        </a:spcBef>
        <a:buFont typeface="Wingdings" pitchFamily="2" charset="2"/>
        <a:buChar char="§"/>
        <a:defRPr sz="1800" kern="1200">
          <a:solidFill>
            <a:schemeClr val="tx1"/>
          </a:solidFill>
          <a:latin typeface="UCL Sans" pitchFamily="2" charset="77"/>
          <a:ea typeface="+mn-ea"/>
          <a:cs typeface="+mn-cs"/>
        </a:defRPr>
      </a:lvl4pPr>
      <a:lvl5pPr marL="2057400" indent="-228600" algn="l" defTabSz="914400" rtl="0" eaLnBrk="1" latinLnBrk="0" hangingPunct="1">
        <a:lnSpc>
          <a:spcPct val="90000"/>
        </a:lnSpc>
        <a:spcBef>
          <a:spcPts val="500"/>
        </a:spcBef>
        <a:buFont typeface="Wingdings" pitchFamily="2" charset="2"/>
        <a:buChar char="§"/>
        <a:defRPr sz="1800" kern="1200">
          <a:solidFill>
            <a:schemeClr val="tx1"/>
          </a:solidFill>
          <a:latin typeface="UCL Sans"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8" userDrawn="1">
          <p15:clr>
            <a:srgbClr val="F26B43"/>
          </p15:clr>
        </p15:guide>
        <p15:guide id="2" pos="258" userDrawn="1">
          <p15:clr>
            <a:srgbClr val="F26B43"/>
          </p15:clr>
        </p15:guide>
        <p15:guide id="3" orient="horz" pos="4064" userDrawn="1">
          <p15:clr>
            <a:srgbClr val="F26B43"/>
          </p15:clr>
        </p15:guide>
        <p15:guide id="4" pos="853" userDrawn="1">
          <p15:clr>
            <a:srgbClr val="F26B43"/>
          </p15:clr>
        </p15:guide>
        <p15:guide id="5" pos="1451" userDrawn="1">
          <p15:clr>
            <a:srgbClr val="F26B43"/>
          </p15:clr>
        </p15:guide>
        <p15:guide id="6" pos="2048" userDrawn="1">
          <p15:clr>
            <a:srgbClr val="F26B43"/>
          </p15:clr>
        </p15:guide>
        <p15:guide id="7" pos="2643" userDrawn="1">
          <p15:clr>
            <a:srgbClr val="F26B43"/>
          </p15:clr>
        </p15:guide>
        <p15:guide id="8" pos="3840" userDrawn="1">
          <p15:clr>
            <a:srgbClr val="F26B43"/>
          </p15:clr>
        </p15:guide>
        <p15:guide id="9" pos="3241" userDrawn="1">
          <p15:clr>
            <a:srgbClr val="F26B43"/>
          </p15:clr>
        </p15:guide>
        <p15:guide id="10" pos="4436" userDrawn="1">
          <p15:clr>
            <a:srgbClr val="F26B43"/>
          </p15:clr>
        </p15:guide>
        <p15:guide id="11" pos="5034" userDrawn="1">
          <p15:clr>
            <a:srgbClr val="F26B43"/>
          </p15:clr>
        </p15:guide>
        <p15:guide id="12" pos="5630" userDrawn="1">
          <p15:clr>
            <a:srgbClr val="F26B43"/>
          </p15:clr>
        </p15:guide>
        <p15:guide id="13" pos="6226" userDrawn="1">
          <p15:clr>
            <a:srgbClr val="F26B43"/>
          </p15:clr>
        </p15:guide>
        <p15:guide id="14" pos="6824" userDrawn="1">
          <p15:clr>
            <a:srgbClr val="F26B43"/>
          </p15:clr>
        </p15:guide>
        <p15:guide id="15" pos="7421" userDrawn="1">
          <p15:clr>
            <a:srgbClr val="F26B43"/>
          </p15:clr>
        </p15:guide>
        <p15:guide id="16" orient="horz" pos="3430" userDrawn="1">
          <p15:clr>
            <a:srgbClr val="F26B43"/>
          </p15:clr>
        </p15:guide>
        <p15:guide id="17" orient="horz" pos="2796" userDrawn="1">
          <p15:clr>
            <a:srgbClr val="F26B43"/>
          </p15:clr>
        </p15:guide>
        <p15:guide id="18" orient="horz" pos="894" userDrawn="1">
          <p15:clr>
            <a:srgbClr val="F26B43"/>
          </p15:clr>
        </p15:guide>
        <p15:guide id="19" orient="horz" pos="1526" userDrawn="1">
          <p15:clr>
            <a:srgbClr val="F26B43"/>
          </p15:clr>
        </p15:guide>
        <p15:guide id="20" orient="horz" pos="216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4B97B0-6D67-3762-FAC1-F9C15B608960}"/>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3" name="Text Placeholder 2">
            <a:extLst>
              <a:ext uri="{FF2B5EF4-FFF2-40B4-BE49-F238E27FC236}">
                <a16:creationId xmlns:a16="http://schemas.microsoft.com/office/drawing/2014/main" id="{5E18E98D-5DC5-F844-0B8F-29580141F4D9}"/>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dirty="0"/>
              <a:t>Click to edit Master text styles</a:t>
            </a:r>
          </a:p>
          <a:p>
            <a:pPr lvl="1"/>
            <a:r>
              <a:rPr lang="en-GB" altLang="en-US" dirty="0"/>
              <a:t>Second level</a:t>
            </a:r>
          </a:p>
          <a:p>
            <a:pPr lvl="2"/>
            <a:r>
              <a:rPr lang="en-GB" altLang="en-US" dirty="0"/>
              <a:t>Third level</a:t>
            </a:r>
          </a:p>
          <a:p>
            <a:pPr lvl="3"/>
            <a:r>
              <a:rPr lang="en-GB" altLang="en-US" dirty="0"/>
              <a:t>Fourth level</a:t>
            </a:r>
          </a:p>
          <a:p>
            <a:pPr lvl="4"/>
            <a:r>
              <a:rPr lang="en-GB" altLang="en-US" dirty="0"/>
              <a:t>Fifth level</a:t>
            </a:r>
            <a:endParaRPr lang="en-US" altLang="en-US" dirty="0"/>
          </a:p>
        </p:txBody>
      </p:sp>
    </p:spTree>
    <p:extLst>
      <p:ext uri="{BB962C8B-B14F-4D97-AF65-F5344CB8AC3E}">
        <p14:creationId xmlns:p14="http://schemas.microsoft.com/office/powerpoint/2010/main" val="434988953"/>
      </p:ext>
    </p:extLst>
  </p:cSld>
  <p:clrMap bg1="lt1" tx1="dk1" bg2="lt2" tx2="dk2" accent1="accent1" accent2="accent2" accent3="accent3" accent4="accent4" accent5="accent5" accent6="accent6" hlink="hlink" folHlink="folHlink"/>
  <p:sldLayoutIdLst>
    <p:sldLayoutId id="2147483761" r:id="rId1"/>
    <p:sldLayoutId id="2147483763" r:id="rId2"/>
    <p:sldLayoutId id="2147483767" r:id="rId3"/>
    <p:sldLayoutId id="2147483769" r:id="rId4"/>
    <p:sldLayoutId id="2147483803" r:id="rId5"/>
    <p:sldLayoutId id="2147483770" r:id="rId6"/>
    <p:sldLayoutId id="2147483771" r:id="rId7"/>
    <p:sldLayoutId id="2147483807" r:id="rId8"/>
    <p:sldLayoutId id="2147483808" r:id="rId9"/>
  </p:sldLayoutIdLst>
  <p:txStyles>
    <p:titleStyle>
      <a:lvl1pPr algn="l" defTabSz="914400" rtl="0" eaLnBrk="1" latinLnBrk="0" hangingPunct="1">
        <a:lnSpc>
          <a:spcPct val="90000"/>
        </a:lnSpc>
        <a:spcBef>
          <a:spcPct val="0"/>
        </a:spcBef>
        <a:buNone/>
        <a:defRPr sz="4000" b="0" i="0" kern="1200">
          <a:solidFill>
            <a:schemeClr val="tx1"/>
          </a:solidFill>
          <a:latin typeface="UCL Sans SemiBold" pitchFamily="2" charset="77"/>
          <a:ea typeface="+mj-ea"/>
          <a:cs typeface="+mj-cs"/>
        </a:defRPr>
      </a:lvl1pPr>
    </p:titleStyle>
    <p:bodyStyle>
      <a:lvl1pPr marL="228600" indent="-228600" algn="l" defTabSz="914400" rtl="0" eaLnBrk="1" latinLnBrk="0" hangingPunct="1">
        <a:lnSpc>
          <a:spcPct val="90000"/>
        </a:lnSpc>
        <a:spcBef>
          <a:spcPts val="1000"/>
        </a:spcBef>
        <a:buFont typeface="Wingdings" pitchFamily="2" charset="2"/>
        <a:buChar char="§"/>
        <a:defRPr sz="2800" kern="1200">
          <a:solidFill>
            <a:schemeClr val="tx1"/>
          </a:solidFill>
          <a:latin typeface="UCL Sans" pitchFamily="2" charset="77"/>
          <a:ea typeface="+mn-ea"/>
          <a:cs typeface="+mn-cs"/>
        </a:defRPr>
      </a:lvl1pPr>
      <a:lvl2pPr marL="685800" indent="-228600" algn="l" defTabSz="914400" rtl="0" eaLnBrk="1" latinLnBrk="0" hangingPunct="1">
        <a:lnSpc>
          <a:spcPct val="90000"/>
        </a:lnSpc>
        <a:spcBef>
          <a:spcPts val="500"/>
        </a:spcBef>
        <a:buFont typeface="Wingdings" pitchFamily="2" charset="2"/>
        <a:buChar char="§"/>
        <a:defRPr sz="2400" kern="1200">
          <a:solidFill>
            <a:schemeClr val="tx1"/>
          </a:solidFill>
          <a:latin typeface="UCL Sans" pitchFamily="2" charset="77"/>
          <a:ea typeface="+mn-ea"/>
          <a:cs typeface="+mn-cs"/>
        </a:defRPr>
      </a:lvl2pPr>
      <a:lvl3pPr marL="1143000" indent="-228600" algn="l" defTabSz="914400" rtl="0" eaLnBrk="1" latinLnBrk="0" hangingPunct="1">
        <a:lnSpc>
          <a:spcPct val="90000"/>
        </a:lnSpc>
        <a:spcBef>
          <a:spcPts val="500"/>
        </a:spcBef>
        <a:buFont typeface="Wingdings" pitchFamily="2" charset="2"/>
        <a:buChar char="§"/>
        <a:defRPr sz="2000" kern="1200">
          <a:solidFill>
            <a:schemeClr val="tx1"/>
          </a:solidFill>
          <a:latin typeface="UCL Sans" pitchFamily="2" charset="77"/>
          <a:ea typeface="+mn-ea"/>
          <a:cs typeface="+mn-cs"/>
        </a:defRPr>
      </a:lvl3pPr>
      <a:lvl4pPr marL="1600200" indent="-228600" algn="l" defTabSz="914400" rtl="0" eaLnBrk="1" latinLnBrk="0" hangingPunct="1">
        <a:lnSpc>
          <a:spcPct val="90000"/>
        </a:lnSpc>
        <a:spcBef>
          <a:spcPts val="500"/>
        </a:spcBef>
        <a:buFont typeface="Wingdings" pitchFamily="2" charset="2"/>
        <a:buChar char="§"/>
        <a:defRPr sz="1800" kern="1200">
          <a:solidFill>
            <a:schemeClr val="tx1"/>
          </a:solidFill>
          <a:latin typeface="UCL Sans" pitchFamily="2" charset="77"/>
          <a:ea typeface="+mn-ea"/>
          <a:cs typeface="+mn-cs"/>
        </a:defRPr>
      </a:lvl4pPr>
      <a:lvl5pPr marL="2057400" indent="-228600" algn="l" defTabSz="914400" rtl="0" eaLnBrk="1" latinLnBrk="0" hangingPunct="1">
        <a:lnSpc>
          <a:spcPct val="90000"/>
        </a:lnSpc>
        <a:spcBef>
          <a:spcPts val="500"/>
        </a:spcBef>
        <a:buFont typeface="Wingdings" pitchFamily="2" charset="2"/>
        <a:buChar char="§"/>
        <a:defRPr sz="1800" kern="1200">
          <a:solidFill>
            <a:schemeClr val="tx1"/>
          </a:solidFill>
          <a:latin typeface="UCL Sans"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8" userDrawn="1">
          <p15:clr>
            <a:srgbClr val="F26B43"/>
          </p15:clr>
        </p15:guide>
        <p15:guide id="2" pos="258" userDrawn="1">
          <p15:clr>
            <a:srgbClr val="F26B43"/>
          </p15:clr>
        </p15:guide>
        <p15:guide id="3" orient="horz" pos="4064" userDrawn="1">
          <p15:clr>
            <a:srgbClr val="F26B43"/>
          </p15:clr>
        </p15:guide>
        <p15:guide id="4" pos="853" userDrawn="1">
          <p15:clr>
            <a:srgbClr val="F26B43"/>
          </p15:clr>
        </p15:guide>
        <p15:guide id="5" pos="1451" userDrawn="1">
          <p15:clr>
            <a:srgbClr val="F26B43"/>
          </p15:clr>
        </p15:guide>
        <p15:guide id="6" pos="2048" userDrawn="1">
          <p15:clr>
            <a:srgbClr val="F26B43"/>
          </p15:clr>
        </p15:guide>
        <p15:guide id="7" pos="2643" userDrawn="1">
          <p15:clr>
            <a:srgbClr val="F26B43"/>
          </p15:clr>
        </p15:guide>
        <p15:guide id="8" pos="3840" userDrawn="1">
          <p15:clr>
            <a:srgbClr val="F26B43"/>
          </p15:clr>
        </p15:guide>
        <p15:guide id="9" pos="3241" userDrawn="1">
          <p15:clr>
            <a:srgbClr val="F26B43"/>
          </p15:clr>
        </p15:guide>
        <p15:guide id="10" pos="4436" userDrawn="1">
          <p15:clr>
            <a:srgbClr val="F26B43"/>
          </p15:clr>
        </p15:guide>
        <p15:guide id="11" pos="5034" userDrawn="1">
          <p15:clr>
            <a:srgbClr val="F26B43"/>
          </p15:clr>
        </p15:guide>
        <p15:guide id="12" pos="5630" userDrawn="1">
          <p15:clr>
            <a:srgbClr val="F26B43"/>
          </p15:clr>
        </p15:guide>
        <p15:guide id="13" pos="6226" userDrawn="1">
          <p15:clr>
            <a:srgbClr val="F26B43"/>
          </p15:clr>
        </p15:guide>
        <p15:guide id="14" pos="6824" userDrawn="1">
          <p15:clr>
            <a:srgbClr val="F26B43"/>
          </p15:clr>
        </p15:guide>
        <p15:guide id="15" pos="7421" userDrawn="1">
          <p15:clr>
            <a:srgbClr val="F26B43"/>
          </p15:clr>
        </p15:guide>
        <p15:guide id="16" orient="horz" pos="3430" userDrawn="1">
          <p15:clr>
            <a:srgbClr val="F26B43"/>
          </p15:clr>
        </p15:guide>
        <p15:guide id="17" orient="horz" pos="2796" userDrawn="1">
          <p15:clr>
            <a:srgbClr val="F26B43"/>
          </p15:clr>
        </p15:guide>
        <p15:guide id="18" orient="horz" pos="894" userDrawn="1">
          <p15:clr>
            <a:srgbClr val="F26B43"/>
          </p15:clr>
        </p15:guide>
        <p15:guide id="19" orient="horz" pos="1526" userDrawn="1">
          <p15:clr>
            <a:srgbClr val="F26B43"/>
          </p15:clr>
        </p15:guide>
        <p15:guide id="20"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1.png"/><Relationship Id="rId7" Type="http://schemas.openxmlformats.org/officeDocument/2006/relationships/image" Target="../media/image29.sv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8.gif"/><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1.gif"/></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36.png"/><Relationship Id="rId5" Type="http://schemas.openxmlformats.org/officeDocument/2006/relationships/image" Target="../media/image35.pn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4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slideLayout" Target="../slideLayouts/slideLayout18.xml"/><Relationship Id="rId7" Type="http://schemas.openxmlformats.org/officeDocument/2006/relationships/image" Target="../media/image45.jpeg"/><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notesSlide" Target="../notesSlides/notesSlide10.xml"/><Relationship Id="rId9" Type="http://schemas.openxmlformats.org/officeDocument/2006/relationships/image" Target="../media/image47.png"/></Relationships>
</file>

<file path=ppt/slides/_rels/slide13.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18.xml"/><Relationship Id="rId7" Type="http://schemas.openxmlformats.org/officeDocument/2006/relationships/image" Target="../media/image50.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53.png"/><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55.jpg"/><Relationship Id="rId4" Type="http://schemas.openxmlformats.org/officeDocument/2006/relationships/image" Target="../media/image54.png"/></Relationships>
</file>

<file path=ppt/slides/_rels/slide16.xml.rels><?xml version="1.0" encoding="UTF-8" standalone="yes"?>
<Relationships xmlns="http://schemas.openxmlformats.org/package/2006/relationships"><Relationship Id="rId8" Type="http://schemas.openxmlformats.org/officeDocument/2006/relationships/image" Target="../media/image57.png"/><Relationship Id="rId3" Type="http://schemas.microsoft.com/office/2007/relationships/media" Target="../media/media4.mp4"/><Relationship Id="rId7" Type="http://schemas.openxmlformats.org/officeDocument/2006/relationships/image" Target="../media/image5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14.xml"/><Relationship Id="rId5" Type="http://schemas.openxmlformats.org/officeDocument/2006/relationships/slideLayout" Target="../slideLayouts/slideLayout18.xml"/><Relationship Id="rId10" Type="http://schemas.openxmlformats.org/officeDocument/2006/relationships/image" Target="../media/image59.png"/><Relationship Id="rId4" Type="http://schemas.openxmlformats.org/officeDocument/2006/relationships/video" Target="../media/media4.mp4"/><Relationship Id="rId9" Type="http://schemas.openxmlformats.org/officeDocument/2006/relationships/image" Target="../media/image5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0.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png"/><Relationship Id="rId1" Type="http://schemas.openxmlformats.org/officeDocument/2006/relationships/slideLayout" Target="../slideLayouts/slideLayout18.xml"/><Relationship Id="rId6" Type="http://schemas.openxmlformats.org/officeDocument/2006/relationships/image" Target="../media/image76.png"/><Relationship Id="rId5" Type="http://schemas.openxmlformats.org/officeDocument/2006/relationships/image" Target="../media/image75.jpeg"/><Relationship Id="rId4" Type="http://schemas.openxmlformats.org/officeDocument/2006/relationships/image" Target="../media/image74.png"/><Relationship Id="rId9" Type="http://schemas.openxmlformats.org/officeDocument/2006/relationships/image" Target="../media/image7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D82992-63AA-FFEA-E605-E305F1F2DE74}"/>
              </a:ext>
            </a:extLst>
          </p:cNvPr>
          <p:cNvSpPr>
            <a:spLocks noGrp="1"/>
          </p:cNvSpPr>
          <p:nvPr>
            <p:ph type="ctrTitle"/>
          </p:nvPr>
        </p:nvSpPr>
        <p:spPr>
          <a:xfrm>
            <a:off x="1703512" y="409575"/>
            <a:ext cx="9793087" cy="1974670"/>
          </a:xfrm>
        </p:spPr>
        <p:txBody>
          <a:bodyPr/>
          <a:lstStyle/>
          <a:p>
            <a:r>
              <a:rPr lang="en-GB" dirty="0"/>
              <a:t>Lab-based phase-contrast micro-CT for osteochondral tissue at ~1 µm resolution</a:t>
            </a:r>
            <a:endParaRPr lang="en-US" sz="3200" dirty="0"/>
          </a:p>
        </p:txBody>
      </p:sp>
      <p:sp>
        <p:nvSpPr>
          <p:cNvPr id="2" name="Text Placeholder 1">
            <a:extLst>
              <a:ext uri="{FF2B5EF4-FFF2-40B4-BE49-F238E27FC236}">
                <a16:creationId xmlns:a16="http://schemas.microsoft.com/office/drawing/2014/main" id="{D1487545-F48A-5BCF-DC8A-7D3F2E684893}"/>
              </a:ext>
            </a:extLst>
          </p:cNvPr>
          <p:cNvSpPr>
            <a:spLocks noGrp="1"/>
          </p:cNvSpPr>
          <p:nvPr>
            <p:ph type="body" idx="1"/>
          </p:nvPr>
        </p:nvSpPr>
        <p:spPr>
          <a:xfrm>
            <a:off x="1778805" y="3659754"/>
            <a:ext cx="6485967" cy="361324"/>
          </a:xfrm>
        </p:spPr>
        <p:txBody>
          <a:bodyPr/>
          <a:lstStyle/>
          <a:p>
            <a:pPr lvl="0"/>
            <a:r>
              <a:rPr lang="en-GB" dirty="0"/>
              <a:t>Álvaro José González Grajales</a:t>
            </a:r>
          </a:p>
          <a:p>
            <a:pPr lvl="0"/>
            <a:endParaRPr lang="en-US" dirty="0"/>
          </a:p>
        </p:txBody>
      </p:sp>
      <p:sp>
        <p:nvSpPr>
          <p:cNvPr id="3" name="Text Placeholder 2">
            <a:extLst>
              <a:ext uri="{FF2B5EF4-FFF2-40B4-BE49-F238E27FC236}">
                <a16:creationId xmlns:a16="http://schemas.microsoft.com/office/drawing/2014/main" id="{F635B7B6-4172-6B3E-C450-5795F4ACD088}"/>
              </a:ext>
            </a:extLst>
          </p:cNvPr>
          <p:cNvSpPr>
            <a:spLocks noGrp="1"/>
          </p:cNvSpPr>
          <p:nvPr>
            <p:ph type="body" idx="10"/>
          </p:nvPr>
        </p:nvSpPr>
        <p:spPr>
          <a:xfrm>
            <a:off x="1790904" y="4107106"/>
            <a:ext cx="6485967" cy="361324"/>
          </a:xfrm>
        </p:spPr>
        <p:txBody>
          <a:bodyPr/>
          <a:lstStyle/>
          <a:p>
            <a:r>
              <a:rPr lang="en-GB" dirty="0"/>
              <a:t>11/06/2026</a:t>
            </a:r>
          </a:p>
          <a:p>
            <a:endParaRPr lang="en-US" dirty="0"/>
          </a:p>
        </p:txBody>
      </p:sp>
      <p:pic>
        <p:nvPicPr>
          <p:cNvPr id="6" name="Picture 4" descr="Siemens-EPSRC funded PhD Studentship at UCL | Centre for Medical Imaging -  UCL – University College London">
            <a:extLst>
              <a:ext uri="{FF2B5EF4-FFF2-40B4-BE49-F238E27FC236}">
                <a16:creationId xmlns:a16="http://schemas.microsoft.com/office/drawing/2014/main" id="{05C5391E-6A80-32AE-AE87-4C884A23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7517" y="5914396"/>
            <a:ext cx="1141983" cy="62095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hape&#10;&#10;Description automatically generated with medium confidence">
            <a:extLst>
              <a:ext uri="{FF2B5EF4-FFF2-40B4-BE49-F238E27FC236}">
                <a16:creationId xmlns:a16="http://schemas.microsoft.com/office/drawing/2014/main" id="{0CD6940E-B330-B1EB-6E19-C045BE48D79D}"/>
              </a:ext>
            </a:extLst>
          </p:cNvPr>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7274740" y="6176821"/>
            <a:ext cx="1316421" cy="4563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The Francis Crick Institute – YOUR IMPACT – Prepared for the Lord ...">
            <a:extLst>
              <a:ext uri="{FF2B5EF4-FFF2-40B4-BE49-F238E27FC236}">
                <a16:creationId xmlns:a16="http://schemas.microsoft.com/office/drawing/2014/main" id="{B20F61B0-0BC4-CB3E-3579-C553583AAE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281" t="6478" r="20247" b="4634"/>
          <a:stretch/>
        </p:blipFill>
        <p:spPr bwMode="auto">
          <a:xfrm>
            <a:off x="5807968" y="5706081"/>
            <a:ext cx="937907" cy="92709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ntroduction to X-ray Computed Tomography for Operators">
            <a:extLst>
              <a:ext uri="{FF2B5EF4-FFF2-40B4-BE49-F238E27FC236}">
                <a16:creationId xmlns:a16="http://schemas.microsoft.com/office/drawing/2014/main" id="{A3702583-B440-C99C-369F-145DEC5E30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7231" y="5640219"/>
            <a:ext cx="1942809" cy="4563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FEF8E78E-DE5B-8F08-690E-DAE7D95A67EF}"/>
              </a:ext>
            </a:extLst>
          </p:cNvPr>
          <p:cNvPicPr>
            <a:picLocks noChangeAspect="1"/>
          </p:cNvPicPr>
          <p:nvPr/>
        </p:nvPicPr>
        <p:blipFill>
          <a:blip r:embed="rId7"/>
          <a:srcRect b="17015"/>
          <a:stretch>
            <a:fillRect/>
          </a:stretch>
        </p:blipFill>
        <p:spPr>
          <a:xfrm>
            <a:off x="7032104" y="2505384"/>
            <a:ext cx="4866570" cy="2502864"/>
          </a:xfrm>
          <a:prstGeom prst="rect">
            <a:avLst/>
          </a:prstGeom>
        </p:spPr>
      </p:pic>
      <p:pic>
        <p:nvPicPr>
          <p:cNvPr id="1026" name="Picture 2" descr="Projects - Fusion CDT">
            <a:extLst>
              <a:ext uri="{FF2B5EF4-FFF2-40B4-BE49-F238E27FC236}">
                <a16:creationId xmlns:a16="http://schemas.microsoft.com/office/drawing/2014/main" id="{95317197-5FF5-B7F4-734E-87E8DD390D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50856" y="5803910"/>
            <a:ext cx="2925756" cy="731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85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ED34-831E-0FC7-12CF-B04AF5D15A35}"/>
              </a:ext>
            </a:extLst>
          </p:cNvPr>
          <p:cNvSpPr>
            <a:spLocks noGrp="1"/>
          </p:cNvSpPr>
          <p:nvPr>
            <p:ph type="ctrTitle"/>
          </p:nvPr>
        </p:nvSpPr>
        <p:spPr>
          <a:xfrm>
            <a:off x="767408" y="409575"/>
            <a:ext cx="5965287" cy="643161"/>
          </a:xfrm>
        </p:spPr>
        <p:txBody>
          <a:bodyPr/>
          <a:lstStyle/>
          <a:p>
            <a:r>
              <a:rPr lang="en-GB" dirty="0"/>
              <a:t>Introduction</a:t>
            </a:r>
            <a:endParaRPr lang="en-US" dirty="0"/>
          </a:p>
        </p:txBody>
      </p:sp>
      <p:sp>
        <p:nvSpPr>
          <p:cNvPr id="11" name="Text Placeholder 4" descr="Text">
            <a:extLst>
              <a:ext uri="{FF2B5EF4-FFF2-40B4-BE49-F238E27FC236}">
                <a16:creationId xmlns:a16="http://schemas.microsoft.com/office/drawing/2014/main" id="{DC33D202-07A4-4F3A-851A-EE4BBA8500A7}"/>
              </a:ext>
            </a:extLst>
          </p:cNvPr>
          <p:cNvSpPr txBox="1">
            <a:spLocks/>
          </p:cNvSpPr>
          <p:nvPr/>
        </p:nvSpPr>
        <p:spPr bwMode="auto">
          <a:xfrm>
            <a:off x="782322" y="1758512"/>
            <a:ext cx="6519886" cy="3720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Osteochondral tissue (OC): Load-bearing composite structure found in joints comprising </a:t>
            </a:r>
            <a:r>
              <a:rPr lang="en-GB" sz="1600" b="1" dirty="0"/>
              <a:t>cartilage</a:t>
            </a:r>
            <a:r>
              <a:rPr lang="en-GB" sz="1600" dirty="0"/>
              <a:t>, </a:t>
            </a:r>
            <a:r>
              <a:rPr lang="en-GB" sz="1600" b="1" dirty="0"/>
              <a:t>Calcified cartilage</a:t>
            </a:r>
            <a:r>
              <a:rPr lang="en-GB" sz="1600" dirty="0"/>
              <a:t> and the underlying </a:t>
            </a:r>
            <a:r>
              <a:rPr lang="en-GB" sz="1600" b="1" dirty="0"/>
              <a:t>subchondral bone</a:t>
            </a:r>
          </a:p>
          <a:p>
            <a:endParaRPr lang="en-GB" sz="1600" b="1" dirty="0"/>
          </a:p>
          <a:p>
            <a:r>
              <a:rPr lang="en-GB" sz="1600" b="0" i="0" u="none" strike="noStrike" dirty="0">
                <a:solidFill>
                  <a:srgbClr val="000000"/>
                </a:solidFill>
                <a:effectLst/>
              </a:rPr>
              <a:t>Often subjected to trauma or degradation leading to </a:t>
            </a:r>
            <a:r>
              <a:rPr lang="en-GB" sz="1600" b="1" i="0" u="none" strike="noStrike" dirty="0">
                <a:solidFill>
                  <a:srgbClr val="000000"/>
                </a:solidFill>
                <a:effectLst/>
              </a:rPr>
              <a:t>osteoarthritis</a:t>
            </a:r>
            <a:r>
              <a:rPr lang="en-GB" sz="1600" b="0" i="0" u="none" strike="noStrike" dirty="0">
                <a:solidFill>
                  <a:srgbClr val="000000"/>
                </a:solidFill>
                <a:effectLst/>
              </a:rPr>
              <a:t> (</a:t>
            </a:r>
            <a:r>
              <a:rPr lang="fr-FR" sz="1600" b="0" i="0" u="none" strike="noStrike" dirty="0">
                <a:solidFill>
                  <a:srgbClr val="000000"/>
                </a:solidFill>
                <a:effectLst/>
              </a:rPr>
              <a:t>[~303.1 million </a:t>
            </a:r>
            <a:r>
              <a:rPr lang="en-GB" sz="1600" b="0" i="0" u="none" strike="noStrike" noProof="0" dirty="0">
                <a:solidFill>
                  <a:srgbClr val="000000"/>
                </a:solidFill>
                <a:effectLst/>
              </a:rPr>
              <a:t>prevalent</a:t>
            </a:r>
            <a:r>
              <a:rPr lang="fr-FR" sz="1600" b="0" i="0" u="none" strike="noStrike" dirty="0">
                <a:solidFill>
                  <a:srgbClr val="000000"/>
                </a:solidFill>
                <a:effectLst/>
              </a:rPr>
              <a:t> cases])</a:t>
            </a:r>
          </a:p>
          <a:p>
            <a:endParaRPr lang="en-GB" sz="1600" b="0" i="0" dirty="0">
              <a:solidFill>
                <a:srgbClr val="000000"/>
              </a:solidFill>
              <a:effectLst/>
            </a:endParaRPr>
          </a:p>
          <a:p>
            <a:r>
              <a:rPr lang="en-GB" sz="1600" b="0" i="0" dirty="0">
                <a:solidFill>
                  <a:srgbClr val="000000"/>
                </a:solidFill>
                <a:effectLst/>
              </a:rPr>
              <a:t>The </a:t>
            </a:r>
            <a:r>
              <a:rPr lang="en-GB" sz="1600" dirty="0">
                <a:solidFill>
                  <a:srgbClr val="000000"/>
                </a:solidFill>
              </a:rPr>
              <a:t>limited regenerative capacity of </a:t>
            </a:r>
            <a:r>
              <a:rPr lang="en-GB" sz="1600" b="1" i="0" u="none" strike="noStrike" dirty="0">
                <a:solidFill>
                  <a:srgbClr val="000000"/>
                </a:solidFill>
                <a:effectLst/>
              </a:rPr>
              <a:t>avascular, </a:t>
            </a:r>
            <a:r>
              <a:rPr lang="en-GB" sz="1600" b="1" i="0" u="none" strike="noStrike" dirty="0" err="1">
                <a:solidFill>
                  <a:srgbClr val="000000"/>
                </a:solidFill>
                <a:effectLst/>
              </a:rPr>
              <a:t>aneural</a:t>
            </a:r>
            <a:r>
              <a:rPr lang="en-GB" sz="1600" b="1" i="0" u="none" strike="noStrike" dirty="0">
                <a:solidFill>
                  <a:srgbClr val="000000"/>
                </a:solidFill>
                <a:effectLst/>
              </a:rPr>
              <a:t> and </a:t>
            </a:r>
            <a:r>
              <a:rPr lang="en-GB" sz="1600" b="1" i="0" u="none" strike="noStrike" dirty="0" err="1">
                <a:solidFill>
                  <a:srgbClr val="000000"/>
                </a:solidFill>
                <a:effectLst/>
              </a:rPr>
              <a:t>alymphatic</a:t>
            </a:r>
            <a:r>
              <a:rPr lang="en-GB" sz="1600" b="0" i="0" u="none" strike="noStrike" dirty="0">
                <a:solidFill>
                  <a:srgbClr val="000000"/>
                </a:solidFill>
                <a:effectLst/>
              </a:rPr>
              <a:t> cartilage poses a major challenge after injury or disease.</a:t>
            </a:r>
          </a:p>
          <a:p>
            <a:pPr marL="0" indent="0">
              <a:buNone/>
            </a:pPr>
            <a:endParaRPr lang="en-GB" sz="1600" dirty="0">
              <a:solidFill>
                <a:srgbClr val="000000"/>
              </a:solidFill>
            </a:endParaRPr>
          </a:p>
          <a:p>
            <a:r>
              <a:rPr lang="en-GB" sz="1600" dirty="0"/>
              <a:t>In its natural state,  OC tissue presents </a:t>
            </a:r>
            <a:r>
              <a:rPr lang="en-GB" sz="1600" b="1" dirty="0"/>
              <a:t>well-defined cellular and extracellular matrix architecture </a:t>
            </a:r>
            <a:r>
              <a:rPr lang="en-GB" sz="1600" dirty="0"/>
              <a:t>that has not been successfully restored using conventional treatment</a:t>
            </a:r>
            <a:endParaRPr lang="en-GB" sz="1600" b="1" dirty="0"/>
          </a:p>
          <a:p>
            <a:endParaRPr lang="en-GB" sz="1600" b="1" dirty="0"/>
          </a:p>
          <a:p>
            <a:endParaRPr lang="en-GB" sz="1600" b="1" dirty="0"/>
          </a:p>
          <a:p>
            <a:endParaRPr lang="en-GB" sz="1600" b="0" i="0" u="none" strike="noStrike" dirty="0">
              <a:solidFill>
                <a:srgbClr val="000000"/>
              </a:solidFill>
              <a:effectLst/>
            </a:endParaRPr>
          </a:p>
          <a:p>
            <a:pPr marL="0" indent="0">
              <a:buNone/>
            </a:pPr>
            <a:endParaRPr lang="en-GB" sz="1600" dirty="0">
              <a:solidFill>
                <a:srgbClr val="000000"/>
              </a:solidFill>
            </a:endParaRPr>
          </a:p>
          <a:p>
            <a:endParaRPr lang="en-US" sz="1600" dirty="0"/>
          </a:p>
          <a:p>
            <a:pPr marL="0" indent="0">
              <a:buNone/>
            </a:pPr>
            <a:endParaRPr lang="en-GB" sz="1600" dirty="0">
              <a:solidFill>
                <a:srgbClr val="000000"/>
              </a:solidFill>
            </a:endParaRPr>
          </a:p>
          <a:p>
            <a:endParaRPr lang="en-GB" sz="1600" b="1" dirty="0">
              <a:solidFill>
                <a:srgbClr val="000000"/>
              </a:solidFill>
            </a:endParaRPr>
          </a:p>
          <a:p>
            <a:endParaRPr lang="en-GB" sz="2000" b="1" dirty="0"/>
          </a:p>
          <a:p>
            <a:endParaRPr lang="en-GB" sz="2000" dirty="0"/>
          </a:p>
          <a:p>
            <a:endParaRPr lang="en-GB" sz="2000" dirty="0"/>
          </a:p>
          <a:p>
            <a:endParaRPr lang="en-GB" sz="2000" dirty="0"/>
          </a:p>
          <a:p>
            <a:endParaRPr lang="en-GB" sz="2000" dirty="0"/>
          </a:p>
          <a:p>
            <a:pPr marL="0" lvl="1" indent="0">
              <a:buFont typeface="Arial" panose="020B0604020202020204" pitchFamily="34" charset="0"/>
              <a:buNone/>
            </a:pPr>
            <a:endParaRPr lang="en-GB" dirty="0"/>
          </a:p>
          <a:p>
            <a:endParaRPr lang="en-GB" dirty="0"/>
          </a:p>
        </p:txBody>
      </p:sp>
      <p:pic>
        <p:nvPicPr>
          <p:cNvPr id="14" name="Picture 13">
            <a:extLst>
              <a:ext uri="{FF2B5EF4-FFF2-40B4-BE49-F238E27FC236}">
                <a16:creationId xmlns:a16="http://schemas.microsoft.com/office/drawing/2014/main" id="{B1388EFD-48D0-A1F9-FA97-C6B11BA8B44C}"/>
              </a:ext>
            </a:extLst>
          </p:cNvPr>
          <p:cNvPicPr>
            <a:picLocks noChangeAspect="1"/>
          </p:cNvPicPr>
          <p:nvPr/>
        </p:nvPicPr>
        <p:blipFill>
          <a:blip r:embed="rId3"/>
          <a:stretch>
            <a:fillRect/>
          </a:stretch>
        </p:blipFill>
        <p:spPr>
          <a:xfrm>
            <a:off x="8184232" y="913427"/>
            <a:ext cx="3026751" cy="1568913"/>
          </a:xfrm>
          <a:prstGeom prst="rect">
            <a:avLst/>
          </a:prstGeom>
        </p:spPr>
      </p:pic>
      <p:sp>
        <p:nvSpPr>
          <p:cNvPr id="15" name="CuadroTexto 16">
            <a:extLst>
              <a:ext uri="{FF2B5EF4-FFF2-40B4-BE49-F238E27FC236}">
                <a16:creationId xmlns:a16="http://schemas.microsoft.com/office/drawing/2014/main" id="{B7A3B4BA-9CEA-E283-CC6B-99B7C251A7D6}"/>
              </a:ext>
            </a:extLst>
          </p:cNvPr>
          <p:cNvSpPr txBox="1"/>
          <p:nvPr/>
        </p:nvSpPr>
        <p:spPr>
          <a:xfrm>
            <a:off x="8976320" y="2599903"/>
            <a:ext cx="1438923" cy="261610"/>
          </a:xfrm>
          <a:prstGeom prst="rect">
            <a:avLst/>
          </a:prstGeom>
          <a:noFill/>
        </p:spPr>
        <p:txBody>
          <a:bodyPr wrap="square">
            <a:spAutoFit/>
          </a:bodyPr>
          <a:lstStyle/>
          <a:p>
            <a:r>
              <a:rPr lang="en-GB" sz="1100" b="0" i="0" u="none" strike="noStrike" baseline="0" dirty="0">
                <a:solidFill>
                  <a:srgbClr val="000000"/>
                </a:solidFill>
              </a:rPr>
              <a:t>(Niu et al., 2023) </a:t>
            </a:r>
            <a:endParaRPr lang="en-GB" sz="1100" dirty="0"/>
          </a:p>
        </p:txBody>
      </p:sp>
      <p:pic>
        <p:nvPicPr>
          <p:cNvPr id="16" name="Picture 2" descr="Fig. 1">
            <a:extLst>
              <a:ext uri="{FF2B5EF4-FFF2-40B4-BE49-F238E27FC236}">
                <a16:creationId xmlns:a16="http://schemas.microsoft.com/office/drawing/2014/main" id="{ED0FCD9C-875A-7B4D-F767-5E15443EEB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706" t="11771"/>
          <a:stretch/>
        </p:blipFill>
        <p:spPr bwMode="auto">
          <a:xfrm>
            <a:off x="7504594" y="3250730"/>
            <a:ext cx="2376264" cy="2693843"/>
          </a:xfrm>
          <a:prstGeom prst="rect">
            <a:avLst/>
          </a:prstGeom>
          <a:noFill/>
          <a:extLst>
            <a:ext uri="{909E8E84-426E-40DD-AFC4-6F175D3DCCD1}">
              <a14:hiddenFill xmlns:a14="http://schemas.microsoft.com/office/drawing/2010/main">
                <a:solidFill>
                  <a:srgbClr val="FFFFFF"/>
                </a:solidFill>
              </a14:hiddenFill>
            </a:ext>
          </a:extLst>
        </p:spPr>
      </p:pic>
      <p:sp>
        <p:nvSpPr>
          <p:cNvPr id="17" name="CuadroTexto 16">
            <a:extLst>
              <a:ext uri="{FF2B5EF4-FFF2-40B4-BE49-F238E27FC236}">
                <a16:creationId xmlns:a16="http://schemas.microsoft.com/office/drawing/2014/main" id="{E6F2BA07-3583-5CD3-2808-5414412C858E}"/>
              </a:ext>
            </a:extLst>
          </p:cNvPr>
          <p:cNvSpPr txBox="1"/>
          <p:nvPr/>
        </p:nvSpPr>
        <p:spPr>
          <a:xfrm>
            <a:off x="7648610" y="5894753"/>
            <a:ext cx="1933386" cy="261610"/>
          </a:xfrm>
          <a:prstGeom prst="rect">
            <a:avLst/>
          </a:prstGeom>
          <a:noFill/>
        </p:spPr>
        <p:txBody>
          <a:bodyPr wrap="square">
            <a:spAutoFit/>
          </a:bodyPr>
          <a:lstStyle/>
          <a:p>
            <a:r>
              <a:rPr lang="en-GB" sz="1100" b="0" i="0" u="none" strike="noStrike" baseline="0" dirty="0">
                <a:solidFill>
                  <a:srgbClr val="000000"/>
                </a:solidFill>
              </a:rPr>
              <a:t>(Pueyo Moliner et al., 2025) </a:t>
            </a:r>
            <a:endParaRPr lang="en-GB" sz="1100" dirty="0"/>
          </a:p>
        </p:txBody>
      </p:sp>
      <p:pic>
        <p:nvPicPr>
          <p:cNvPr id="18" name="Picture 17">
            <a:extLst>
              <a:ext uri="{FF2B5EF4-FFF2-40B4-BE49-F238E27FC236}">
                <a16:creationId xmlns:a16="http://schemas.microsoft.com/office/drawing/2014/main" id="{D13E2FE6-D81D-2307-2392-A2E75AE10F7B}"/>
              </a:ext>
            </a:extLst>
          </p:cNvPr>
          <p:cNvPicPr>
            <a:picLocks noChangeAspect="1"/>
          </p:cNvPicPr>
          <p:nvPr/>
        </p:nvPicPr>
        <p:blipFill>
          <a:blip r:embed="rId5"/>
          <a:stretch>
            <a:fillRect/>
          </a:stretch>
        </p:blipFill>
        <p:spPr>
          <a:xfrm>
            <a:off x="10034346" y="3805641"/>
            <a:ext cx="2132533" cy="1484813"/>
          </a:xfrm>
          <a:prstGeom prst="rect">
            <a:avLst/>
          </a:prstGeom>
        </p:spPr>
      </p:pic>
      <p:sp>
        <p:nvSpPr>
          <p:cNvPr id="19" name="CuadroTexto 16">
            <a:extLst>
              <a:ext uri="{FF2B5EF4-FFF2-40B4-BE49-F238E27FC236}">
                <a16:creationId xmlns:a16="http://schemas.microsoft.com/office/drawing/2014/main" id="{E9470FBB-0160-1D07-C0F1-05DFE5B6D6AD}"/>
              </a:ext>
            </a:extLst>
          </p:cNvPr>
          <p:cNvSpPr txBox="1"/>
          <p:nvPr/>
        </p:nvSpPr>
        <p:spPr>
          <a:xfrm>
            <a:off x="10416762" y="5305975"/>
            <a:ext cx="1368152" cy="261610"/>
          </a:xfrm>
          <a:prstGeom prst="rect">
            <a:avLst/>
          </a:prstGeom>
          <a:noFill/>
        </p:spPr>
        <p:txBody>
          <a:bodyPr wrap="square">
            <a:spAutoFit/>
          </a:bodyPr>
          <a:lstStyle/>
          <a:p>
            <a:r>
              <a:rPr lang="en-GB" sz="1100" b="0" i="0" u="none" strike="noStrike" baseline="0" dirty="0">
                <a:solidFill>
                  <a:srgbClr val="000000"/>
                </a:solidFill>
              </a:rPr>
              <a:t>(Davis S.L., 2025) </a:t>
            </a:r>
            <a:endParaRPr lang="en-GB" sz="1100" dirty="0"/>
          </a:p>
        </p:txBody>
      </p:sp>
    </p:spTree>
    <p:extLst>
      <p:ext uri="{BB962C8B-B14F-4D97-AF65-F5344CB8AC3E}">
        <p14:creationId xmlns:p14="http://schemas.microsoft.com/office/powerpoint/2010/main" val="3455821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A70EB-7217-F190-1209-4B1C2FA7AA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47BCA-879F-FFE0-F609-DBBC47B8496E}"/>
              </a:ext>
            </a:extLst>
          </p:cNvPr>
          <p:cNvSpPr>
            <a:spLocks noGrp="1"/>
          </p:cNvSpPr>
          <p:nvPr>
            <p:ph type="ctrTitle"/>
          </p:nvPr>
        </p:nvSpPr>
        <p:spPr>
          <a:xfrm>
            <a:off x="767408" y="409575"/>
            <a:ext cx="5965287" cy="643161"/>
          </a:xfrm>
        </p:spPr>
        <p:txBody>
          <a:bodyPr/>
          <a:lstStyle/>
          <a:p>
            <a:r>
              <a:rPr lang="en-GB" dirty="0"/>
              <a:t>Need &amp; aim</a:t>
            </a:r>
            <a:endParaRPr lang="en-US" dirty="0"/>
          </a:p>
        </p:txBody>
      </p:sp>
      <p:sp>
        <p:nvSpPr>
          <p:cNvPr id="11" name="Text Placeholder 4" descr="Text">
            <a:extLst>
              <a:ext uri="{FF2B5EF4-FFF2-40B4-BE49-F238E27FC236}">
                <a16:creationId xmlns:a16="http://schemas.microsoft.com/office/drawing/2014/main" id="{251C0D27-A873-8D94-2246-693D226B460D}"/>
              </a:ext>
            </a:extLst>
          </p:cNvPr>
          <p:cNvSpPr txBox="1">
            <a:spLocks/>
          </p:cNvSpPr>
          <p:nvPr/>
        </p:nvSpPr>
        <p:spPr bwMode="auto">
          <a:xfrm>
            <a:off x="767408" y="1535146"/>
            <a:ext cx="6519886" cy="3720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The study of OC tissue has largely relied on </a:t>
            </a:r>
            <a:r>
              <a:rPr lang="en-GB" sz="1600" b="1" dirty="0"/>
              <a:t>2D imaging techniques </a:t>
            </a:r>
            <a:r>
              <a:rPr lang="en-GB" sz="1600" dirty="0"/>
              <a:t>that require destructive sample preparation (Histology is “gold standard”) </a:t>
            </a:r>
          </a:p>
          <a:p>
            <a:endParaRPr lang="en-GB" sz="1600" dirty="0"/>
          </a:p>
          <a:p>
            <a:r>
              <a:rPr lang="en-GB" sz="1600" dirty="0"/>
              <a:t>2D imaging fails to capture the relation between cell </a:t>
            </a:r>
            <a:r>
              <a:rPr lang="en-GB" sz="1600" b="1" dirty="0"/>
              <a:t>shape</a:t>
            </a:r>
            <a:r>
              <a:rPr lang="en-GB" sz="1600" dirty="0"/>
              <a:t>, </a:t>
            </a:r>
            <a:r>
              <a:rPr lang="en-GB" sz="1600" b="1" dirty="0"/>
              <a:t>size</a:t>
            </a:r>
            <a:r>
              <a:rPr lang="en-GB" sz="1600" dirty="0"/>
              <a:t> and </a:t>
            </a:r>
            <a:r>
              <a:rPr lang="en-GB" sz="1600" b="1" dirty="0"/>
              <a:t>distribution</a:t>
            </a:r>
            <a:r>
              <a:rPr lang="en-GB" sz="1600" dirty="0"/>
              <a:t> with the maintenance of the </a:t>
            </a:r>
            <a:r>
              <a:rPr lang="en-GB" sz="1600" b="1" dirty="0"/>
              <a:t>ECM</a:t>
            </a:r>
          </a:p>
          <a:p>
            <a:pPr marL="0" indent="0">
              <a:buNone/>
            </a:pPr>
            <a:endParaRPr lang="en-GB" sz="1600" dirty="0"/>
          </a:p>
          <a:p>
            <a:r>
              <a:rPr lang="en-GB" sz="1600" dirty="0"/>
              <a:t>Volumetric, non-destructive techniques have emerged, mainly </a:t>
            </a:r>
            <a:r>
              <a:rPr lang="en-GB" sz="1600" b="1" dirty="0"/>
              <a:t>MRI and X-ray CT</a:t>
            </a:r>
            <a:r>
              <a:rPr lang="en-GB" sz="1600" dirty="0"/>
              <a:t>, for the assessment of natural or engineered tissue. </a:t>
            </a:r>
          </a:p>
          <a:p>
            <a:endParaRPr lang="en-GB" sz="1600" dirty="0"/>
          </a:p>
          <a:p>
            <a:r>
              <a:rPr lang="en-GB" sz="1600" dirty="0"/>
              <a:t>However, a </a:t>
            </a:r>
            <a:r>
              <a:rPr lang="en-GB" sz="1600" b="1" dirty="0"/>
              <a:t>lack of contrast </a:t>
            </a:r>
            <a:r>
              <a:rPr lang="en-GB" sz="1600" dirty="0"/>
              <a:t>(cartilage) and a </a:t>
            </a:r>
            <a:r>
              <a:rPr lang="en-GB" sz="1600" b="1" dirty="0"/>
              <a:t>limited resolution </a:t>
            </a:r>
            <a:r>
              <a:rPr lang="en-GB" sz="1600" dirty="0"/>
              <a:t>(mm-cm) have limited its application for the OC tissue.</a:t>
            </a:r>
          </a:p>
          <a:p>
            <a:endParaRPr lang="en-GB" sz="1600" b="1" dirty="0"/>
          </a:p>
          <a:p>
            <a:endParaRPr lang="en-GB" sz="1600" b="1" dirty="0"/>
          </a:p>
          <a:p>
            <a:endParaRPr lang="en-GB" sz="1600" b="0" i="0" u="none" strike="noStrike" dirty="0">
              <a:solidFill>
                <a:srgbClr val="000000"/>
              </a:solidFill>
              <a:effectLst/>
            </a:endParaRPr>
          </a:p>
          <a:p>
            <a:pPr marL="0" indent="0">
              <a:buNone/>
            </a:pPr>
            <a:endParaRPr lang="en-GB" sz="1600" dirty="0">
              <a:solidFill>
                <a:srgbClr val="000000"/>
              </a:solidFill>
            </a:endParaRPr>
          </a:p>
          <a:p>
            <a:endParaRPr lang="en-US" sz="1600" dirty="0"/>
          </a:p>
          <a:p>
            <a:pPr marL="0" indent="0">
              <a:buNone/>
            </a:pPr>
            <a:endParaRPr lang="en-GB" sz="1600" dirty="0">
              <a:solidFill>
                <a:srgbClr val="000000"/>
              </a:solidFill>
            </a:endParaRPr>
          </a:p>
          <a:p>
            <a:endParaRPr lang="en-GB" sz="1600" b="1" dirty="0">
              <a:solidFill>
                <a:srgbClr val="000000"/>
              </a:solidFill>
            </a:endParaRPr>
          </a:p>
          <a:p>
            <a:endParaRPr lang="en-GB" sz="2000" b="1" dirty="0"/>
          </a:p>
          <a:p>
            <a:endParaRPr lang="en-GB" sz="2000" dirty="0"/>
          </a:p>
          <a:p>
            <a:endParaRPr lang="en-GB" sz="2000" dirty="0"/>
          </a:p>
          <a:p>
            <a:endParaRPr lang="en-GB" sz="2000" dirty="0"/>
          </a:p>
          <a:p>
            <a:endParaRPr lang="en-GB" sz="2000" dirty="0"/>
          </a:p>
          <a:p>
            <a:pPr marL="0" lvl="1" indent="0">
              <a:buFont typeface="Arial" panose="020B0604020202020204" pitchFamily="34" charset="0"/>
              <a:buNone/>
            </a:pPr>
            <a:endParaRPr lang="en-GB" dirty="0"/>
          </a:p>
          <a:p>
            <a:endParaRPr lang="en-GB" dirty="0"/>
          </a:p>
        </p:txBody>
      </p:sp>
      <p:sp>
        <p:nvSpPr>
          <p:cNvPr id="3" name="Text Placeholder 4" descr="Text">
            <a:extLst>
              <a:ext uri="{FF2B5EF4-FFF2-40B4-BE49-F238E27FC236}">
                <a16:creationId xmlns:a16="http://schemas.microsoft.com/office/drawing/2014/main" id="{2B675A7D-90F0-CF39-A934-B501C2798C93}"/>
              </a:ext>
            </a:extLst>
          </p:cNvPr>
          <p:cNvSpPr txBox="1">
            <a:spLocks/>
          </p:cNvSpPr>
          <p:nvPr/>
        </p:nvSpPr>
        <p:spPr bwMode="auto">
          <a:xfrm>
            <a:off x="788171" y="5490943"/>
            <a:ext cx="6478360" cy="907260"/>
          </a:xfrm>
          <a:prstGeom prst="rect">
            <a:avLst/>
          </a:prstGeom>
          <a:solidFill>
            <a:schemeClr val="bg1"/>
          </a:solidFill>
          <a:ln w="38100">
            <a:solidFill>
              <a:schemeClr val="accent2"/>
            </a:solidFill>
            <a:miter lim="800000"/>
            <a:headEnd/>
            <a:tailEnd/>
          </a:ln>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Use lab-based phase contrast µCT to develop a non-destructive imaging methodology that provides a reliable and easily accessible assessment tool for natural or engineered OC tissue with sufficient resolution and contrast to visualize cells within the extracellular matrix in 3D</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800" dirty="0">
              <a:solidFill>
                <a:srgbClr val="000000"/>
              </a:solidFill>
              <a:latin typeface="Arial" panose="020B0604020202020204" pitchFamily="34" charset="0"/>
            </a:endParaRPr>
          </a:p>
          <a:p>
            <a:pPr algn="ctr"/>
            <a:endParaRPr lang="en-GB" sz="1800" i="0" u="none" strike="noStrike" dirty="0">
              <a:solidFill>
                <a:srgbClr val="000000"/>
              </a:solidFill>
              <a:effectLst/>
            </a:endParaRPr>
          </a:p>
          <a:p>
            <a:pPr algn="ctr"/>
            <a:endParaRPr lang="en-GB" sz="1800" b="0" i="0" dirty="0">
              <a:solidFill>
                <a:srgbClr val="000000"/>
              </a:solidFill>
              <a:effectLst/>
              <a:latin typeface="Arial" panose="020B0604020202020204" pitchFamily="34" charset="0"/>
            </a:endParaRPr>
          </a:p>
          <a:p>
            <a:pPr algn="ctr"/>
            <a:endParaRPr lang="en-GB" sz="1800" b="0" i="0" dirty="0">
              <a:solidFill>
                <a:srgbClr val="000000"/>
              </a:solidFill>
              <a:effectLst/>
              <a:latin typeface="Arial" panose="020B0604020202020204" pitchFamily="34" charset="0"/>
            </a:endParaRPr>
          </a:p>
          <a:p>
            <a:pPr algn="ctr"/>
            <a:endParaRPr lang="en-GB" sz="1600" b="0" i="0" dirty="0">
              <a:solidFill>
                <a:srgbClr val="000000"/>
              </a:solidFill>
              <a:effectLst/>
              <a:latin typeface="Arial" panose="020B0604020202020204" pitchFamily="34" charset="0"/>
            </a:endParaRPr>
          </a:p>
          <a:p>
            <a:pPr algn="ctr"/>
            <a:endParaRPr lang="en-GB" sz="2000" b="1" dirty="0"/>
          </a:p>
          <a:p>
            <a:pPr algn="ctr"/>
            <a:endParaRPr lang="en-GB" sz="2000" dirty="0"/>
          </a:p>
          <a:p>
            <a:pPr algn="ctr"/>
            <a:endParaRPr lang="en-GB" sz="2000" dirty="0"/>
          </a:p>
          <a:p>
            <a:pPr algn="ctr"/>
            <a:endParaRPr lang="en-GB" sz="2000" dirty="0"/>
          </a:p>
          <a:p>
            <a:pPr algn="ctr"/>
            <a:endParaRPr lang="en-GB" sz="2000" dirty="0"/>
          </a:p>
          <a:p>
            <a:pPr marL="0" lvl="1" indent="0" algn="ctr">
              <a:buFont typeface="Arial" panose="020B0604020202020204" pitchFamily="34" charset="0"/>
              <a:buNone/>
            </a:pPr>
            <a:endParaRPr lang="en-GB" dirty="0"/>
          </a:p>
          <a:p>
            <a:pPr algn="ctr"/>
            <a:endParaRPr lang="en-GB" dirty="0"/>
          </a:p>
        </p:txBody>
      </p:sp>
      <p:pic>
        <p:nvPicPr>
          <p:cNvPr id="4" name="Picture 3">
            <a:extLst>
              <a:ext uri="{FF2B5EF4-FFF2-40B4-BE49-F238E27FC236}">
                <a16:creationId xmlns:a16="http://schemas.microsoft.com/office/drawing/2014/main" id="{AD3240BB-4B53-BC23-6528-7CAC222BB483}"/>
              </a:ext>
            </a:extLst>
          </p:cNvPr>
          <p:cNvPicPr>
            <a:picLocks noChangeAspect="1"/>
          </p:cNvPicPr>
          <p:nvPr/>
        </p:nvPicPr>
        <p:blipFill>
          <a:blip r:embed="rId3"/>
          <a:stretch>
            <a:fillRect/>
          </a:stretch>
        </p:blipFill>
        <p:spPr>
          <a:xfrm>
            <a:off x="8328248" y="381791"/>
            <a:ext cx="2808312" cy="2706943"/>
          </a:xfrm>
          <a:prstGeom prst="rect">
            <a:avLst/>
          </a:prstGeom>
        </p:spPr>
      </p:pic>
      <p:sp>
        <p:nvSpPr>
          <p:cNvPr id="5" name="CuadroTexto 16">
            <a:extLst>
              <a:ext uri="{FF2B5EF4-FFF2-40B4-BE49-F238E27FC236}">
                <a16:creationId xmlns:a16="http://schemas.microsoft.com/office/drawing/2014/main" id="{4BD003A3-D8F7-4909-A495-B7DDEA6BCAF8}"/>
              </a:ext>
            </a:extLst>
          </p:cNvPr>
          <p:cNvSpPr txBox="1"/>
          <p:nvPr/>
        </p:nvSpPr>
        <p:spPr>
          <a:xfrm>
            <a:off x="8772419" y="3155230"/>
            <a:ext cx="1919970" cy="261610"/>
          </a:xfrm>
          <a:prstGeom prst="rect">
            <a:avLst/>
          </a:prstGeom>
          <a:noFill/>
        </p:spPr>
        <p:txBody>
          <a:bodyPr wrap="square">
            <a:spAutoFit/>
          </a:bodyPr>
          <a:lstStyle/>
          <a:p>
            <a:r>
              <a:rPr lang="en-GB" sz="1100" b="0" i="0" u="none" strike="noStrike" baseline="0" dirty="0">
                <a:solidFill>
                  <a:srgbClr val="000000"/>
                </a:solidFill>
              </a:rPr>
              <a:t>(Nieminen H.J, et. al., 2017) </a:t>
            </a:r>
            <a:endParaRPr lang="en-GB" sz="1100" dirty="0"/>
          </a:p>
        </p:txBody>
      </p:sp>
      <p:pic>
        <p:nvPicPr>
          <p:cNvPr id="2050" name="Picture 2" descr="Fig. 5">
            <a:extLst>
              <a:ext uri="{FF2B5EF4-FFF2-40B4-BE49-F238E27FC236}">
                <a16:creationId xmlns:a16="http://schemas.microsoft.com/office/drawing/2014/main" id="{E83E27D3-70CE-6AEA-C5CD-6758B0E8F9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2184" y="3645024"/>
            <a:ext cx="4170825" cy="1717750"/>
          </a:xfrm>
          <a:prstGeom prst="rect">
            <a:avLst/>
          </a:prstGeom>
          <a:noFill/>
          <a:extLst>
            <a:ext uri="{909E8E84-426E-40DD-AFC4-6F175D3DCCD1}">
              <a14:hiddenFill xmlns:a14="http://schemas.microsoft.com/office/drawing/2010/main">
                <a:solidFill>
                  <a:srgbClr val="FFFFFF"/>
                </a:solidFill>
              </a14:hiddenFill>
            </a:ext>
          </a:extLst>
        </p:spPr>
      </p:pic>
      <p:sp>
        <p:nvSpPr>
          <p:cNvPr id="6" name="CuadroTexto 16">
            <a:extLst>
              <a:ext uri="{FF2B5EF4-FFF2-40B4-BE49-F238E27FC236}">
                <a16:creationId xmlns:a16="http://schemas.microsoft.com/office/drawing/2014/main" id="{D31AE31F-EF2C-6AE4-81B2-18F981A3DBDB}"/>
              </a:ext>
            </a:extLst>
          </p:cNvPr>
          <p:cNvSpPr txBox="1"/>
          <p:nvPr/>
        </p:nvSpPr>
        <p:spPr>
          <a:xfrm>
            <a:off x="8311333" y="5460153"/>
            <a:ext cx="3219597" cy="261610"/>
          </a:xfrm>
          <a:prstGeom prst="rect">
            <a:avLst/>
          </a:prstGeom>
          <a:noFill/>
        </p:spPr>
        <p:txBody>
          <a:bodyPr wrap="square">
            <a:spAutoFit/>
          </a:bodyPr>
          <a:lstStyle/>
          <a:p>
            <a:r>
              <a:rPr lang="en-GB" sz="1100" b="0" i="0" u="none" strike="noStrike" baseline="0" dirty="0">
                <a:solidFill>
                  <a:srgbClr val="000000"/>
                </a:solidFill>
              </a:rPr>
              <a:t>(</a:t>
            </a:r>
            <a:r>
              <a:rPr lang="it-IT" sz="1100" dirty="0"/>
              <a:t>Guermazi, A., Eckstein, F., Gold, G. </a:t>
            </a:r>
            <a:r>
              <a:rPr lang="it-IT" sz="1100" i="1" dirty="0"/>
              <a:t>et al.</a:t>
            </a:r>
            <a:r>
              <a:rPr lang="en-GB" sz="1100" b="0" i="0" u="none" strike="noStrike" baseline="0" dirty="0">
                <a:solidFill>
                  <a:srgbClr val="000000"/>
                </a:solidFill>
              </a:rPr>
              <a:t>., 2026) </a:t>
            </a:r>
            <a:endParaRPr lang="en-GB" sz="1100" dirty="0"/>
          </a:p>
        </p:txBody>
      </p:sp>
    </p:spTree>
    <p:extLst>
      <p:ext uri="{BB962C8B-B14F-4D97-AF65-F5344CB8AC3E}">
        <p14:creationId xmlns:p14="http://schemas.microsoft.com/office/powerpoint/2010/main" val="4169300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8C2B4-1CD2-1309-E0CF-5FF0861E90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01CEB6-339C-CAEB-2F35-C20AF59722D0}"/>
              </a:ext>
            </a:extLst>
          </p:cNvPr>
          <p:cNvSpPr>
            <a:spLocks noGrp="1"/>
          </p:cNvSpPr>
          <p:nvPr>
            <p:ph type="ctrTitle"/>
          </p:nvPr>
        </p:nvSpPr>
        <p:spPr>
          <a:xfrm>
            <a:off x="767408" y="409575"/>
            <a:ext cx="7200800" cy="643161"/>
          </a:xfrm>
        </p:spPr>
        <p:txBody>
          <a:bodyPr/>
          <a:lstStyle/>
          <a:p>
            <a:r>
              <a:rPr lang="en-GB" dirty="0"/>
              <a:t>Inline phase-contrast imaging</a:t>
            </a:r>
            <a:endParaRPr lang="en-US" dirty="0"/>
          </a:p>
        </p:txBody>
      </p:sp>
      <p:sp>
        <p:nvSpPr>
          <p:cNvPr id="11" name="Text Placeholder 4" descr="Text">
            <a:extLst>
              <a:ext uri="{FF2B5EF4-FFF2-40B4-BE49-F238E27FC236}">
                <a16:creationId xmlns:a16="http://schemas.microsoft.com/office/drawing/2014/main" id="{6B9D7481-8079-106F-779C-3082FE7B2C75}"/>
              </a:ext>
            </a:extLst>
          </p:cNvPr>
          <p:cNvSpPr txBox="1">
            <a:spLocks/>
          </p:cNvSpPr>
          <p:nvPr/>
        </p:nvSpPr>
        <p:spPr bwMode="auto">
          <a:xfrm>
            <a:off x="707930" y="1124744"/>
            <a:ext cx="7837352" cy="532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In contrast to attenuation-based imaging, phase-contrast exploits the </a:t>
            </a:r>
            <a:r>
              <a:rPr lang="en-US" sz="1600" b="1" dirty="0"/>
              <a:t>phase-shift</a:t>
            </a:r>
            <a:r>
              <a:rPr lang="en-US" sz="1600" dirty="0"/>
              <a:t> experienced by the X-rays as they interact with the sample to generate imaging contrast</a:t>
            </a:r>
            <a:endParaRPr lang="en-US" sz="1600" dirty="0">
              <a:solidFill>
                <a:srgbClr val="000000"/>
              </a:solidFill>
            </a:endParaRPr>
          </a:p>
          <a:p>
            <a:endParaRPr lang="en-US" sz="1600" dirty="0">
              <a:solidFill>
                <a:srgbClr val="000000"/>
              </a:solidFill>
            </a:endParaRPr>
          </a:p>
          <a:p>
            <a:r>
              <a:rPr lang="en-US" sz="1600" dirty="0">
                <a:solidFill>
                  <a:srgbClr val="000000"/>
                </a:solidFill>
              </a:rPr>
              <a:t>Leveraging the complex refractive index                             to generate </a:t>
            </a:r>
            <a:r>
              <a:rPr lang="en-US" sz="1600" b="1" dirty="0">
                <a:solidFill>
                  <a:srgbClr val="000000"/>
                </a:solidFill>
              </a:rPr>
              <a:t>contrast</a:t>
            </a:r>
            <a:r>
              <a:rPr lang="en-US" sz="1600" dirty="0">
                <a:solidFill>
                  <a:srgbClr val="000000"/>
                </a:solidFill>
              </a:rPr>
              <a:t> in the image offers an opportunity to </a:t>
            </a:r>
            <a:r>
              <a:rPr lang="en-US" sz="1600" b="1" dirty="0">
                <a:solidFill>
                  <a:srgbClr val="000000"/>
                </a:solidFill>
              </a:rPr>
              <a:t>increase SNR</a:t>
            </a:r>
            <a:r>
              <a:rPr lang="en-US" sz="1600" dirty="0">
                <a:solidFill>
                  <a:srgbClr val="000000"/>
                </a:solidFill>
              </a:rPr>
              <a:t>, especially when dealing with weakly attenuating samples </a:t>
            </a:r>
          </a:p>
          <a:p>
            <a:endParaRPr lang="en-US" sz="1600" dirty="0">
              <a:solidFill>
                <a:srgbClr val="000000"/>
              </a:solidFill>
            </a:endParaRPr>
          </a:p>
          <a:p>
            <a:r>
              <a:rPr lang="en-US" sz="1600" dirty="0">
                <a:solidFill>
                  <a:srgbClr val="000000"/>
                </a:solidFill>
              </a:rPr>
              <a:t>For propagation-based PC: the refraction process induces an </a:t>
            </a:r>
            <a:r>
              <a:rPr lang="en-US" sz="1600" b="1" dirty="0">
                <a:solidFill>
                  <a:srgbClr val="000000"/>
                </a:solidFill>
              </a:rPr>
              <a:t>intensity modulation pattern </a:t>
            </a:r>
            <a:r>
              <a:rPr lang="en-US" sz="1600" dirty="0">
                <a:solidFill>
                  <a:srgbClr val="000000"/>
                </a:solidFill>
              </a:rPr>
              <a:t>that corresponds to a </a:t>
            </a:r>
            <a:r>
              <a:rPr lang="en-US" sz="1600" b="1" dirty="0">
                <a:solidFill>
                  <a:srgbClr val="000000"/>
                </a:solidFill>
              </a:rPr>
              <a:t>mixture</a:t>
            </a:r>
            <a:r>
              <a:rPr lang="en-US" sz="1600" dirty="0">
                <a:solidFill>
                  <a:srgbClr val="000000"/>
                </a:solidFill>
              </a:rPr>
              <a:t> between </a:t>
            </a:r>
            <a:r>
              <a:rPr lang="el-GR" sz="1600" b="1" dirty="0">
                <a:solidFill>
                  <a:srgbClr val="000000"/>
                </a:solidFill>
              </a:rPr>
              <a:t>δ</a:t>
            </a:r>
            <a:r>
              <a:rPr lang="en-GB" sz="1600" b="1" dirty="0">
                <a:solidFill>
                  <a:srgbClr val="000000"/>
                </a:solidFill>
              </a:rPr>
              <a:t> and </a:t>
            </a:r>
            <a:r>
              <a:rPr lang="el-GR" sz="1600" b="1" dirty="0">
                <a:solidFill>
                  <a:srgbClr val="000000"/>
                </a:solidFill>
              </a:rPr>
              <a:t>β</a:t>
            </a:r>
            <a:endParaRPr lang="en-GB" sz="1600" b="1" dirty="0">
              <a:solidFill>
                <a:srgbClr val="000000"/>
              </a:solidFill>
            </a:endParaRPr>
          </a:p>
          <a:p>
            <a:endParaRPr lang="en-GB" sz="1600" b="1" dirty="0">
              <a:solidFill>
                <a:srgbClr val="000000"/>
              </a:solidFill>
            </a:endParaRPr>
          </a:p>
          <a:p>
            <a:endParaRPr lang="en-GB" sz="1600" b="1" dirty="0">
              <a:solidFill>
                <a:srgbClr val="000000"/>
              </a:solidFill>
            </a:endParaRPr>
          </a:p>
          <a:p>
            <a:endParaRPr lang="en-GB" sz="1600" b="1" dirty="0">
              <a:solidFill>
                <a:srgbClr val="000000"/>
              </a:solidFill>
            </a:endParaRPr>
          </a:p>
          <a:p>
            <a:endParaRPr lang="en-GB" sz="1600" b="1" dirty="0">
              <a:solidFill>
                <a:srgbClr val="000000"/>
              </a:solidFill>
            </a:endParaRPr>
          </a:p>
          <a:p>
            <a:r>
              <a:rPr lang="en-GB" sz="1600" dirty="0"/>
              <a:t>To extract phase and amplitude information from the image a </a:t>
            </a:r>
            <a:r>
              <a:rPr lang="en-GB" sz="1600" b="1" dirty="0"/>
              <a:t>phase-retrieval algorithm</a:t>
            </a:r>
            <a:r>
              <a:rPr lang="en-GB" sz="1600" dirty="0"/>
              <a:t> must be applied: </a:t>
            </a:r>
            <a:r>
              <a:rPr lang="en-GB" sz="1600" b="1" dirty="0"/>
              <a:t>Paganin’s single-image method </a:t>
            </a:r>
            <a:r>
              <a:rPr lang="en-GB" sz="1600" dirty="0"/>
              <a:t>(Non-quantitative)</a:t>
            </a:r>
          </a:p>
          <a:p>
            <a:endParaRPr lang="en-GB" sz="1600" b="1" dirty="0"/>
          </a:p>
          <a:p>
            <a:r>
              <a:rPr lang="en-GB" sz="1600" dirty="0"/>
              <a:t>The phase-retrieved projections can be reconstructed into 3D volumes to describe internal structure of the object with </a:t>
            </a:r>
            <a:r>
              <a:rPr lang="en-GB" sz="1600"/>
              <a:t>proper tomographic</a:t>
            </a:r>
            <a:r>
              <a:rPr lang="en-GB" sz="1600" dirty="0"/>
              <a:t> reconstruction method</a:t>
            </a:r>
          </a:p>
          <a:p>
            <a:endParaRPr lang="en-GB" sz="1600" b="1" dirty="0"/>
          </a:p>
          <a:p>
            <a:endParaRPr lang="en-GB" sz="1600" b="1" dirty="0"/>
          </a:p>
          <a:p>
            <a:pPr marL="0" indent="0">
              <a:buNone/>
            </a:pPr>
            <a:endParaRPr lang="en-GB" sz="1600" b="1" dirty="0"/>
          </a:p>
          <a:p>
            <a:endParaRPr lang="en-GB" sz="1600" b="0" i="0" u="none" strike="noStrike" dirty="0">
              <a:solidFill>
                <a:srgbClr val="000000"/>
              </a:solidFill>
              <a:effectLst/>
            </a:endParaRPr>
          </a:p>
          <a:p>
            <a:pPr marL="0" indent="0">
              <a:buNone/>
            </a:pPr>
            <a:endParaRPr lang="en-GB" sz="1600" dirty="0">
              <a:solidFill>
                <a:srgbClr val="000000"/>
              </a:solidFill>
            </a:endParaRPr>
          </a:p>
          <a:p>
            <a:endParaRPr lang="en-US" sz="1600" dirty="0"/>
          </a:p>
          <a:p>
            <a:pPr marL="0" indent="0">
              <a:buNone/>
            </a:pPr>
            <a:endParaRPr lang="en-GB" sz="1600" dirty="0">
              <a:solidFill>
                <a:srgbClr val="000000"/>
              </a:solidFill>
            </a:endParaRPr>
          </a:p>
          <a:p>
            <a:endParaRPr lang="en-GB" sz="1600" b="1" dirty="0">
              <a:solidFill>
                <a:srgbClr val="000000"/>
              </a:solidFill>
            </a:endParaRPr>
          </a:p>
          <a:p>
            <a:pPr marL="0" indent="0">
              <a:buNone/>
            </a:pPr>
            <a:endParaRPr lang="en-GB" sz="2000" b="1" dirty="0"/>
          </a:p>
          <a:p>
            <a:endParaRPr lang="en-GB" sz="2000" dirty="0"/>
          </a:p>
          <a:p>
            <a:endParaRPr lang="en-GB" sz="2000" dirty="0"/>
          </a:p>
          <a:p>
            <a:endParaRPr lang="en-GB" sz="2000" dirty="0"/>
          </a:p>
          <a:p>
            <a:endParaRPr lang="en-GB" sz="2000" dirty="0"/>
          </a:p>
          <a:p>
            <a:pPr marL="0" lvl="1" indent="0">
              <a:buFont typeface="Arial" panose="020B0604020202020204" pitchFamily="34" charset="0"/>
              <a:buNone/>
            </a:pPr>
            <a:endParaRPr lang="en-GB" dirty="0"/>
          </a:p>
          <a:p>
            <a:endParaRPr lang="en-GB" dirty="0"/>
          </a:p>
        </p:txBody>
      </p:sp>
      <p:pic>
        <p:nvPicPr>
          <p:cNvPr id="7" name="Picture 6" descr="A diagram of a graph&#10;&#10;AI-generated content may be incorrect.">
            <a:extLst>
              <a:ext uri="{FF2B5EF4-FFF2-40B4-BE49-F238E27FC236}">
                <a16:creationId xmlns:a16="http://schemas.microsoft.com/office/drawing/2014/main" id="{00CB97DA-3DE7-203A-5A3E-E988D429D2A7}"/>
              </a:ext>
            </a:extLst>
          </p:cNvPr>
          <p:cNvPicPr>
            <a:picLocks noChangeAspect="1"/>
          </p:cNvPicPr>
          <p:nvPr/>
        </p:nvPicPr>
        <p:blipFill>
          <a:blip r:embed="rId3"/>
          <a:stretch>
            <a:fillRect/>
          </a:stretch>
        </p:blipFill>
        <p:spPr>
          <a:xfrm>
            <a:off x="9151425" y="49535"/>
            <a:ext cx="2140924" cy="2083321"/>
          </a:xfrm>
          <a:prstGeom prst="rect">
            <a:avLst/>
          </a:prstGeom>
        </p:spPr>
      </p:pic>
      <p:pic>
        <p:nvPicPr>
          <p:cNvPr id="8" name="Picture 7" descr="A diagram of different types of lines&#10;&#10;AI-generated content may be incorrect.">
            <a:extLst>
              <a:ext uri="{FF2B5EF4-FFF2-40B4-BE49-F238E27FC236}">
                <a16:creationId xmlns:a16="http://schemas.microsoft.com/office/drawing/2014/main" id="{E26CEA74-9D3D-89B3-F676-1BF85C6B0034}"/>
              </a:ext>
            </a:extLst>
          </p:cNvPr>
          <p:cNvPicPr>
            <a:picLocks noChangeAspect="1"/>
          </p:cNvPicPr>
          <p:nvPr/>
        </p:nvPicPr>
        <p:blipFill>
          <a:blip r:embed="rId4"/>
          <a:stretch>
            <a:fillRect/>
          </a:stretch>
        </p:blipFill>
        <p:spPr>
          <a:xfrm>
            <a:off x="8351432" y="2022978"/>
            <a:ext cx="3564321" cy="2083321"/>
          </a:xfrm>
          <a:prstGeom prst="rect">
            <a:avLst/>
          </a:prstGeom>
        </p:spPr>
      </p:pic>
      <p:pic>
        <p:nvPicPr>
          <p:cNvPr id="9" name="Picture 8">
            <a:extLst>
              <a:ext uri="{FF2B5EF4-FFF2-40B4-BE49-F238E27FC236}">
                <a16:creationId xmlns:a16="http://schemas.microsoft.com/office/drawing/2014/main" id="{6029CBA4-CCFC-7963-57FE-B3F9BFAE6641}"/>
              </a:ext>
            </a:extLst>
          </p:cNvPr>
          <p:cNvPicPr>
            <a:picLocks noChangeAspect="1"/>
          </p:cNvPicPr>
          <p:nvPr/>
        </p:nvPicPr>
        <p:blipFill>
          <a:blip r:embed="rId5"/>
          <a:srcRect t="21239" b="15044"/>
          <a:stretch>
            <a:fillRect/>
          </a:stretch>
        </p:blipFill>
        <p:spPr>
          <a:xfrm>
            <a:off x="4464151" y="2022978"/>
            <a:ext cx="1081935" cy="216024"/>
          </a:xfrm>
          <a:prstGeom prst="rect">
            <a:avLst/>
          </a:prstGeom>
        </p:spPr>
      </p:pic>
      <p:pic>
        <p:nvPicPr>
          <p:cNvPr id="6" name="Picture 5">
            <a:extLst>
              <a:ext uri="{FF2B5EF4-FFF2-40B4-BE49-F238E27FC236}">
                <a16:creationId xmlns:a16="http://schemas.microsoft.com/office/drawing/2014/main" id="{172B2071-9262-B736-994B-73C9D2554A91}"/>
              </a:ext>
            </a:extLst>
          </p:cNvPr>
          <p:cNvPicPr>
            <a:picLocks noChangeAspect="1"/>
          </p:cNvPicPr>
          <p:nvPr/>
        </p:nvPicPr>
        <p:blipFill>
          <a:blip r:embed="rId6"/>
          <a:stretch>
            <a:fillRect/>
          </a:stretch>
        </p:blipFill>
        <p:spPr>
          <a:xfrm>
            <a:off x="6240933" y="3688218"/>
            <a:ext cx="1618730" cy="535968"/>
          </a:xfrm>
          <a:prstGeom prst="rect">
            <a:avLst/>
          </a:prstGeom>
        </p:spPr>
      </p:pic>
      <p:pic>
        <p:nvPicPr>
          <p:cNvPr id="12" name="Picture 11">
            <a:extLst>
              <a:ext uri="{FF2B5EF4-FFF2-40B4-BE49-F238E27FC236}">
                <a16:creationId xmlns:a16="http://schemas.microsoft.com/office/drawing/2014/main" id="{E1084B87-E284-91A3-95E1-E9B322E61D1E}"/>
              </a:ext>
            </a:extLst>
          </p:cNvPr>
          <p:cNvPicPr>
            <a:picLocks noChangeAspect="1"/>
          </p:cNvPicPr>
          <p:nvPr/>
        </p:nvPicPr>
        <p:blipFill>
          <a:blip r:embed="rId7"/>
          <a:stretch>
            <a:fillRect/>
          </a:stretch>
        </p:blipFill>
        <p:spPr>
          <a:xfrm>
            <a:off x="1127448" y="3645024"/>
            <a:ext cx="4420839" cy="625016"/>
          </a:xfrm>
          <a:prstGeom prst="rect">
            <a:avLst/>
          </a:prstGeom>
        </p:spPr>
      </p:pic>
      <p:pic>
        <p:nvPicPr>
          <p:cNvPr id="14" name="Picture 13">
            <a:extLst>
              <a:ext uri="{FF2B5EF4-FFF2-40B4-BE49-F238E27FC236}">
                <a16:creationId xmlns:a16="http://schemas.microsoft.com/office/drawing/2014/main" id="{791B21B1-16F1-7DF7-9FC5-E42E9D2D2C09}"/>
              </a:ext>
            </a:extLst>
          </p:cNvPr>
          <p:cNvPicPr>
            <a:picLocks noChangeAspect="1"/>
          </p:cNvPicPr>
          <p:nvPr/>
        </p:nvPicPr>
        <p:blipFill>
          <a:blip r:embed="rId8"/>
          <a:stretch>
            <a:fillRect/>
          </a:stretch>
        </p:blipFill>
        <p:spPr>
          <a:xfrm>
            <a:off x="1611852" y="4566763"/>
            <a:ext cx="2254678" cy="324999"/>
          </a:xfrm>
          <a:prstGeom prst="rect">
            <a:avLst/>
          </a:prstGeom>
          <a:ln w="19050">
            <a:solidFill>
              <a:schemeClr val="accent1"/>
            </a:solidFill>
          </a:ln>
        </p:spPr>
      </p:pic>
      <p:cxnSp>
        <p:nvCxnSpPr>
          <p:cNvPr id="17" name="Straight Arrow Connector 16">
            <a:extLst>
              <a:ext uri="{FF2B5EF4-FFF2-40B4-BE49-F238E27FC236}">
                <a16:creationId xmlns:a16="http://schemas.microsoft.com/office/drawing/2014/main" id="{20C32EEE-6901-2CA3-30C2-9767D64E657D}"/>
              </a:ext>
            </a:extLst>
          </p:cNvPr>
          <p:cNvCxnSpPr>
            <a:cxnSpLocks/>
            <a:endCxn id="14" idx="0"/>
          </p:cNvCxnSpPr>
          <p:nvPr/>
        </p:nvCxnSpPr>
        <p:spPr>
          <a:xfrm flipH="1">
            <a:off x="2739191" y="4087118"/>
            <a:ext cx="216808" cy="47964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21" name="Picture 20">
            <a:extLst>
              <a:ext uri="{FF2B5EF4-FFF2-40B4-BE49-F238E27FC236}">
                <a16:creationId xmlns:a16="http://schemas.microsoft.com/office/drawing/2014/main" id="{7221257F-D6AD-0EB4-CA27-8E5A8EE35C2D}"/>
              </a:ext>
            </a:extLst>
          </p:cNvPr>
          <p:cNvPicPr>
            <a:picLocks noChangeAspect="1"/>
          </p:cNvPicPr>
          <p:nvPr/>
        </p:nvPicPr>
        <p:blipFill>
          <a:blip r:embed="rId9"/>
          <a:stretch>
            <a:fillRect/>
          </a:stretch>
        </p:blipFill>
        <p:spPr>
          <a:xfrm>
            <a:off x="4578629" y="4477317"/>
            <a:ext cx="1750983" cy="461985"/>
          </a:xfrm>
          <a:prstGeom prst="rect">
            <a:avLst/>
          </a:prstGeom>
          <a:ln w="19050">
            <a:solidFill>
              <a:schemeClr val="accent2"/>
            </a:solidFill>
          </a:ln>
        </p:spPr>
      </p:pic>
      <p:cxnSp>
        <p:nvCxnSpPr>
          <p:cNvPr id="23" name="Straight Arrow Connector 22">
            <a:extLst>
              <a:ext uri="{FF2B5EF4-FFF2-40B4-BE49-F238E27FC236}">
                <a16:creationId xmlns:a16="http://schemas.microsoft.com/office/drawing/2014/main" id="{9F725BAB-F7C9-BBEF-800E-8B4B631670D5}"/>
              </a:ext>
            </a:extLst>
          </p:cNvPr>
          <p:cNvCxnSpPr>
            <a:cxnSpLocks/>
            <a:endCxn id="21" idx="0"/>
          </p:cNvCxnSpPr>
          <p:nvPr/>
        </p:nvCxnSpPr>
        <p:spPr>
          <a:xfrm>
            <a:off x="4632605" y="4142933"/>
            <a:ext cx="821516" cy="33438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26" name="Arrow: Right 25">
            <a:extLst>
              <a:ext uri="{FF2B5EF4-FFF2-40B4-BE49-F238E27FC236}">
                <a16:creationId xmlns:a16="http://schemas.microsoft.com/office/drawing/2014/main" id="{8F78785A-816C-5287-B8E9-F9562F3497D3}"/>
              </a:ext>
            </a:extLst>
          </p:cNvPr>
          <p:cNvSpPr/>
          <p:nvPr/>
        </p:nvSpPr>
        <p:spPr>
          <a:xfrm>
            <a:off x="5578692" y="3727295"/>
            <a:ext cx="631835" cy="41563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1" name="Group 40">
            <a:extLst>
              <a:ext uri="{FF2B5EF4-FFF2-40B4-BE49-F238E27FC236}">
                <a16:creationId xmlns:a16="http://schemas.microsoft.com/office/drawing/2014/main" id="{5F0B1E6C-95AB-681B-0733-B7A7E20A47E9}"/>
              </a:ext>
            </a:extLst>
          </p:cNvPr>
          <p:cNvGrpSpPr/>
          <p:nvPr/>
        </p:nvGrpSpPr>
        <p:grpSpPr>
          <a:xfrm>
            <a:off x="8545282" y="4054481"/>
            <a:ext cx="3347838" cy="1719088"/>
            <a:chOff x="8545282" y="4054481"/>
            <a:chExt cx="3347838" cy="1719088"/>
          </a:xfrm>
        </p:grpSpPr>
        <p:pic>
          <p:nvPicPr>
            <p:cNvPr id="28" name="Picture 27">
              <a:extLst>
                <a:ext uri="{FF2B5EF4-FFF2-40B4-BE49-F238E27FC236}">
                  <a16:creationId xmlns:a16="http://schemas.microsoft.com/office/drawing/2014/main" id="{A125980E-A760-569E-7A1F-F32CC7FEFC28}"/>
                </a:ext>
              </a:extLst>
            </p:cNvPr>
            <p:cNvPicPr>
              <a:picLocks noChangeAspect="1"/>
            </p:cNvPicPr>
            <p:nvPr/>
          </p:nvPicPr>
          <p:blipFill>
            <a:blip r:embed="rId10"/>
            <a:stretch>
              <a:fillRect/>
            </a:stretch>
          </p:blipFill>
          <p:spPr>
            <a:xfrm>
              <a:off x="8545282" y="4054481"/>
              <a:ext cx="1676606" cy="1719088"/>
            </a:xfrm>
            <a:prstGeom prst="rect">
              <a:avLst/>
            </a:prstGeom>
          </p:spPr>
        </p:pic>
        <p:pic>
          <p:nvPicPr>
            <p:cNvPr id="30" name="Picture 29">
              <a:extLst>
                <a:ext uri="{FF2B5EF4-FFF2-40B4-BE49-F238E27FC236}">
                  <a16:creationId xmlns:a16="http://schemas.microsoft.com/office/drawing/2014/main" id="{B92C0CAF-0F28-DF8B-39B2-1768C237EE48}"/>
                </a:ext>
              </a:extLst>
            </p:cNvPr>
            <p:cNvPicPr>
              <a:picLocks noChangeAspect="1"/>
            </p:cNvPicPr>
            <p:nvPr/>
          </p:nvPicPr>
          <p:blipFill>
            <a:blip r:embed="rId11"/>
            <a:stretch>
              <a:fillRect/>
            </a:stretch>
          </p:blipFill>
          <p:spPr>
            <a:xfrm>
              <a:off x="10221888" y="4085372"/>
              <a:ext cx="1671232" cy="1657305"/>
            </a:xfrm>
            <a:prstGeom prst="rect">
              <a:avLst/>
            </a:prstGeom>
          </p:spPr>
        </p:pic>
      </p:grpSp>
      <p:sp>
        <p:nvSpPr>
          <p:cNvPr id="31" name="CuadroTexto 16">
            <a:extLst>
              <a:ext uri="{FF2B5EF4-FFF2-40B4-BE49-F238E27FC236}">
                <a16:creationId xmlns:a16="http://schemas.microsoft.com/office/drawing/2014/main" id="{DD1C0796-9739-B237-721D-19FE5B03159A}"/>
              </a:ext>
            </a:extLst>
          </p:cNvPr>
          <p:cNvSpPr txBox="1"/>
          <p:nvPr/>
        </p:nvSpPr>
        <p:spPr>
          <a:xfrm>
            <a:off x="9463708" y="5791810"/>
            <a:ext cx="1516359" cy="261610"/>
          </a:xfrm>
          <a:prstGeom prst="rect">
            <a:avLst/>
          </a:prstGeom>
          <a:noFill/>
        </p:spPr>
        <p:txBody>
          <a:bodyPr wrap="square">
            <a:spAutoFit/>
          </a:bodyPr>
          <a:lstStyle/>
          <a:p>
            <a:r>
              <a:rPr lang="en-GB" sz="1100" b="0" i="0" u="none" strike="noStrike" baseline="0" dirty="0">
                <a:solidFill>
                  <a:srgbClr val="000000"/>
                </a:solidFill>
              </a:rPr>
              <a:t>(</a:t>
            </a:r>
            <a:r>
              <a:rPr lang="en-GB" sz="1100" dirty="0" err="1"/>
              <a:t>Paganin</a:t>
            </a:r>
            <a:r>
              <a:rPr lang="en-GB" sz="1100" dirty="0"/>
              <a:t>, et.al, 2002) </a:t>
            </a:r>
          </a:p>
        </p:txBody>
      </p:sp>
    </p:spTree>
    <p:extLst>
      <p:ext uri="{BB962C8B-B14F-4D97-AF65-F5344CB8AC3E}">
        <p14:creationId xmlns:p14="http://schemas.microsoft.com/office/powerpoint/2010/main" val="269121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4344D-D8C5-18F7-90F6-BDB5A5B96B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3C84FC-F813-44F4-A766-310D7CC86360}"/>
              </a:ext>
            </a:extLst>
          </p:cNvPr>
          <p:cNvSpPr>
            <a:spLocks noGrp="1"/>
          </p:cNvSpPr>
          <p:nvPr>
            <p:ph type="ctrTitle"/>
          </p:nvPr>
        </p:nvSpPr>
        <p:spPr>
          <a:xfrm>
            <a:off x="767408" y="409575"/>
            <a:ext cx="5965287" cy="643161"/>
          </a:xfrm>
        </p:spPr>
        <p:txBody>
          <a:bodyPr/>
          <a:lstStyle/>
          <a:p>
            <a:r>
              <a:rPr lang="en-GB" dirty="0"/>
              <a:t>µCT at UCL (NXCT)</a:t>
            </a:r>
            <a:endParaRPr lang="en-US" dirty="0"/>
          </a:p>
        </p:txBody>
      </p:sp>
      <p:pic>
        <p:nvPicPr>
          <p:cNvPr id="5" name="Picture 4">
            <a:extLst>
              <a:ext uri="{FF2B5EF4-FFF2-40B4-BE49-F238E27FC236}">
                <a16:creationId xmlns:a16="http://schemas.microsoft.com/office/drawing/2014/main" id="{F535A274-0D6A-E784-2DF5-7D40A88FE654}"/>
              </a:ext>
            </a:extLst>
          </p:cNvPr>
          <p:cNvPicPr>
            <a:picLocks noChangeAspect="1"/>
          </p:cNvPicPr>
          <p:nvPr/>
        </p:nvPicPr>
        <p:blipFill>
          <a:blip r:embed="rId3"/>
          <a:stretch>
            <a:fillRect/>
          </a:stretch>
        </p:blipFill>
        <p:spPr>
          <a:xfrm>
            <a:off x="809634" y="1591016"/>
            <a:ext cx="5123319" cy="2637865"/>
          </a:xfrm>
          <a:prstGeom prst="rect">
            <a:avLst/>
          </a:prstGeom>
        </p:spPr>
      </p:pic>
      <p:pic>
        <p:nvPicPr>
          <p:cNvPr id="3" name="Picture 2" descr="Diagram of a sample of a laser&#10;&#10;AI-generated content may be incorrect.">
            <a:extLst>
              <a:ext uri="{FF2B5EF4-FFF2-40B4-BE49-F238E27FC236}">
                <a16:creationId xmlns:a16="http://schemas.microsoft.com/office/drawing/2014/main" id="{C6379175-A80F-86FC-23AA-CDD93CEAD9A8}"/>
              </a:ext>
            </a:extLst>
          </p:cNvPr>
          <p:cNvPicPr>
            <a:picLocks noChangeAspect="1"/>
          </p:cNvPicPr>
          <p:nvPr/>
        </p:nvPicPr>
        <p:blipFill>
          <a:blip r:embed="rId4"/>
          <a:stretch>
            <a:fillRect/>
          </a:stretch>
        </p:blipFill>
        <p:spPr>
          <a:xfrm>
            <a:off x="6702913" y="1929395"/>
            <a:ext cx="4824536" cy="2035218"/>
          </a:xfrm>
          <a:prstGeom prst="rect">
            <a:avLst/>
          </a:prstGeom>
        </p:spPr>
      </p:pic>
      <p:sp>
        <p:nvSpPr>
          <p:cNvPr id="10" name="Rectangle 9">
            <a:extLst>
              <a:ext uri="{FF2B5EF4-FFF2-40B4-BE49-F238E27FC236}">
                <a16:creationId xmlns:a16="http://schemas.microsoft.com/office/drawing/2014/main" id="{5EC19693-5617-DE00-C558-8216F0AD38F4}"/>
              </a:ext>
            </a:extLst>
          </p:cNvPr>
          <p:cNvSpPr/>
          <p:nvPr/>
        </p:nvSpPr>
        <p:spPr>
          <a:xfrm>
            <a:off x="3257906" y="1506844"/>
            <a:ext cx="2808312" cy="2880320"/>
          </a:xfrm>
          <a:prstGeom prst="rect">
            <a:avLst/>
          </a:prstGeom>
          <a:noFill/>
          <a:ln w="57150">
            <a:solidFill>
              <a:schemeClr val="accent2"/>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B9FF714-8608-EDD2-4736-434539D6F392}"/>
              </a:ext>
            </a:extLst>
          </p:cNvPr>
          <p:cNvSpPr/>
          <p:nvPr/>
        </p:nvSpPr>
        <p:spPr>
          <a:xfrm>
            <a:off x="6702912" y="1906412"/>
            <a:ext cx="4824535" cy="2058201"/>
          </a:xfrm>
          <a:prstGeom prst="rect">
            <a:avLst/>
          </a:prstGeom>
          <a:noFill/>
          <a:ln w="57150">
            <a:solidFill>
              <a:schemeClr val="accent2"/>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0907366E-D327-FAA6-935F-B72B51E0E546}"/>
              </a:ext>
            </a:extLst>
          </p:cNvPr>
          <p:cNvCxnSpPr>
            <a:cxnSpLocks/>
          </p:cNvCxnSpPr>
          <p:nvPr/>
        </p:nvCxnSpPr>
        <p:spPr>
          <a:xfrm>
            <a:off x="6066218" y="1506844"/>
            <a:ext cx="636694" cy="399568"/>
          </a:xfrm>
          <a:prstGeom prst="line">
            <a:avLst/>
          </a:prstGeom>
          <a:ln w="38100"/>
        </p:spPr>
        <p:style>
          <a:lnRef idx="2">
            <a:schemeClr val="accent2"/>
          </a:lnRef>
          <a:fillRef idx="0">
            <a:schemeClr val="accent2"/>
          </a:fillRef>
          <a:effectRef idx="1">
            <a:schemeClr val="accent2"/>
          </a:effectRef>
          <a:fontRef idx="minor">
            <a:schemeClr val="tx1"/>
          </a:fontRef>
        </p:style>
      </p:cxnSp>
      <p:cxnSp>
        <p:nvCxnSpPr>
          <p:cNvPr id="16" name="Straight Connector 15">
            <a:extLst>
              <a:ext uri="{FF2B5EF4-FFF2-40B4-BE49-F238E27FC236}">
                <a16:creationId xmlns:a16="http://schemas.microsoft.com/office/drawing/2014/main" id="{ED6CE12B-AA65-E7E0-DF0C-72A8849D3221}"/>
              </a:ext>
            </a:extLst>
          </p:cNvPr>
          <p:cNvCxnSpPr>
            <a:cxnSpLocks/>
          </p:cNvCxnSpPr>
          <p:nvPr/>
        </p:nvCxnSpPr>
        <p:spPr>
          <a:xfrm flipV="1">
            <a:off x="6066218" y="3964613"/>
            <a:ext cx="636694" cy="422551"/>
          </a:xfrm>
          <a:prstGeom prst="line">
            <a:avLst/>
          </a:prstGeom>
          <a:ln w="38100"/>
        </p:spPr>
        <p:style>
          <a:lnRef idx="2">
            <a:schemeClr val="accent2"/>
          </a:lnRef>
          <a:fillRef idx="0">
            <a:schemeClr val="accent2"/>
          </a:fillRef>
          <a:effectRef idx="1">
            <a:schemeClr val="accent2"/>
          </a:effectRef>
          <a:fontRef idx="minor">
            <a:schemeClr val="tx1"/>
          </a:fontRef>
        </p:style>
      </p:cxnSp>
      <p:sp>
        <p:nvSpPr>
          <p:cNvPr id="19" name="Text Placeholder 4" descr="Text">
            <a:extLst>
              <a:ext uri="{FF2B5EF4-FFF2-40B4-BE49-F238E27FC236}">
                <a16:creationId xmlns:a16="http://schemas.microsoft.com/office/drawing/2014/main" id="{1F2F01DF-0150-CEE2-22D7-218DC3597EF2}"/>
              </a:ext>
            </a:extLst>
          </p:cNvPr>
          <p:cNvSpPr txBox="1">
            <a:spLocks/>
          </p:cNvSpPr>
          <p:nvPr/>
        </p:nvSpPr>
        <p:spPr bwMode="auto">
          <a:xfrm>
            <a:off x="2020282" y="4746197"/>
            <a:ext cx="10975531" cy="383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Detector pixel size: 4.5</a:t>
            </a:r>
            <a:r>
              <a:rPr lang="el-GR" sz="1600" dirty="0"/>
              <a:t>μ</a:t>
            </a:r>
            <a:r>
              <a:rPr lang="en-GB" sz="1600" dirty="0"/>
              <a:t>m (3200x2200)</a:t>
            </a:r>
            <a:endParaRPr lang="en-GB" dirty="0"/>
          </a:p>
        </p:txBody>
      </p:sp>
      <p:graphicFrame>
        <p:nvGraphicFramePr>
          <p:cNvPr id="23" name="Table 22">
            <a:extLst>
              <a:ext uri="{FF2B5EF4-FFF2-40B4-BE49-F238E27FC236}">
                <a16:creationId xmlns:a16="http://schemas.microsoft.com/office/drawing/2014/main" id="{6F47D2E8-4BE6-CF60-5DEB-17D5B6D8AB38}"/>
              </a:ext>
            </a:extLst>
          </p:cNvPr>
          <p:cNvGraphicFramePr>
            <a:graphicFrameLocks noGrp="1"/>
          </p:cNvGraphicFramePr>
          <p:nvPr>
            <p:extLst>
              <p:ext uri="{D42A27DB-BD31-4B8C-83A1-F6EECF244321}">
                <p14:modId xmlns:p14="http://schemas.microsoft.com/office/powerpoint/2010/main" val="586246528"/>
              </p:ext>
            </p:extLst>
          </p:nvPr>
        </p:nvGraphicFramePr>
        <p:xfrm>
          <a:off x="2031998" y="5066260"/>
          <a:ext cx="8127999" cy="14833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28044016"/>
                    </a:ext>
                  </a:extLst>
                </a:gridCol>
                <a:gridCol w="2709333">
                  <a:extLst>
                    <a:ext uri="{9D8B030D-6E8A-4147-A177-3AD203B41FA5}">
                      <a16:colId xmlns:a16="http://schemas.microsoft.com/office/drawing/2014/main" val="2379296678"/>
                    </a:ext>
                  </a:extLst>
                </a:gridCol>
                <a:gridCol w="2709333">
                  <a:extLst>
                    <a:ext uri="{9D8B030D-6E8A-4147-A177-3AD203B41FA5}">
                      <a16:colId xmlns:a16="http://schemas.microsoft.com/office/drawing/2014/main" val="3152977757"/>
                    </a:ext>
                  </a:extLst>
                </a:gridCol>
              </a:tblGrid>
              <a:tr h="370840">
                <a:tc>
                  <a:txBody>
                    <a:bodyPr/>
                    <a:lstStyle/>
                    <a:p>
                      <a:pPr algn="ctr"/>
                      <a:r>
                        <a:rPr lang="en-GB" dirty="0"/>
                        <a:t>Optical magnification</a:t>
                      </a:r>
                    </a:p>
                  </a:txBody>
                  <a:tcPr/>
                </a:tc>
                <a:tc>
                  <a:txBody>
                    <a:bodyPr/>
                    <a:lstStyle/>
                    <a:p>
                      <a:pPr algn="ctr"/>
                      <a:r>
                        <a:rPr lang="en-GB" dirty="0"/>
                        <a:t>Effective pixel size</a:t>
                      </a:r>
                    </a:p>
                  </a:txBody>
                  <a:tcPr/>
                </a:tc>
                <a:tc>
                  <a:txBody>
                    <a:bodyPr/>
                    <a:lstStyle/>
                    <a:p>
                      <a:pPr algn="ctr"/>
                      <a:r>
                        <a:rPr lang="en-GB" dirty="0"/>
                        <a:t>FOV</a:t>
                      </a:r>
                    </a:p>
                  </a:txBody>
                  <a:tcPr/>
                </a:tc>
                <a:extLst>
                  <a:ext uri="{0D108BD9-81ED-4DB2-BD59-A6C34878D82A}">
                    <a16:rowId xmlns:a16="http://schemas.microsoft.com/office/drawing/2014/main" val="2038246102"/>
                  </a:ext>
                </a:extLst>
              </a:tr>
              <a:tr h="370840">
                <a:tc>
                  <a:txBody>
                    <a:bodyPr/>
                    <a:lstStyle/>
                    <a:p>
                      <a:pPr algn="ctr"/>
                      <a:r>
                        <a:rPr lang="en-GB" dirty="0"/>
                        <a:t>5x</a:t>
                      </a:r>
                    </a:p>
                  </a:txBody>
                  <a:tcPr/>
                </a:tc>
                <a:tc>
                  <a:txBody>
                    <a:bodyPr/>
                    <a:lstStyle/>
                    <a:p>
                      <a:pPr algn="ctr"/>
                      <a:r>
                        <a:rPr lang="en-GB" dirty="0"/>
                        <a:t>0.9</a:t>
                      </a:r>
                      <a:r>
                        <a:rPr lang="el-GR" sz="1800" dirty="0"/>
                        <a:t>μ</a:t>
                      </a:r>
                      <a:r>
                        <a:rPr lang="en-GB" sz="1800" dirty="0"/>
                        <a:t>m</a:t>
                      </a:r>
                      <a:endParaRPr lang="en-GB" dirty="0"/>
                    </a:p>
                  </a:txBody>
                  <a:tcPr/>
                </a:tc>
                <a:tc>
                  <a:txBody>
                    <a:bodyPr/>
                    <a:lstStyle/>
                    <a:p>
                      <a:pPr algn="ctr"/>
                      <a:r>
                        <a:rPr lang="en-GB" dirty="0"/>
                        <a:t>~2</a:t>
                      </a:r>
                      <a:r>
                        <a:rPr lang="en-GB" sz="1800" dirty="0"/>
                        <a:t>mm</a:t>
                      </a:r>
                      <a:endParaRPr lang="en-GB" dirty="0"/>
                    </a:p>
                  </a:txBody>
                  <a:tcPr/>
                </a:tc>
                <a:extLst>
                  <a:ext uri="{0D108BD9-81ED-4DB2-BD59-A6C34878D82A}">
                    <a16:rowId xmlns:a16="http://schemas.microsoft.com/office/drawing/2014/main" val="3407626244"/>
                  </a:ext>
                </a:extLst>
              </a:tr>
              <a:tr h="370840">
                <a:tc>
                  <a:txBody>
                    <a:bodyPr/>
                    <a:lstStyle/>
                    <a:p>
                      <a:pPr algn="ctr"/>
                      <a:r>
                        <a:rPr lang="en-GB" dirty="0"/>
                        <a:t>10x</a:t>
                      </a:r>
                    </a:p>
                  </a:txBody>
                  <a:tcPr/>
                </a:tc>
                <a:tc>
                  <a:txBody>
                    <a:bodyPr/>
                    <a:lstStyle/>
                    <a:p>
                      <a:pPr algn="ctr"/>
                      <a:r>
                        <a:rPr lang="en-GB" dirty="0"/>
                        <a:t>0.45</a:t>
                      </a:r>
                      <a:r>
                        <a:rPr lang="el-GR" sz="1800" dirty="0"/>
                        <a:t>μ</a:t>
                      </a:r>
                      <a:r>
                        <a:rPr lang="en-GB" sz="1800" dirty="0"/>
                        <a:t>m</a:t>
                      </a:r>
                      <a:endParaRPr lang="en-GB" dirty="0"/>
                    </a:p>
                  </a:txBody>
                  <a:tcPr/>
                </a:tc>
                <a:tc>
                  <a:txBody>
                    <a:bodyPr/>
                    <a:lstStyle/>
                    <a:p>
                      <a:pPr algn="ctr"/>
                      <a:r>
                        <a:rPr lang="en-GB" dirty="0"/>
                        <a:t>~1mm</a:t>
                      </a:r>
                    </a:p>
                  </a:txBody>
                  <a:tcPr/>
                </a:tc>
                <a:extLst>
                  <a:ext uri="{0D108BD9-81ED-4DB2-BD59-A6C34878D82A}">
                    <a16:rowId xmlns:a16="http://schemas.microsoft.com/office/drawing/2014/main" val="4077026326"/>
                  </a:ext>
                </a:extLst>
              </a:tr>
              <a:tr h="370840">
                <a:tc>
                  <a:txBody>
                    <a:bodyPr/>
                    <a:lstStyle/>
                    <a:p>
                      <a:pPr algn="ctr"/>
                      <a:r>
                        <a:rPr lang="en-GB" dirty="0"/>
                        <a:t>20x</a:t>
                      </a:r>
                    </a:p>
                  </a:txBody>
                  <a:tcPr/>
                </a:tc>
                <a:tc>
                  <a:txBody>
                    <a:bodyPr/>
                    <a:lstStyle/>
                    <a:p>
                      <a:pPr algn="ctr"/>
                      <a:r>
                        <a:rPr lang="en-GB" dirty="0"/>
                        <a:t>0.225</a:t>
                      </a:r>
                      <a:r>
                        <a:rPr lang="el-GR" sz="1800" dirty="0"/>
                        <a:t>μ</a:t>
                      </a:r>
                      <a:r>
                        <a:rPr lang="en-GB" sz="1800" dirty="0"/>
                        <a:t>m</a:t>
                      </a:r>
                      <a:endParaRPr lang="en-GB" dirty="0"/>
                    </a:p>
                  </a:txBody>
                  <a:tcPr/>
                </a:tc>
                <a:tc>
                  <a:txBody>
                    <a:bodyPr/>
                    <a:lstStyle/>
                    <a:p>
                      <a:pPr algn="ctr"/>
                      <a:r>
                        <a:rPr lang="en-GB" dirty="0"/>
                        <a:t>~0.5mm</a:t>
                      </a:r>
                    </a:p>
                  </a:txBody>
                  <a:tcPr/>
                </a:tc>
                <a:extLst>
                  <a:ext uri="{0D108BD9-81ED-4DB2-BD59-A6C34878D82A}">
                    <a16:rowId xmlns:a16="http://schemas.microsoft.com/office/drawing/2014/main" val="3243845833"/>
                  </a:ext>
                </a:extLst>
              </a:tr>
            </a:tbl>
          </a:graphicData>
        </a:graphic>
      </p:graphicFrame>
    </p:spTree>
    <p:extLst>
      <p:ext uri="{BB962C8B-B14F-4D97-AF65-F5344CB8AC3E}">
        <p14:creationId xmlns:p14="http://schemas.microsoft.com/office/powerpoint/2010/main" val="4044757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777B4-1B70-6713-80CA-4AF21A6C80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EA8946-38D3-ABC0-D172-8807075E9067}"/>
              </a:ext>
            </a:extLst>
          </p:cNvPr>
          <p:cNvSpPr>
            <a:spLocks noGrp="1"/>
          </p:cNvSpPr>
          <p:nvPr>
            <p:ph type="ctrTitle"/>
          </p:nvPr>
        </p:nvSpPr>
        <p:spPr>
          <a:xfrm>
            <a:off x="2675620" y="2708920"/>
            <a:ext cx="6840760" cy="788409"/>
          </a:xfrm>
        </p:spPr>
        <p:txBody>
          <a:bodyPr/>
          <a:lstStyle/>
          <a:p>
            <a:pPr algn="ctr"/>
            <a:r>
              <a:rPr lang="en-GB" dirty="0"/>
              <a:t>FIRST STAGE: is it possible?</a:t>
            </a:r>
            <a:br>
              <a:rPr lang="en-GB" dirty="0"/>
            </a:br>
            <a:endParaRPr lang="en-GB" dirty="0"/>
          </a:p>
        </p:txBody>
      </p:sp>
      <p:sp>
        <p:nvSpPr>
          <p:cNvPr id="9" name="Text Placeholder 2">
            <a:extLst>
              <a:ext uri="{FF2B5EF4-FFF2-40B4-BE49-F238E27FC236}">
                <a16:creationId xmlns:a16="http://schemas.microsoft.com/office/drawing/2014/main" id="{01B4DC2A-CF33-7424-035E-427A8D6A5C0D}"/>
              </a:ext>
            </a:extLst>
          </p:cNvPr>
          <p:cNvSpPr txBox="1">
            <a:spLocks/>
          </p:cNvSpPr>
          <p:nvPr/>
        </p:nvSpPr>
        <p:spPr bwMode="auto">
          <a:xfrm>
            <a:off x="3611724" y="3429000"/>
            <a:ext cx="4968552"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0" indent="0" algn="l" defTabSz="914400" rtl="0" eaLnBrk="1" latinLnBrk="0" hangingPunct="1">
              <a:lnSpc>
                <a:spcPct val="100000"/>
              </a:lnSpc>
              <a:spcBef>
                <a:spcPts val="0"/>
              </a:spcBef>
              <a:buFont typeface="Wingdings" pitchFamily="2" charset="2"/>
              <a:buNone/>
              <a:defRPr sz="1800" b="0" i="0" kern="1200">
                <a:solidFill>
                  <a:schemeClr val="bg1"/>
                </a:solidFill>
                <a:latin typeface="UCL Sans" pitchFamily="2" charset="77"/>
                <a:ea typeface="+mn-ea"/>
                <a:cs typeface="+mn-cs"/>
              </a:defRPr>
            </a:lvl1pPr>
            <a:lvl2pPr marL="457200" indent="0" algn="l" defTabSz="914400" rtl="0" eaLnBrk="1" latinLnBrk="0" hangingPunct="1">
              <a:lnSpc>
                <a:spcPct val="90000"/>
              </a:lnSpc>
              <a:spcBef>
                <a:spcPts val="500"/>
              </a:spcBef>
              <a:buFont typeface="Wingdings" pitchFamily="2" charset="2"/>
              <a:buNone/>
              <a:defRPr sz="2000" kern="1200">
                <a:solidFill>
                  <a:schemeClr val="tx1">
                    <a:tint val="82000"/>
                  </a:schemeClr>
                </a:solidFill>
                <a:latin typeface="UCL Sans" pitchFamily="2" charset="77"/>
                <a:ea typeface="+mn-ea"/>
                <a:cs typeface="+mn-cs"/>
              </a:defRPr>
            </a:lvl2pPr>
            <a:lvl3pPr marL="914400" indent="0" algn="l" defTabSz="914400" rtl="0" eaLnBrk="1" latinLnBrk="0" hangingPunct="1">
              <a:lnSpc>
                <a:spcPct val="90000"/>
              </a:lnSpc>
              <a:spcBef>
                <a:spcPts val="500"/>
              </a:spcBef>
              <a:buFont typeface="Wingdings" pitchFamily="2" charset="2"/>
              <a:buNone/>
              <a:defRPr sz="1800" kern="1200">
                <a:solidFill>
                  <a:schemeClr val="tx1">
                    <a:tint val="82000"/>
                  </a:schemeClr>
                </a:solidFill>
                <a:latin typeface="UCL Sans" pitchFamily="2" charset="77"/>
                <a:ea typeface="+mn-ea"/>
                <a:cs typeface="+mn-cs"/>
              </a:defRPr>
            </a:lvl3pPr>
            <a:lvl4pPr marL="13716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4pPr>
            <a:lvl5pPr marL="18288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algn="ctr" fontAlgn="auto">
              <a:spcAft>
                <a:spcPts val="0"/>
              </a:spcAft>
            </a:pP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Could the LB-</a:t>
            </a:r>
            <a:r>
              <a:rPr lang="en-GB" b="1" dirty="0" err="1">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XPCi</a:t>
            </a: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a:t>
            </a:r>
            <a:r>
              <a:rPr lang="en-GB" b="1" dirty="0" err="1">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uCT</a:t>
            </a: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 effectively be used for assessing OC tissue?</a:t>
            </a:r>
            <a:endParaRPr lang="en-US"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endParaRPr>
          </a:p>
          <a:p>
            <a:pPr algn="ctr" fontAlgn="auto">
              <a:spcAft>
                <a:spcPts val="0"/>
              </a:spcAft>
            </a:pPr>
            <a:endPar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3130510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BEF84-1424-774B-00DE-1957E064B2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8C381F-2E37-B77E-EED9-757E884D2D33}"/>
              </a:ext>
            </a:extLst>
          </p:cNvPr>
          <p:cNvSpPr>
            <a:spLocks noGrp="1"/>
          </p:cNvSpPr>
          <p:nvPr>
            <p:ph type="ctrTitle"/>
          </p:nvPr>
        </p:nvSpPr>
        <p:spPr>
          <a:xfrm>
            <a:off x="767408" y="409575"/>
            <a:ext cx="5965287" cy="643161"/>
          </a:xfrm>
        </p:spPr>
        <p:txBody>
          <a:bodyPr/>
          <a:lstStyle/>
          <a:p>
            <a:r>
              <a:rPr lang="en-GB" dirty="0"/>
              <a:t>Modelling the sample</a:t>
            </a:r>
            <a:endParaRPr lang="en-US" dirty="0"/>
          </a:p>
        </p:txBody>
      </p:sp>
      <p:pic>
        <p:nvPicPr>
          <p:cNvPr id="8" name="Picture 2" descr="Fig. 1">
            <a:extLst>
              <a:ext uri="{FF2B5EF4-FFF2-40B4-BE49-F238E27FC236}">
                <a16:creationId xmlns:a16="http://schemas.microsoft.com/office/drawing/2014/main" id="{27003CDF-898B-5AAC-98AE-5E0D8BC4D5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706" t="11771"/>
          <a:stretch/>
        </p:blipFill>
        <p:spPr bwMode="auto">
          <a:xfrm>
            <a:off x="883684" y="1908412"/>
            <a:ext cx="3024336" cy="3428527"/>
          </a:xfrm>
          <a:prstGeom prst="rect">
            <a:avLst/>
          </a:prstGeom>
          <a:noFill/>
          <a:extLst>
            <a:ext uri="{909E8E84-426E-40DD-AFC4-6F175D3DCCD1}">
              <a14:hiddenFill xmlns:a14="http://schemas.microsoft.com/office/drawing/2010/main">
                <a:solidFill>
                  <a:srgbClr val="FFFFFF"/>
                </a:solidFill>
              </a14:hiddenFill>
            </a:ext>
          </a:extLst>
        </p:spPr>
      </p:pic>
      <p:sp>
        <p:nvSpPr>
          <p:cNvPr id="9" name="CuadroTexto 16">
            <a:extLst>
              <a:ext uri="{FF2B5EF4-FFF2-40B4-BE49-F238E27FC236}">
                <a16:creationId xmlns:a16="http://schemas.microsoft.com/office/drawing/2014/main" id="{A1C6FC40-5C18-AA20-4698-6F4C1F418DDF}"/>
              </a:ext>
            </a:extLst>
          </p:cNvPr>
          <p:cNvSpPr txBox="1"/>
          <p:nvPr/>
        </p:nvSpPr>
        <p:spPr>
          <a:xfrm>
            <a:off x="1027700" y="5366314"/>
            <a:ext cx="1933386" cy="261610"/>
          </a:xfrm>
          <a:prstGeom prst="rect">
            <a:avLst/>
          </a:prstGeom>
          <a:noFill/>
        </p:spPr>
        <p:txBody>
          <a:bodyPr wrap="square">
            <a:spAutoFit/>
          </a:bodyPr>
          <a:lstStyle/>
          <a:p>
            <a:r>
              <a:rPr lang="en-GB" sz="1100" b="0" i="0" u="none" strike="noStrike" baseline="0" dirty="0">
                <a:solidFill>
                  <a:srgbClr val="000000"/>
                </a:solidFill>
              </a:rPr>
              <a:t>(Pueyo Moliner et al., 2025) </a:t>
            </a:r>
            <a:endParaRPr lang="en-GB" sz="1100" dirty="0"/>
          </a:p>
        </p:txBody>
      </p:sp>
      <p:sp>
        <p:nvSpPr>
          <p:cNvPr id="11" name="Text Placeholder 4" descr="Text">
            <a:extLst>
              <a:ext uri="{FF2B5EF4-FFF2-40B4-BE49-F238E27FC236}">
                <a16:creationId xmlns:a16="http://schemas.microsoft.com/office/drawing/2014/main" id="{D8D3DE20-6FA0-70C9-9F25-D90362C23385}"/>
              </a:ext>
            </a:extLst>
          </p:cNvPr>
          <p:cNvSpPr txBox="1">
            <a:spLocks/>
          </p:cNvSpPr>
          <p:nvPr/>
        </p:nvSpPr>
        <p:spPr bwMode="auto">
          <a:xfrm>
            <a:off x="911424" y="1112765"/>
            <a:ext cx="10975531" cy="372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As rule-of-thumb one should aim for 25-75% of X-ray transmission</a:t>
            </a:r>
            <a:endParaRPr lang="en-GB" dirty="0"/>
          </a:p>
        </p:txBody>
      </p:sp>
      <p:sp>
        <p:nvSpPr>
          <p:cNvPr id="21" name="Right Brace 20">
            <a:extLst>
              <a:ext uri="{FF2B5EF4-FFF2-40B4-BE49-F238E27FC236}">
                <a16:creationId xmlns:a16="http://schemas.microsoft.com/office/drawing/2014/main" id="{CBC0A8A1-D766-9C73-DB76-37921E5B2A1D}"/>
              </a:ext>
            </a:extLst>
          </p:cNvPr>
          <p:cNvSpPr/>
          <p:nvPr/>
        </p:nvSpPr>
        <p:spPr>
          <a:xfrm>
            <a:off x="3980028" y="2326532"/>
            <a:ext cx="288032" cy="1584176"/>
          </a:xfrm>
          <a:prstGeom prst="rightBrace">
            <a:avLst/>
          </a:prstGeom>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sp>
        <p:nvSpPr>
          <p:cNvPr id="22" name="Right Brace 21">
            <a:extLst>
              <a:ext uri="{FF2B5EF4-FFF2-40B4-BE49-F238E27FC236}">
                <a16:creationId xmlns:a16="http://schemas.microsoft.com/office/drawing/2014/main" id="{717683F2-D643-473E-0BB0-6D9D4180FBEF}"/>
              </a:ext>
            </a:extLst>
          </p:cNvPr>
          <p:cNvSpPr/>
          <p:nvPr/>
        </p:nvSpPr>
        <p:spPr>
          <a:xfrm>
            <a:off x="3978184" y="4414764"/>
            <a:ext cx="288032" cy="795647"/>
          </a:xfrm>
          <a:prstGeom prst="rightBrace">
            <a:avLst/>
          </a:prstGeom>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sp>
        <p:nvSpPr>
          <p:cNvPr id="24" name="Text Placeholder 4" descr="Text">
            <a:extLst>
              <a:ext uri="{FF2B5EF4-FFF2-40B4-BE49-F238E27FC236}">
                <a16:creationId xmlns:a16="http://schemas.microsoft.com/office/drawing/2014/main" id="{5F2F5BE4-7D96-DE97-E79D-F6302387D659}"/>
              </a:ext>
            </a:extLst>
          </p:cNvPr>
          <p:cNvSpPr txBox="1">
            <a:spLocks/>
          </p:cNvSpPr>
          <p:nvPr/>
        </p:nvSpPr>
        <p:spPr bwMode="auto">
          <a:xfrm>
            <a:off x="4340068" y="2974604"/>
            <a:ext cx="864096" cy="259189"/>
          </a:xfrm>
          <a:prstGeom prst="rect">
            <a:avLst/>
          </a:prstGeom>
          <a:solidFill>
            <a:schemeClr val="bg1"/>
          </a:solidFill>
          <a:ln w="38100">
            <a:noFill/>
            <a:miter lim="800000"/>
            <a:headEnd/>
            <a:tailEnd/>
          </a:ln>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Cartilage</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800" dirty="0">
              <a:solidFill>
                <a:srgbClr val="000000"/>
              </a:solidFill>
              <a:latin typeface="Arial" panose="020B0604020202020204" pitchFamily="34" charset="0"/>
            </a:endParaRPr>
          </a:p>
          <a:p>
            <a:pPr algn="ctr"/>
            <a:endParaRPr lang="en-GB" sz="1800" i="0" u="none" strike="noStrike" dirty="0">
              <a:solidFill>
                <a:srgbClr val="000000"/>
              </a:solidFill>
              <a:effectLst/>
            </a:endParaRPr>
          </a:p>
          <a:p>
            <a:pPr algn="ctr"/>
            <a:endParaRPr lang="en-GB" sz="1800" b="0" i="0" dirty="0">
              <a:solidFill>
                <a:srgbClr val="000000"/>
              </a:solidFill>
              <a:effectLst/>
              <a:latin typeface="Arial" panose="020B0604020202020204" pitchFamily="34" charset="0"/>
            </a:endParaRPr>
          </a:p>
          <a:p>
            <a:pPr algn="ctr"/>
            <a:endParaRPr lang="en-GB" sz="1800" b="0" i="0" dirty="0">
              <a:solidFill>
                <a:srgbClr val="000000"/>
              </a:solidFill>
              <a:effectLst/>
              <a:latin typeface="Arial" panose="020B0604020202020204" pitchFamily="34" charset="0"/>
            </a:endParaRPr>
          </a:p>
          <a:p>
            <a:pPr algn="ctr"/>
            <a:endParaRPr lang="en-GB" sz="1600" b="0" i="0" dirty="0">
              <a:solidFill>
                <a:srgbClr val="000000"/>
              </a:solidFill>
              <a:effectLst/>
              <a:latin typeface="Arial" panose="020B0604020202020204" pitchFamily="34" charset="0"/>
            </a:endParaRPr>
          </a:p>
          <a:p>
            <a:pPr algn="ctr"/>
            <a:endParaRPr lang="en-GB" sz="2000" b="1" dirty="0"/>
          </a:p>
          <a:p>
            <a:pPr algn="ctr"/>
            <a:endParaRPr lang="en-GB" sz="2000" dirty="0"/>
          </a:p>
          <a:p>
            <a:pPr algn="ctr"/>
            <a:endParaRPr lang="en-GB" sz="2000" dirty="0"/>
          </a:p>
          <a:p>
            <a:pPr algn="ctr"/>
            <a:endParaRPr lang="en-GB" sz="2000" dirty="0"/>
          </a:p>
          <a:p>
            <a:pPr algn="ctr"/>
            <a:endParaRPr lang="en-GB" sz="2000" dirty="0"/>
          </a:p>
          <a:p>
            <a:pPr marL="0" lvl="1" indent="0" algn="ctr">
              <a:buFont typeface="Arial" panose="020B0604020202020204" pitchFamily="34" charset="0"/>
              <a:buNone/>
            </a:pPr>
            <a:endParaRPr lang="en-GB" dirty="0"/>
          </a:p>
          <a:p>
            <a:pPr algn="ctr"/>
            <a:endParaRPr lang="en-GB" dirty="0"/>
          </a:p>
        </p:txBody>
      </p:sp>
      <p:sp>
        <p:nvSpPr>
          <p:cNvPr id="25" name="Text Placeholder 4" descr="Text">
            <a:extLst>
              <a:ext uri="{FF2B5EF4-FFF2-40B4-BE49-F238E27FC236}">
                <a16:creationId xmlns:a16="http://schemas.microsoft.com/office/drawing/2014/main" id="{44574016-FC2F-3F24-2746-977D581C838E}"/>
              </a:ext>
            </a:extLst>
          </p:cNvPr>
          <p:cNvSpPr txBox="1">
            <a:spLocks/>
          </p:cNvSpPr>
          <p:nvPr/>
        </p:nvSpPr>
        <p:spPr bwMode="auto">
          <a:xfrm>
            <a:off x="4336380" y="4682992"/>
            <a:ext cx="864096" cy="259189"/>
          </a:xfrm>
          <a:prstGeom prst="rect">
            <a:avLst/>
          </a:prstGeom>
          <a:solidFill>
            <a:schemeClr val="bg1"/>
          </a:solidFill>
          <a:ln w="38100">
            <a:noFill/>
            <a:miter lim="800000"/>
            <a:headEnd/>
            <a:tailEnd/>
          </a:ln>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Bone</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800" dirty="0">
              <a:solidFill>
                <a:srgbClr val="000000"/>
              </a:solidFill>
              <a:latin typeface="Arial" panose="020B0604020202020204" pitchFamily="34" charset="0"/>
            </a:endParaRPr>
          </a:p>
          <a:p>
            <a:pPr algn="ctr"/>
            <a:endParaRPr lang="en-GB" sz="1800" i="0" u="none" strike="noStrike" dirty="0">
              <a:solidFill>
                <a:srgbClr val="000000"/>
              </a:solidFill>
              <a:effectLst/>
            </a:endParaRPr>
          </a:p>
          <a:p>
            <a:pPr algn="ctr"/>
            <a:endParaRPr lang="en-GB" sz="1800" b="0" i="0" dirty="0">
              <a:solidFill>
                <a:srgbClr val="000000"/>
              </a:solidFill>
              <a:effectLst/>
              <a:latin typeface="Arial" panose="020B0604020202020204" pitchFamily="34" charset="0"/>
            </a:endParaRPr>
          </a:p>
          <a:p>
            <a:pPr algn="ctr"/>
            <a:endParaRPr lang="en-GB" sz="1800" b="0" i="0" dirty="0">
              <a:solidFill>
                <a:srgbClr val="000000"/>
              </a:solidFill>
              <a:effectLst/>
              <a:latin typeface="Arial" panose="020B0604020202020204" pitchFamily="34" charset="0"/>
            </a:endParaRPr>
          </a:p>
          <a:p>
            <a:pPr algn="ctr"/>
            <a:endParaRPr lang="en-GB" sz="1600" b="0" i="0" dirty="0">
              <a:solidFill>
                <a:srgbClr val="000000"/>
              </a:solidFill>
              <a:effectLst/>
              <a:latin typeface="Arial" panose="020B0604020202020204" pitchFamily="34" charset="0"/>
            </a:endParaRPr>
          </a:p>
          <a:p>
            <a:pPr algn="ctr"/>
            <a:endParaRPr lang="en-GB" sz="2000" b="1" dirty="0"/>
          </a:p>
          <a:p>
            <a:pPr algn="ctr"/>
            <a:endParaRPr lang="en-GB" sz="2000" dirty="0"/>
          </a:p>
          <a:p>
            <a:pPr algn="ctr"/>
            <a:endParaRPr lang="en-GB" sz="2000" dirty="0"/>
          </a:p>
          <a:p>
            <a:pPr algn="ctr"/>
            <a:endParaRPr lang="en-GB" sz="2000" dirty="0"/>
          </a:p>
          <a:p>
            <a:pPr algn="ctr"/>
            <a:endParaRPr lang="en-GB" sz="2000" dirty="0"/>
          </a:p>
          <a:p>
            <a:pPr marL="0" lvl="1" indent="0" algn="ctr">
              <a:buFont typeface="Arial" panose="020B0604020202020204" pitchFamily="34" charset="0"/>
              <a:buNone/>
            </a:pPr>
            <a:endParaRPr lang="en-GB" dirty="0"/>
          </a:p>
          <a:p>
            <a:pPr algn="ctr"/>
            <a:endParaRPr lang="en-GB" dirty="0"/>
          </a:p>
        </p:txBody>
      </p:sp>
      <p:cxnSp>
        <p:nvCxnSpPr>
          <p:cNvPr id="27" name="Straight Arrow Connector 26">
            <a:extLst>
              <a:ext uri="{FF2B5EF4-FFF2-40B4-BE49-F238E27FC236}">
                <a16:creationId xmlns:a16="http://schemas.microsoft.com/office/drawing/2014/main" id="{AE2AF8B6-E56D-242C-6E7F-81117A742659}"/>
              </a:ext>
            </a:extLst>
          </p:cNvPr>
          <p:cNvCxnSpPr>
            <a:cxnSpLocks/>
            <a:stCxn id="24" idx="3"/>
            <a:endCxn id="33" idx="0"/>
          </p:cNvCxnSpPr>
          <p:nvPr/>
        </p:nvCxnSpPr>
        <p:spPr>
          <a:xfrm>
            <a:off x="5204164" y="3104199"/>
            <a:ext cx="1411576" cy="612833"/>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30" name="Straight Arrow Connector 29">
            <a:extLst>
              <a:ext uri="{FF2B5EF4-FFF2-40B4-BE49-F238E27FC236}">
                <a16:creationId xmlns:a16="http://schemas.microsoft.com/office/drawing/2014/main" id="{AF1EEDA3-4C53-D5D1-8B3E-4EB56C3D327C}"/>
              </a:ext>
            </a:extLst>
          </p:cNvPr>
          <p:cNvCxnSpPr>
            <a:cxnSpLocks/>
            <a:stCxn id="25" idx="3"/>
            <a:endCxn id="33" idx="2"/>
          </p:cNvCxnSpPr>
          <p:nvPr/>
        </p:nvCxnSpPr>
        <p:spPr>
          <a:xfrm flipV="1">
            <a:off x="5200476" y="4149080"/>
            <a:ext cx="1415264" cy="663507"/>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33" name="Text Placeholder 4" descr="Text">
            <a:extLst>
              <a:ext uri="{FF2B5EF4-FFF2-40B4-BE49-F238E27FC236}">
                <a16:creationId xmlns:a16="http://schemas.microsoft.com/office/drawing/2014/main" id="{10912A49-B569-CDBE-C21A-062D19176E7A}"/>
              </a:ext>
            </a:extLst>
          </p:cNvPr>
          <p:cNvSpPr txBox="1">
            <a:spLocks/>
          </p:cNvSpPr>
          <p:nvPr/>
        </p:nvSpPr>
        <p:spPr bwMode="auto">
          <a:xfrm>
            <a:off x="5663952" y="3717032"/>
            <a:ext cx="1903575" cy="432048"/>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Linear attenuation coefficient</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800" dirty="0">
              <a:solidFill>
                <a:srgbClr val="000000"/>
              </a:solidFill>
              <a:latin typeface="Arial" panose="020B0604020202020204" pitchFamily="34" charset="0"/>
            </a:endParaRPr>
          </a:p>
          <a:p>
            <a:pPr algn="ctr"/>
            <a:endParaRPr lang="en-GB" sz="1800" i="0" u="none" strike="noStrike" dirty="0">
              <a:solidFill>
                <a:srgbClr val="000000"/>
              </a:solidFill>
              <a:effectLst/>
            </a:endParaRPr>
          </a:p>
          <a:p>
            <a:pPr algn="ctr"/>
            <a:endParaRPr lang="en-GB" sz="1800" b="0" i="0" dirty="0">
              <a:solidFill>
                <a:srgbClr val="000000"/>
              </a:solidFill>
              <a:effectLst/>
              <a:latin typeface="Arial" panose="020B0604020202020204" pitchFamily="34" charset="0"/>
            </a:endParaRPr>
          </a:p>
          <a:p>
            <a:pPr algn="ctr"/>
            <a:endParaRPr lang="en-GB" sz="1800" b="0" i="0" dirty="0">
              <a:solidFill>
                <a:srgbClr val="000000"/>
              </a:solidFill>
              <a:effectLst/>
              <a:latin typeface="Arial" panose="020B0604020202020204" pitchFamily="34" charset="0"/>
            </a:endParaRPr>
          </a:p>
          <a:p>
            <a:pPr algn="ctr"/>
            <a:endParaRPr lang="en-GB" sz="1600" b="0" i="0" dirty="0">
              <a:solidFill>
                <a:srgbClr val="000000"/>
              </a:solidFill>
              <a:effectLst/>
              <a:latin typeface="Arial" panose="020B0604020202020204" pitchFamily="34" charset="0"/>
            </a:endParaRPr>
          </a:p>
          <a:p>
            <a:pPr algn="ctr"/>
            <a:endParaRPr lang="en-GB" sz="2000" b="1" dirty="0"/>
          </a:p>
          <a:p>
            <a:pPr algn="ctr"/>
            <a:endParaRPr lang="en-GB" sz="2000" dirty="0"/>
          </a:p>
          <a:p>
            <a:pPr algn="ctr"/>
            <a:endParaRPr lang="en-GB" sz="2000" dirty="0"/>
          </a:p>
          <a:p>
            <a:pPr algn="ctr"/>
            <a:endParaRPr lang="en-GB" sz="2000" dirty="0"/>
          </a:p>
          <a:p>
            <a:pPr algn="ctr"/>
            <a:endParaRPr lang="en-GB" sz="2000" dirty="0"/>
          </a:p>
          <a:p>
            <a:pPr marL="0" lvl="1" indent="0" algn="ctr">
              <a:buFont typeface="Arial" panose="020B0604020202020204" pitchFamily="34" charset="0"/>
              <a:buNone/>
            </a:pPr>
            <a:endParaRPr lang="en-GB" dirty="0"/>
          </a:p>
          <a:p>
            <a:pPr algn="ctr"/>
            <a:endParaRPr lang="en-GB" dirty="0"/>
          </a:p>
        </p:txBody>
      </p:sp>
      <p:cxnSp>
        <p:nvCxnSpPr>
          <p:cNvPr id="42" name="Straight Arrow Connector 41">
            <a:extLst>
              <a:ext uri="{FF2B5EF4-FFF2-40B4-BE49-F238E27FC236}">
                <a16:creationId xmlns:a16="http://schemas.microsoft.com/office/drawing/2014/main" id="{A622990D-C512-57F2-5046-159D0C2A6CAB}"/>
              </a:ext>
            </a:extLst>
          </p:cNvPr>
          <p:cNvCxnSpPr>
            <a:cxnSpLocks/>
            <a:stCxn id="33" idx="3"/>
          </p:cNvCxnSpPr>
          <p:nvPr/>
        </p:nvCxnSpPr>
        <p:spPr>
          <a:xfrm>
            <a:off x="7567527" y="3933056"/>
            <a:ext cx="615877" cy="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pic>
        <p:nvPicPr>
          <p:cNvPr id="47" name="Picture 46">
            <a:extLst>
              <a:ext uri="{FF2B5EF4-FFF2-40B4-BE49-F238E27FC236}">
                <a16:creationId xmlns:a16="http://schemas.microsoft.com/office/drawing/2014/main" id="{350096A6-39AF-4811-CFF7-031183306751}"/>
              </a:ext>
            </a:extLst>
          </p:cNvPr>
          <p:cNvPicPr>
            <a:picLocks noChangeAspect="1"/>
          </p:cNvPicPr>
          <p:nvPr/>
        </p:nvPicPr>
        <p:blipFill>
          <a:blip r:embed="rId4"/>
          <a:stretch>
            <a:fillRect/>
          </a:stretch>
        </p:blipFill>
        <p:spPr>
          <a:xfrm>
            <a:off x="8213361" y="3717032"/>
            <a:ext cx="1257741" cy="432048"/>
          </a:xfrm>
          <a:prstGeom prst="rect">
            <a:avLst/>
          </a:prstGeom>
          <a:ln w="19050">
            <a:solidFill>
              <a:schemeClr val="accent1">
                <a:lumMod val="60000"/>
                <a:lumOff val="40000"/>
              </a:schemeClr>
            </a:solidFill>
          </a:ln>
        </p:spPr>
      </p:pic>
      <p:pic>
        <p:nvPicPr>
          <p:cNvPr id="48" name="Imagen 4">
            <a:extLst>
              <a:ext uri="{FF2B5EF4-FFF2-40B4-BE49-F238E27FC236}">
                <a16:creationId xmlns:a16="http://schemas.microsoft.com/office/drawing/2014/main" id="{73A9C235-26BF-7D2B-35F1-7018AB2D5587}"/>
              </a:ext>
            </a:extLst>
          </p:cNvPr>
          <p:cNvPicPr>
            <a:picLocks noChangeAspect="1"/>
          </p:cNvPicPr>
          <p:nvPr/>
        </p:nvPicPr>
        <p:blipFill>
          <a:blip r:embed="rId5"/>
          <a:stretch>
            <a:fillRect/>
          </a:stretch>
        </p:blipFill>
        <p:spPr>
          <a:xfrm>
            <a:off x="4409967" y="5223863"/>
            <a:ext cx="3150098" cy="1110194"/>
          </a:xfrm>
          <a:prstGeom prst="rect">
            <a:avLst/>
          </a:prstGeom>
        </p:spPr>
      </p:pic>
      <p:pic>
        <p:nvPicPr>
          <p:cNvPr id="49" name="Picture 2" descr="Bone, Cortical graph">
            <a:extLst>
              <a:ext uri="{FF2B5EF4-FFF2-40B4-BE49-F238E27FC236}">
                <a16:creationId xmlns:a16="http://schemas.microsoft.com/office/drawing/2014/main" id="{0983D6BC-6593-F49E-8809-735340E8B6A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68028" y="4508409"/>
            <a:ext cx="2794472" cy="2181870"/>
          </a:xfrm>
          <a:prstGeom prst="rect">
            <a:avLst/>
          </a:prstGeom>
          <a:noFill/>
          <a:extLst>
            <a:ext uri="{909E8E84-426E-40DD-AFC4-6F175D3DCCD1}">
              <a14:hiddenFill xmlns:a14="http://schemas.microsoft.com/office/drawing/2010/main">
                <a:solidFill>
                  <a:srgbClr val="FFFFFF"/>
                </a:solidFill>
              </a14:hiddenFill>
            </a:ext>
          </a:extLst>
        </p:spPr>
      </p:pic>
      <p:pic>
        <p:nvPicPr>
          <p:cNvPr id="51" name="Graphic 50" descr="Checkmark with solid fill">
            <a:extLst>
              <a:ext uri="{FF2B5EF4-FFF2-40B4-BE49-F238E27FC236}">
                <a16:creationId xmlns:a16="http://schemas.microsoft.com/office/drawing/2014/main" id="{D9FD006B-9396-6D0A-2E53-F930AC9F893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488488" y="4938470"/>
            <a:ext cx="914400" cy="914400"/>
          </a:xfrm>
          <a:prstGeom prst="rect">
            <a:avLst/>
          </a:prstGeom>
        </p:spPr>
      </p:pic>
      <p:pic>
        <p:nvPicPr>
          <p:cNvPr id="53" name="Graphic 52" descr="Question Mark with solid fill">
            <a:extLst>
              <a:ext uri="{FF2B5EF4-FFF2-40B4-BE49-F238E27FC236}">
                <a16:creationId xmlns:a16="http://schemas.microsoft.com/office/drawing/2014/main" id="{CDCBACF8-E194-0588-E4B4-9A1CE737B60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276172" y="2265241"/>
            <a:ext cx="914400" cy="914400"/>
          </a:xfrm>
          <a:prstGeom prst="rect">
            <a:avLst/>
          </a:prstGeom>
        </p:spPr>
      </p:pic>
      <p:pic>
        <p:nvPicPr>
          <p:cNvPr id="54" name="Picture 2" descr="$$\mu/\rho = \sum_i w_i (\mu/\rho)_i $$">
            <a:extLst>
              <a:ext uri="{FF2B5EF4-FFF2-40B4-BE49-F238E27FC236}">
                <a16:creationId xmlns:a16="http://schemas.microsoft.com/office/drawing/2014/main" id="{356DDCD4-16EA-094D-0EDC-969D671F7D3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366948" y="2570888"/>
            <a:ext cx="2072416" cy="556353"/>
          </a:xfrm>
          <a:prstGeom prst="rect">
            <a:avLst/>
          </a:prstGeom>
          <a:noFill/>
          <a:extLst>
            <a:ext uri="{909E8E84-426E-40DD-AFC4-6F175D3DCCD1}">
              <a14:hiddenFill xmlns:a14="http://schemas.microsoft.com/office/drawing/2010/main">
                <a:solidFill>
                  <a:srgbClr val="FFFFFF"/>
                </a:solidFill>
              </a14:hiddenFill>
            </a:ext>
          </a:extLst>
        </p:spPr>
      </p:pic>
      <p:sp>
        <p:nvSpPr>
          <p:cNvPr id="55" name="CuadroTexto 2">
            <a:extLst>
              <a:ext uri="{FF2B5EF4-FFF2-40B4-BE49-F238E27FC236}">
                <a16:creationId xmlns:a16="http://schemas.microsoft.com/office/drawing/2014/main" id="{CC796015-F772-CCE8-6BF6-46DEA944E8AC}"/>
              </a:ext>
            </a:extLst>
          </p:cNvPr>
          <p:cNvSpPr txBox="1"/>
          <p:nvPr/>
        </p:nvSpPr>
        <p:spPr>
          <a:xfrm>
            <a:off x="4778614" y="2193996"/>
            <a:ext cx="3080587" cy="369332"/>
          </a:xfrm>
          <a:prstGeom prst="rect">
            <a:avLst/>
          </a:prstGeom>
          <a:solidFill>
            <a:schemeClr val="bg1"/>
          </a:solidFill>
        </p:spPr>
        <p:txBody>
          <a:bodyPr wrap="none" rtlCol="0">
            <a:spAutoFit/>
          </a:bodyPr>
          <a:lstStyle/>
          <a:p>
            <a:r>
              <a:rPr lang="en-GB" dirty="0"/>
              <a:t>“Rule of mixtures” kind of law</a:t>
            </a:r>
          </a:p>
        </p:txBody>
      </p:sp>
      <p:graphicFrame>
        <p:nvGraphicFramePr>
          <p:cNvPr id="70" name="Table 69">
            <a:extLst>
              <a:ext uri="{FF2B5EF4-FFF2-40B4-BE49-F238E27FC236}">
                <a16:creationId xmlns:a16="http://schemas.microsoft.com/office/drawing/2014/main" id="{2556F43E-6854-6D57-964D-67FDD152DE2C}"/>
              </a:ext>
            </a:extLst>
          </p:cNvPr>
          <p:cNvGraphicFramePr>
            <a:graphicFrameLocks noGrp="1"/>
          </p:cNvGraphicFramePr>
          <p:nvPr>
            <p:extLst>
              <p:ext uri="{D42A27DB-BD31-4B8C-83A1-F6EECF244321}">
                <p14:modId xmlns:p14="http://schemas.microsoft.com/office/powerpoint/2010/main" val="1677083161"/>
              </p:ext>
            </p:extLst>
          </p:nvPr>
        </p:nvGraphicFramePr>
        <p:xfrm>
          <a:off x="7859201" y="2410131"/>
          <a:ext cx="4176464" cy="548640"/>
        </p:xfrm>
        <a:graphic>
          <a:graphicData uri="http://schemas.openxmlformats.org/drawingml/2006/table">
            <a:tbl>
              <a:tblPr firstRow="1" bandRow="1">
                <a:tableStyleId>{5C22544A-7EE6-4342-B048-85BDC9FD1C3A}</a:tableStyleId>
              </a:tblPr>
              <a:tblGrid>
                <a:gridCol w="522058">
                  <a:extLst>
                    <a:ext uri="{9D8B030D-6E8A-4147-A177-3AD203B41FA5}">
                      <a16:colId xmlns:a16="http://schemas.microsoft.com/office/drawing/2014/main" val="128044016"/>
                    </a:ext>
                  </a:extLst>
                </a:gridCol>
                <a:gridCol w="522058">
                  <a:extLst>
                    <a:ext uri="{9D8B030D-6E8A-4147-A177-3AD203B41FA5}">
                      <a16:colId xmlns:a16="http://schemas.microsoft.com/office/drawing/2014/main" val="2379296678"/>
                    </a:ext>
                  </a:extLst>
                </a:gridCol>
                <a:gridCol w="522058">
                  <a:extLst>
                    <a:ext uri="{9D8B030D-6E8A-4147-A177-3AD203B41FA5}">
                      <a16:colId xmlns:a16="http://schemas.microsoft.com/office/drawing/2014/main" val="3152977757"/>
                    </a:ext>
                  </a:extLst>
                </a:gridCol>
                <a:gridCol w="522058">
                  <a:extLst>
                    <a:ext uri="{9D8B030D-6E8A-4147-A177-3AD203B41FA5}">
                      <a16:colId xmlns:a16="http://schemas.microsoft.com/office/drawing/2014/main" val="281406909"/>
                    </a:ext>
                  </a:extLst>
                </a:gridCol>
                <a:gridCol w="522058">
                  <a:extLst>
                    <a:ext uri="{9D8B030D-6E8A-4147-A177-3AD203B41FA5}">
                      <a16:colId xmlns:a16="http://schemas.microsoft.com/office/drawing/2014/main" val="2243065762"/>
                    </a:ext>
                  </a:extLst>
                </a:gridCol>
                <a:gridCol w="522058">
                  <a:extLst>
                    <a:ext uri="{9D8B030D-6E8A-4147-A177-3AD203B41FA5}">
                      <a16:colId xmlns:a16="http://schemas.microsoft.com/office/drawing/2014/main" val="134953017"/>
                    </a:ext>
                  </a:extLst>
                </a:gridCol>
                <a:gridCol w="522058">
                  <a:extLst>
                    <a:ext uri="{9D8B030D-6E8A-4147-A177-3AD203B41FA5}">
                      <a16:colId xmlns:a16="http://schemas.microsoft.com/office/drawing/2014/main" val="2438556029"/>
                    </a:ext>
                  </a:extLst>
                </a:gridCol>
                <a:gridCol w="522058">
                  <a:extLst>
                    <a:ext uri="{9D8B030D-6E8A-4147-A177-3AD203B41FA5}">
                      <a16:colId xmlns:a16="http://schemas.microsoft.com/office/drawing/2014/main" val="1256972750"/>
                    </a:ext>
                  </a:extLst>
                </a:gridCol>
              </a:tblGrid>
              <a:tr h="186089">
                <a:tc>
                  <a:txBody>
                    <a:bodyPr/>
                    <a:lstStyle/>
                    <a:p>
                      <a:pPr algn="ctr"/>
                      <a:r>
                        <a:rPr lang="en-GB" sz="1200" dirty="0"/>
                        <a:t>%O</a:t>
                      </a:r>
                    </a:p>
                  </a:txBody>
                  <a:tcPr/>
                </a:tc>
                <a:tc>
                  <a:txBody>
                    <a:bodyPr/>
                    <a:lstStyle/>
                    <a:p>
                      <a:pPr algn="ctr"/>
                      <a:r>
                        <a:rPr lang="en-GB" sz="1200" dirty="0"/>
                        <a:t>%C</a:t>
                      </a:r>
                    </a:p>
                  </a:txBody>
                  <a:tcPr/>
                </a:tc>
                <a:tc>
                  <a:txBody>
                    <a:bodyPr/>
                    <a:lstStyle/>
                    <a:p>
                      <a:pPr algn="ctr"/>
                      <a:r>
                        <a:rPr lang="en-GB" sz="1200" dirty="0"/>
                        <a:t>%H</a:t>
                      </a:r>
                    </a:p>
                  </a:txBody>
                  <a:tcPr/>
                </a:tc>
                <a:tc>
                  <a:txBody>
                    <a:bodyPr/>
                    <a:lstStyle/>
                    <a:p>
                      <a:pPr algn="ctr"/>
                      <a:r>
                        <a:rPr lang="en-GB" sz="1200" dirty="0"/>
                        <a:t>%N</a:t>
                      </a:r>
                    </a:p>
                  </a:txBody>
                  <a:tcPr/>
                </a:tc>
                <a:tc>
                  <a:txBody>
                    <a:bodyPr/>
                    <a:lstStyle/>
                    <a:p>
                      <a:pPr algn="ctr"/>
                      <a:r>
                        <a:rPr lang="en-GB" sz="1200" dirty="0"/>
                        <a:t>%P</a:t>
                      </a:r>
                    </a:p>
                  </a:txBody>
                  <a:tcPr/>
                </a:tc>
                <a:tc>
                  <a:txBody>
                    <a:bodyPr/>
                    <a:lstStyle/>
                    <a:p>
                      <a:pPr algn="ctr"/>
                      <a:r>
                        <a:rPr lang="en-GB" sz="1200" dirty="0"/>
                        <a:t>%S</a:t>
                      </a:r>
                    </a:p>
                  </a:txBody>
                  <a:tcPr/>
                </a:tc>
                <a:tc>
                  <a:txBody>
                    <a:bodyPr/>
                    <a:lstStyle/>
                    <a:p>
                      <a:pPr algn="ctr"/>
                      <a:r>
                        <a:rPr lang="en-GB" sz="1200" dirty="0"/>
                        <a:t>%Na</a:t>
                      </a:r>
                    </a:p>
                  </a:txBody>
                  <a:tcPr/>
                </a:tc>
                <a:tc>
                  <a:txBody>
                    <a:bodyPr/>
                    <a:lstStyle/>
                    <a:p>
                      <a:pPr algn="ctr"/>
                      <a:r>
                        <a:rPr lang="en-GB" sz="1200" dirty="0"/>
                        <a:t>%Cl</a:t>
                      </a:r>
                    </a:p>
                  </a:txBody>
                  <a:tcPr/>
                </a:tc>
                <a:extLst>
                  <a:ext uri="{0D108BD9-81ED-4DB2-BD59-A6C34878D82A}">
                    <a16:rowId xmlns:a16="http://schemas.microsoft.com/office/drawing/2014/main" val="2038246102"/>
                  </a:ext>
                </a:extLst>
              </a:tr>
              <a:tr h="186089">
                <a:tc>
                  <a:txBody>
                    <a:bodyPr/>
                    <a:lstStyle/>
                    <a:p>
                      <a:pPr algn="ctr"/>
                      <a:r>
                        <a:rPr lang="en-GB" sz="1200" dirty="0"/>
                        <a:t>74</a:t>
                      </a:r>
                    </a:p>
                  </a:txBody>
                  <a:tcPr/>
                </a:tc>
                <a:tc>
                  <a:txBody>
                    <a:bodyPr/>
                    <a:lstStyle/>
                    <a:p>
                      <a:pPr algn="ctr"/>
                      <a:r>
                        <a:rPr lang="en-GB" sz="1200" dirty="0"/>
                        <a:t>9.9</a:t>
                      </a:r>
                    </a:p>
                  </a:txBody>
                  <a:tcPr/>
                </a:tc>
                <a:tc>
                  <a:txBody>
                    <a:bodyPr/>
                    <a:lstStyle/>
                    <a:p>
                      <a:pPr algn="ctr"/>
                      <a:r>
                        <a:rPr lang="en-GB" sz="1200" dirty="0"/>
                        <a:t>9.6</a:t>
                      </a:r>
                    </a:p>
                  </a:txBody>
                  <a:tcPr/>
                </a:tc>
                <a:tc>
                  <a:txBody>
                    <a:bodyPr/>
                    <a:lstStyle/>
                    <a:p>
                      <a:pPr algn="ctr"/>
                      <a:r>
                        <a:rPr lang="en-GB" sz="1200" dirty="0"/>
                        <a:t>2.2</a:t>
                      </a:r>
                    </a:p>
                  </a:txBody>
                  <a:tcPr/>
                </a:tc>
                <a:tc>
                  <a:txBody>
                    <a:bodyPr/>
                    <a:lstStyle/>
                    <a:p>
                      <a:pPr algn="ctr"/>
                      <a:r>
                        <a:rPr lang="en-GB" sz="1200" dirty="0"/>
                        <a:t>2.2</a:t>
                      </a:r>
                    </a:p>
                  </a:txBody>
                  <a:tcPr/>
                </a:tc>
                <a:tc>
                  <a:txBody>
                    <a:bodyPr/>
                    <a:lstStyle/>
                    <a:p>
                      <a:pPr algn="ctr"/>
                      <a:r>
                        <a:rPr lang="en-GB" sz="1200" dirty="0"/>
                        <a:t>0.9</a:t>
                      </a:r>
                    </a:p>
                  </a:txBody>
                  <a:tcPr/>
                </a:tc>
                <a:tc>
                  <a:txBody>
                    <a:bodyPr/>
                    <a:lstStyle/>
                    <a:p>
                      <a:pPr algn="ctr"/>
                      <a:r>
                        <a:rPr lang="en-GB" sz="1200" dirty="0"/>
                        <a:t>0.5</a:t>
                      </a:r>
                    </a:p>
                  </a:txBody>
                  <a:tcPr/>
                </a:tc>
                <a:tc>
                  <a:txBody>
                    <a:bodyPr/>
                    <a:lstStyle/>
                    <a:p>
                      <a:pPr algn="ctr"/>
                      <a:r>
                        <a:rPr lang="en-GB" sz="1200" dirty="0"/>
                        <a:t>0.3</a:t>
                      </a:r>
                    </a:p>
                  </a:txBody>
                  <a:tcPr/>
                </a:tc>
                <a:extLst>
                  <a:ext uri="{0D108BD9-81ED-4DB2-BD59-A6C34878D82A}">
                    <a16:rowId xmlns:a16="http://schemas.microsoft.com/office/drawing/2014/main" val="3407626244"/>
                  </a:ext>
                </a:extLst>
              </a:tr>
            </a:tbl>
          </a:graphicData>
        </a:graphic>
      </p:graphicFrame>
    </p:spTree>
    <p:extLst>
      <p:ext uri="{BB962C8B-B14F-4D97-AF65-F5344CB8AC3E}">
        <p14:creationId xmlns:p14="http://schemas.microsoft.com/office/powerpoint/2010/main" val="149865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B6E1D-8EE0-F1D0-EE3A-49817445C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3EFA25-C359-FA08-A223-802EAED6D244}"/>
              </a:ext>
            </a:extLst>
          </p:cNvPr>
          <p:cNvSpPr>
            <a:spLocks noGrp="1"/>
          </p:cNvSpPr>
          <p:nvPr>
            <p:ph type="ctrTitle"/>
          </p:nvPr>
        </p:nvSpPr>
        <p:spPr>
          <a:xfrm>
            <a:off x="767408" y="409575"/>
            <a:ext cx="5965287" cy="643161"/>
          </a:xfrm>
        </p:spPr>
        <p:txBody>
          <a:bodyPr/>
          <a:lstStyle/>
          <a:p>
            <a:r>
              <a:rPr lang="en-GB" dirty="0"/>
              <a:t>Modelling the sample</a:t>
            </a:r>
            <a:endParaRPr lang="en-US" dirty="0"/>
          </a:p>
        </p:txBody>
      </p:sp>
      <p:pic>
        <p:nvPicPr>
          <p:cNvPr id="4" name="Picture 3">
            <a:extLst>
              <a:ext uri="{FF2B5EF4-FFF2-40B4-BE49-F238E27FC236}">
                <a16:creationId xmlns:a16="http://schemas.microsoft.com/office/drawing/2014/main" id="{07EF531E-A415-E256-C5B0-88689EECEB44}"/>
              </a:ext>
            </a:extLst>
          </p:cNvPr>
          <p:cNvPicPr>
            <a:picLocks noChangeAspect="1"/>
          </p:cNvPicPr>
          <p:nvPr/>
        </p:nvPicPr>
        <p:blipFill>
          <a:blip r:embed="rId3"/>
          <a:stretch>
            <a:fillRect/>
          </a:stretch>
        </p:blipFill>
        <p:spPr>
          <a:xfrm>
            <a:off x="911424" y="1196752"/>
            <a:ext cx="6758911" cy="5386095"/>
          </a:xfrm>
          <a:prstGeom prst="rect">
            <a:avLst/>
          </a:prstGeom>
        </p:spPr>
      </p:pic>
      <p:sp>
        <p:nvSpPr>
          <p:cNvPr id="10" name="TextBox 9">
            <a:extLst>
              <a:ext uri="{FF2B5EF4-FFF2-40B4-BE49-F238E27FC236}">
                <a16:creationId xmlns:a16="http://schemas.microsoft.com/office/drawing/2014/main" id="{A135FDA7-1EA7-EF8D-8C2B-72397F4D3707}"/>
              </a:ext>
            </a:extLst>
          </p:cNvPr>
          <p:cNvSpPr txBox="1"/>
          <p:nvPr/>
        </p:nvSpPr>
        <p:spPr>
          <a:xfrm>
            <a:off x="7896200" y="3429000"/>
            <a:ext cx="4158448" cy="923330"/>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GB" dirty="0"/>
              <a:t>Only for a 1 mm thick sample both the cartilage and bone showed transmission ~[25%-75%] for either Cu or Mo</a:t>
            </a:r>
          </a:p>
        </p:txBody>
      </p:sp>
    </p:spTree>
    <p:extLst>
      <p:ext uri="{BB962C8B-B14F-4D97-AF65-F5344CB8AC3E}">
        <p14:creationId xmlns:p14="http://schemas.microsoft.com/office/powerpoint/2010/main" val="3006473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0AB91-A250-781D-E5B2-DD457E96B1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68419-F06A-5808-D7B9-06D105CADA39}"/>
              </a:ext>
            </a:extLst>
          </p:cNvPr>
          <p:cNvSpPr>
            <a:spLocks noGrp="1"/>
          </p:cNvSpPr>
          <p:nvPr>
            <p:ph type="ctrTitle"/>
          </p:nvPr>
        </p:nvSpPr>
        <p:spPr>
          <a:xfrm>
            <a:off x="767408" y="409575"/>
            <a:ext cx="5965287" cy="643161"/>
          </a:xfrm>
        </p:spPr>
        <p:txBody>
          <a:bodyPr/>
          <a:lstStyle/>
          <a:p>
            <a:r>
              <a:rPr lang="en-GB" dirty="0"/>
              <a:t>Resolution test</a:t>
            </a:r>
            <a:endParaRPr lang="en-US" dirty="0"/>
          </a:p>
        </p:txBody>
      </p:sp>
      <p:sp>
        <p:nvSpPr>
          <p:cNvPr id="3" name="Text Placeholder 4" descr="Text">
            <a:extLst>
              <a:ext uri="{FF2B5EF4-FFF2-40B4-BE49-F238E27FC236}">
                <a16:creationId xmlns:a16="http://schemas.microsoft.com/office/drawing/2014/main" id="{63802FB4-7D4D-2DAB-AA11-DBE382D8EE34}"/>
              </a:ext>
            </a:extLst>
          </p:cNvPr>
          <p:cNvSpPr txBox="1">
            <a:spLocks/>
          </p:cNvSpPr>
          <p:nvPr/>
        </p:nvSpPr>
        <p:spPr bwMode="auto">
          <a:xfrm>
            <a:off x="911424" y="1112765"/>
            <a:ext cx="10975531" cy="643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Could the system resolve ~10</a:t>
            </a:r>
            <a:r>
              <a:rPr lang="el-GR" sz="1600" dirty="0"/>
              <a:t>μ</a:t>
            </a:r>
            <a:r>
              <a:rPr lang="en-GB" sz="1600" dirty="0"/>
              <a:t>m features (cell)</a:t>
            </a:r>
          </a:p>
          <a:p>
            <a:r>
              <a:rPr lang="en-GB" sz="1600" dirty="0"/>
              <a:t>Calculate the MTF</a:t>
            </a:r>
          </a:p>
        </p:txBody>
      </p:sp>
      <p:pic>
        <p:nvPicPr>
          <p:cNvPr id="5" name="Picture 4">
            <a:extLst>
              <a:ext uri="{FF2B5EF4-FFF2-40B4-BE49-F238E27FC236}">
                <a16:creationId xmlns:a16="http://schemas.microsoft.com/office/drawing/2014/main" id="{649EB8C0-F926-FEE5-4288-3C71F3E808F7}"/>
              </a:ext>
            </a:extLst>
          </p:cNvPr>
          <p:cNvPicPr>
            <a:picLocks noChangeAspect="1"/>
          </p:cNvPicPr>
          <p:nvPr/>
        </p:nvPicPr>
        <p:blipFill>
          <a:blip r:embed="rId3"/>
          <a:srcRect l="45113"/>
          <a:stretch>
            <a:fillRect/>
          </a:stretch>
        </p:blipFill>
        <p:spPr>
          <a:xfrm>
            <a:off x="456235" y="2100777"/>
            <a:ext cx="3986609" cy="2880320"/>
          </a:xfrm>
          <a:prstGeom prst="rect">
            <a:avLst/>
          </a:prstGeom>
        </p:spPr>
      </p:pic>
      <p:grpSp>
        <p:nvGrpSpPr>
          <p:cNvPr id="29" name="Group 28">
            <a:extLst>
              <a:ext uri="{FF2B5EF4-FFF2-40B4-BE49-F238E27FC236}">
                <a16:creationId xmlns:a16="http://schemas.microsoft.com/office/drawing/2014/main" id="{E6F7113F-7C3D-15F6-8BBA-DEE426EBB15D}"/>
              </a:ext>
            </a:extLst>
          </p:cNvPr>
          <p:cNvGrpSpPr/>
          <p:nvPr/>
        </p:nvGrpSpPr>
        <p:grpSpPr>
          <a:xfrm>
            <a:off x="4442844" y="1972172"/>
            <a:ext cx="2499918" cy="2913656"/>
            <a:chOff x="4442844" y="1972172"/>
            <a:chExt cx="2499918" cy="2913656"/>
          </a:xfrm>
        </p:grpSpPr>
        <p:pic>
          <p:nvPicPr>
            <p:cNvPr id="7" name="Picture 6">
              <a:extLst>
                <a:ext uri="{FF2B5EF4-FFF2-40B4-BE49-F238E27FC236}">
                  <a16:creationId xmlns:a16="http://schemas.microsoft.com/office/drawing/2014/main" id="{7D57A4F2-30CA-9EE2-5110-FD7DECD414E2}"/>
                </a:ext>
              </a:extLst>
            </p:cNvPr>
            <p:cNvPicPr>
              <a:picLocks noChangeAspect="1"/>
            </p:cNvPicPr>
            <p:nvPr/>
          </p:nvPicPr>
          <p:blipFill>
            <a:blip r:embed="rId4"/>
            <a:srcRect l="67621"/>
            <a:stretch>
              <a:fillRect/>
            </a:stretch>
          </p:blipFill>
          <p:spPr>
            <a:xfrm>
              <a:off x="4442844" y="1972172"/>
              <a:ext cx="2499918" cy="2913656"/>
            </a:xfrm>
            <a:prstGeom prst="rect">
              <a:avLst/>
            </a:prstGeom>
            <a:ln w="57150">
              <a:solidFill>
                <a:schemeClr val="accent2"/>
              </a:solidFill>
            </a:ln>
          </p:spPr>
        </p:pic>
        <p:sp>
          <p:nvSpPr>
            <p:cNvPr id="8" name="TextBox 7">
              <a:extLst>
                <a:ext uri="{FF2B5EF4-FFF2-40B4-BE49-F238E27FC236}">
                  <a16:creationId xmlns:a16="http://schemas.microsoft.com/office/drawing/2014/main" id="{B4E4DA47-85B9-9548-8C9F-3001725E8597}"/>
                </a:ext>
              </a:extLst>
            </p:cNvPr>
            <p:cNvSpPr txBox="1"/>
            <p:nvPr/>
          </p:nvSpPr>
          <p:spPr>
            <a:xfrm>
              <a:off x="4544139" y="4509748"/>
              <a:ext cx="292099" cy="276999"/>
            </a:xfrm>
            <a:prstGeom prst="rect">
              <a:avLst/>
            </a:prstGeom>
            <a:solidFill>
              <a:schemeClr val="tx1"/>
            </a:solidFill>
          </p:spPr>
          <p:txBody>
            <a:bodyPr wrap="square" rtlCol="0">
              <a:spAutoFit/>
            </a:bodyPr>
            <a:lstStyle/>
            <a:p>
              <a:r>
                <a:rPr lang="en-GB" sz="600" dirty="0">
                  <a:solidFill>
                    <a:schemeClr val="bg1"/>
                  </a:solidFill>
                </a:rPr>
                <a:t>2.5um</a:t>
              </a:r>
            </a:p>
          </p:txBody>
        </p:sp>
        <p:sp>
          <p:nvSpPr>
            <p:cNvPr id="9" name="TextBox 8">
              <a:extLst>
                <a:ext uri="{FF2B5EF4-FFF2-40B4-BE49-F238E27FC236}">
                  <a16:creationId xmlns:a16="http://schemas.microsoft.com/office/drawing/2014/main" id="{F79D2ADE-4703-4713-BDD4-AC8CE7A17509}"/>
                </a:ext>
              </a:extLst>
            </p:cNvPr>
            <p:cNvSpPr txBox="1"/>
            <p:nvPr/>
          </p:nvSpPr>
          <p:spPr>
            <a:xfrm>
              <a:off x="4826044" y="4258802"/>
              <a:ext cx="268429" cy="215444"/>
            </a:xfrm>
            <a:prstGeom prst="rect">
              <a:avLst/>
            </a:prstGeom>
            <a:solidFill>
              <a:schemeClr val="tx1"/>
            </a:solidFill>
          </p:spPr>
          <p:txBody>
            <a:bodyPr wrap="square" rtlCol="0">
              <a:spAutoFit/>
            </a:bodyPr>
            <a:lstStyle/>
            <a:p>
              <a:pPr algn="ctr"/>
              <a:r>
                <a:rPr lang="en-GB" sz="400" dirty="0">
                  <a:solidFill>
                    <a:schemeClr val="bg1"/>
                  </a:solidFill>
                </a:rPr>
                <a:t>1 um</a:t>
              </a:r>
            </a:p>
          </p:txBody>
        </p:sp>
        <p:sp>
          <p:nvSpPr>
            <p:cNvPr id="11" name="TextBox 10">
              <a:extLst>
                <a:ext uri="{FF2B5EF4-FFF2-40B4-BE49-F238E27FC236}">
                  <a16:creationId xmlns:a16="http://schemas.microsoft.com/office/drawing/2014/main" id="{DBBA385D-9B2F-B316-AD27-323A1C01E1ED}"/>
                </a:ext>
              </a:extLst>
            </p:cNvPr>
            <p:cNvSpPr txBox="1"/>
            <p:nvPr/>
          </p:nvSpPr>
          <p:spPr>
            <a:xfrm>
              <a:off x="5094473" y="4037216"/>
              <a:ext cx="237065" cy="184666"/>
            </a:xfrm>
            <a:prstGeom prst="rect">
              <a:avLst/>
            </a:prstGeom>
            <a:solidFill>
              <a:schemeClr val="tx1"/>
            </a:solidFill>
          </p:spPr>
          <p:txBody>
            <a:bodyPr wrap="square" rtlCol="0">
              <a:spAutoFit/>
            </a:bodyPr>
            <a:lstStyle/>
            <a:p>
              <a:pPr algn="ctr"/>
              <a:r>
                <a:rPr lang="en-GB" sz="300" dirty="0">
                  <a:solidFill>
                    <a:schemeClr val="bg1"/>
                  </a:solidFill>
                </a:rPr>
                <a:t>0.5 um</a:t>
              </a:r>
            </a:p>
          </p:txBody>
        </p:sp>
        <p:sp>
          <p:nvSpPr>
            <p:cNvPr id="12" name="TextBox 11">
              <a:extLst>
                <a:ext uri="{FF2B5EF4-FFF2-40B4-BE49-F238E27FC236}">
                  <a16:creationId xmlns:a16="http://schemas.microsoft.com/office/drawing/2014/main" id="{1DD2D10D-162E-DDAA-B0AF-A2D39F79FA48}"/>
                </a:ext>
              </a:extLst>
            </p:cNvPr>
            <p:cNvSpPr txBox="1"/>
            <p:nvPr/>
          </p:nvSpPr>
          <p:spPr>
            <a:xfrm>
              <a:off x="6584606" y="2562414"/>
              <a:ext cx="292099" cy="276999"/>
            </a:xfrm>
            <a:prstGeom prst="rect">
              <a:avLst/>
            </a:prstGeom>
            <a:solidFill>
              <a:schemeClr val="tx1"/>
            </a:solidFill>
          </p:spPr>
          <p:txBody>
            <a:bodyPr wrap="square" rtlCol="0">
              <a:spAutoFit/>
            </a:bodyPr>
            <a:lstStyle/>
            <a:p>
              <a:r>
                <a:rPr lang="en-GB" sz="600" dirty="0">
                  <a:solidFill>
                    <a:schemeClr val="bg1"/>
                  </a:solidFill>
                </a:rPr>
                <a:t>1.5um</a:t>
              </a:r>
            </a:p>
          </p:txBody>
        </p:sp>
        <p:sp>
          <p:nvSpPr>
            <p:cNvPr id="13" name="TextBox 12">
              <a:extLst>
                <a:ext uri="{FF2B5EF4-FFF2-40B4-BE49-F238E27FC236}">
                  <a16:creationId xmlns:a16="http://schemas.microsoft.com/office/drawing/2014/main" id="{F237E26F-EFA4-C822-58D7-B2A19A90427A}"/>
                </a:ext>
              </a:extLst>
            </p:cNvPr>
            <p:cNvSpPr txBox="1"/>
            <p:nvPr/>
          </p:nvSpPr>
          <p:spPr>
            <a:xfrm>
              <a:off x="6262872" y="2874502"/>
              <a:ext cx="279402" cy="215444"/>
            </a:xfrm>
            <a:prstGeom prst="rect">
              <a:avLst/>
            </a:prstGeom>
            <a:solidFill>
              <a:schemeClr val="tx1"/>
            </a:solidFill>
          </p:spPr>
          <p:txBody>
            <a:bodyPr wrap="square" rtlCol="0">
              <a:spAutoFit/>
            </a:bodyPr>
            <a:lstStyle/>
            <a:p>
              <a:pPr algn="ctr"/>
              <a:r>
                <a:rPr lang="en-GB" sz="400" dirty="0">
                  <a:solidFill>
                    <a:schemeClr val="bg1"/>
                  </a:solidFill>
                </a:rPr>
                <a:t>0.75 um</a:t>
              </a:r>
            </a:p>
          </p:txBody>
        </p:sp>
        <p:cxnSp>
          <p:nvCxnSpPr>
            <p:cNvPr id="14" name="Straight Arrow Connector 13">
              <a:extLst>
                <a:ext uri="{FF2B5EF4-FFF2-40B4-BE49-F238E27FC236}">
                  <a16:creationId xmlns:a16="http://schemas.microsoft.com/office/drawing/2014/main" id="{DD3A80C3-56C5-A1C5-6BCF-73EBEC290819}"/>
                </a:ext>
              </a:extLst>
            </p:cNvPr>
            <p:cNvCxnSpPr/>
            <p:nvPr/>
          </p:nvCxnSpPr>
          <p:spPr>
            <a:xfrm>
              <a:off x="4836238" y="4648247"/>
              <a:ext cx="258235"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340DD6F4-427D-B1E3-A4DC-BE0DD01E5517}"/>
                </a:ext>
              </a:extLst>
            </p:cNvPr>
            <p:cNvCxnSpPr>
              <a:cxnSpLocks/>
            </p:cNvCxnSpPr>
            <p:nvPr/>
          </p:nvCxnSpPr>
          <p:spPr>
            <a:xfrm flipV="1">
              <a:off x="4672627" y="4252025"/>
              <a:ext cx="0" cy="2643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231A5B39-1974-C24B-A896-991F564E5FB9}"/>
                </a:ext>
              </a:extLst>
            </p:cNvPr>
            <p:cNvCxnSpPr>
              <a:cxnSpLocks/>
            </p:cNvCxnSpPr>
            <p:nvPr/>
          </p:nvCxnSpPr>
          <p:spPr>
            <a:xfrm>
              <a:off x="5094473" y="4384203"/>
              <a:ext cx="188383"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7F6433AB-A14A-6C8D-2DAD-741753CE043E}"/>
                </a:ext>
              </a:extLst>
            </p:cNvPr>
            <p:cNvCxnSpPr>
              <a:cxnSpLocks/>
            </p:cNvCxnSpPr>
            <p:nvPr/>
          </p:nvCxnSpPr>
          <p:spPr>
            <a:xfrm flipV="1">
              <a:off x="4952029" y="4082182"/>
              <a:ext cx="0" cy="176931"/>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E598D07F-66C9-B513-792C-BA35CFF83617}"/>
                </a:ext>
              </a:extLst>
            </p:cNvPr>
            <p:cNvCxnSpPr>
              <a:cxnSpLocks/>
            </p:cNvCxnSpPr>
            <p:nvPr/>
          </p:nvCxnSpPr>
          <p:spPr>
            <a:xfrm>
              <a:off x="5331538" y="4159836"/>
              <a:ext cx="118533"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54849BB3-BD93-DE2E-9A19-E522204C4A51}"/>
                </a:ext>
              </a:extLst>
            </p:cNvPr>
            <p:cNvCxnSpPr>
              <a:cxnSpLocks/>
            </p:cNvCxnSpPr>
            <p:nvPr/>
          </p:nvCxnSpPr>
          <p:spPr>
            <a:xfrm flipV="1">
              <a:off x="5189094" y="3891682"/>
              <a:ext cx="0" cy="14306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75037E8B-9076-F39C-D120-ECF61236C64C}"/>
                </a:ext>
              </a:extLst>
            </p:cNvPr>
            <p:cNvCxnSpPr>
              <a:cxnSpLocks/>
            </p:cNvCxnSpPr>
            <p:nvPr/>
          </p:nvCxnSpPr>
          <p:spPr>
            <a:xfrm flipH="1" flipV="1">
              <a:off x="6326371" y="2696680"/>
              <a:ext cx="258235"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8975D3C4-FC58-BDE2-DAB5-FB37F0F0D592}"/>
                </a:ext>
              </a:extLst>
            </p:cNvPr>
            <p:cNvCxnSpPr>
              <a:cxnSpLocks/>
            </p:cNvCxnSpPr>
            <p:nvPr/>
          </p:nvCxnSpPr>
          <p:spPr>
            <a:xfrm>
              <a:off x="6723677" y="2839413"/>
              <a:ext cx="0" cy="26435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3A196A01-C964-290F-C4D1-B55C1F695A67}"/>
                </a:ext>
              </a:extLst>
            </p:cNvPr>
            <p:cNvCxnSpPr>
              <a:cxnSpLocks/>
            </p:cNvCxnSpPr>
            <p:nvPr/>
          </p:nvCxnSpPr>
          <p:spPr>
            <a:xfrm flipH="1">
              <a:off x="6063904" y="2989546"/>
              <a:ext cx="198968"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73791684-24FB-263D-8EC2-B8898E67D97B}"/>
                </a:ext>
              </a:extLst>
            </p:cNvPr>
            <p:cNvCxnSpPr>
              <a:cxnSpLocks/>
            </p:cNvCxnSpPr>
            <p:nvPr/>
          </p:nvCxnSpPr>
          <p:spPr>
            <a:xfrm>
              <a:off x="6406177" y="3089946"/>
              <a:ext cx="0" cy="204836"/>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grpSp>
      <p:sp>
        <p:nvSpPr>
          <p:cNvPr id="30" name="Rectangle 29">
            <a:extLst>
              <a:ext uri="{FF2B5EF4-FFF2-40B4-BE49-F238E27FC236}">
                <a16:creationId xmlns:a16="http://schemas.microsoft.com/office/drawing/2014/main" id="{7B0474B0-5194-798F-E0E1-3EFE35F4BFD6}"/>
              </a:ext>
            </a:extLst>
          </p:cNvPr>
          <p:cNvSpPr/>
          <p:nvPr/>
        </p:nvSpPr>
        <p:spPr>
          <a:xfrm>
            <a:off x="2855640" y="2276872"/>
            <a:ext cx="936104" cy="936104"/>
          </a:xfrm>
          <a:prstGeom prst="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a:extLst>
              <a:ext uri="{FF2B5EF4-FFF2-40B4-BE49-F238E27FC236}">
                <a16:creationId xmlns:a16="http://schemas.microsoft.com/office/drawing/2014/main" id="{DC42D325-3351-32D1-E8DB-431802E730D7}"/>
              </a:ext>
            </a:extLst>
          </p:cNvPr>
          <p:cNvCxnSpPr/>
          <p:nvPr/>
        </p:nvCxnSpPr>
        <p:spPr>
          <a:xfrm flipV="1">
            <a:off x="3791744" y="1972172"/>
            <a:ext cx="576064" cy="304700"/>
          </a:xfrm>
          <a:prstGeom prst="line">
            <a:avLst/>
          </a:prstGeom>
        </p:spPr>
        <p:style>
          <a:lnRef idx="2">
            <a:schemeClr val="accent2"/>
          </a:lnRef>
          <a:fillRef idx="0">
            <a:schemeClr val="accent2"/>
          </a:fillRef>
          <a:effectRef idx="1">
            <a:schemeClr val="accent2"/>
          </a:effectRef>
          <a:fontRef idx="minor">
            <a:schemeClr val="tx1"/>
          </a:fontRef>
        </p:style>
      </p:cxnSp>
      <p:cxnSp>
        <p:nvCxnSpPr>
          <p:cNvPr id="34" name="Straight Connector 33">
            <a:extLst>
              <a:ext uri="{FF2B5EF4-FFF2-40B4-BE49-F238E27FC236}">
                <a16:creationId xmlns:a16="http://schemas.microsoft.com/office/drawing/2014/main" id="{9D60D683-6250-1F57-2F7F-0555B216D276}"/>
              </a:ext>
            </a:extLst>
          </p:cNvPr>
          <p:cNvCxnSpPr/>
          <p:nvPr/>
        </p:nvCxnSpPr>
        <p:spPr>
          <a:xfrm>
            <a:off x="3791744" y="3212976"/>
            <a:ext cx="576064" cy="1672852"/>
          </a:xfrm>
          <a:prstGeom prst="line">
            <a:avLst/>
          </a:prstGeom>
        </p:spPr>
        <p:style>
          <a:lnRef idx="2">
            <a:schemeClr val="accent2"/>
          </a:lnRef>
          <a:fillRef idx="0">
            <a:schemeClr val="accent2"/>
          </a:fillRef>
          <a:effectRef idx="1">
            <a:schemeClr val="accent2"/>
          </a:effectRef>
          <a:fontRef idx="minor">
            <a:schemeClr val="tx1"/>
          </a:fontRef>
        </p:style>
      </p:cxnSp>
      <p:pic>
        <p:nvPicPr>
          <p:cNvPr id="35" name="Picture 6">
            <a:extLst>
              <a:ext uri="{FF2B5EF4-FFF2-40B4-BE49-F238E27FC236}">
                <a16:creationId xmlns:a16="http://schemas.microsoft.com/office/drawing/2014/main" id="{EB5D2004-E43F-3939-9E56-42B388EC41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4228" y="1243816"/>
            <a:ext cx="2099960" cy="1651531"/>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8">
            <a:extLst>
              <a:ext uri="{FF2B5EF4-FFF2-40B4-BE49-F238E27FC236}">
                <a16:creationId xmlns:a16="http://schemas.microsoft.com/office/drawing/2014/main" id="{FBC60559-3A40-1B80-5984-95EEBB1AB9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54188" y="1241686"/>
            <a:ext cx="2099960" cy="165153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10">
            <a:extLst>
              <a:ext uri="{FF2B5EF4-FFF2-40B4-BE49-F238E27FC236}">
                <a16:creationId xmlns:a16="http://schemas.microsoft.com/office/drawing/2014/main" id="{42131331-7F55-9EEC-7079-175D9645002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54228" y="2881515"/>
            <a:ext cx="2070454" cy="1628326"/>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12">
            <a:extLst>
              <a:ext uri="{FF2B5EF4-FFF2-40B4-BE49-F238E27FC236}">
                <a16:creationId xmlns:a16="http://schemas.microsoft.com/office/drawing/2014/main" id="{7AF0506D-D578-ED62-2480-1B245A7AEC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92674" y="2903617"/>
            <a:ext cx="2070455" cy="1628327"/>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14">
            <a:extLst>
              <a:ext uri="{FF2B5EF4-FFF2-40B4-BE49-F238E27FC236}">
                <a16:creationId xmlns:a16="http://schemas.microsoft.com/office/drawing/2014/main" id="{7B74A2D6-9938-21A2-2D43-E214A9A017F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237821" y="4516380"/>
            <a:ext cx="2132773" cy="1651532"/>
          </a:xfrm>
          <a:prstGeom prst="rect">
            <a:avLst/>
          </a:prstGeom>
          <a:noFill/>
          <a:extLst>
            <a:ext uri="{909E8E84-426E-40DD-AFC4-6F175D3DCCD1}">
              <a14:hiddenFill xmlns:a14="http://schemas.microsoft.com/office/drawing/2010/main">
                <a:solidFill>
                  <a:srgbClr val="FFFFFF"/>
                </a:solidFill>
              </a14:hiddenFill>
            </a:ext>
          </a:extLst>
        </p:spPr>
      </p:pic>
      <p:sp>
        <p:nvSpPr>
          <p:cNvPr id="40" name="Text Placeholder 4" descr="Text">
            <a:extLst>
              <a:ext uri="{FF2B5EF4-FFF2-40B4-BE49-F238E27FC236}">
                <a16:creationId xmlns:a16="http://schemas.microsoft.com/office/drawing/2014/main" id="{AD719E20-77C8-7DBC-A3FE-990CDE2100BA}"/>
              </a:ext>
            </a:extLst>
          </p:cNvPr>
          <p:cNvSpPr txBox="1">
            <a:spLocks/>
          </p:cNvSpPr>
          <p:nvPr/>
        </p:nvSpPr>
        <p:spPr bwMode="auto">
          <a:xfrm>
            <a:off x="1957299" y="5917201"/>
            <a:ext cx="4314135" cy="432048"/>
          </a:xfrm>
          <a:prstGeom prst="rect">
            <a:avLst/>
          </a:prstGeom>
          <a:ln>
            <a:solidFill>
              <a:srgbClr val="FF0000"/>
            </a:solidFill>
            <a:headEnd/>
            <a:tailEnd/>
          </a:ln>
        </p:spPr>
        <p:style>
          <a:lnRef idx="2">
            <a:schemeClr val="accent2"/>
          </a:lnRef>
          <a:fillRef idx="1">
            <a:schemeClr val="lt1"/>
          </a:fillRef>
          <a:effectRef idx="0">
            <a:schemeClr val="accent2"/>
          </a:effectRef>
          <a:fontRef idx="minor">
            <a:schemeClr val="dk1"/>
          </a:fontRef>
        </p:style>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Image quality does not only depend on the detector…but also on the stability of the system</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800" dirty="0">
              <a:solidFill>
                <a:srgbClr val="000000"/>
              </a:solidFill>
              <a:latin typeface="Arial" panose="020B0604020202020204" pitchFamily="34" charset="0"/>
            </a:endParaRPr>
          </a:p>
          <a:p>
            <a:pPr algn="ctr"/>
            <a:endParaRPr lang="en-GB" sz="1800" i="0" u="none" strike="noStrike" dirty="0">
              <a:solidFill>
                <a:srgbClr val="000000"/>
              </a:solidFill>
              <a:effectLst/>
            </a:endParaRPr>
          </a:p>
          <a:p>
            <a:pPr algn="ctr"/>
            <a:endParaRPr lang="en-GB" sz="1800" b="0" i="0" dirty="0">
              <a:solidFill>
                <a:srgbClr val="000000"/>
              </a:solidFill>
              <a:effectLst/>
              <a:latin typeface="Arial" panose="020B0604020202020204" pitchFamily="34" charset="0"/>
            </a:endParaRPr>
          </a:p>
          <a:p>
            <a:pPr algn="ctr"/>
            <a:endParaRPr lang="en-GB" sz="1800" b="0" i="0" dirty="0">
              <a:solidFill>
                <a:srgbClr val="000000"/>
              </a:solidFill>
              <a:effectLst/>
              <a:latin typeface="Arial" panose="020B0604020202020204" pitchFamily="34" charset="0"/>
            </a:endParaRPr>
          </a:p>
          <a:p>
            <a:pPr algn="ctr"/>
            <a:endParaRPr lang="en-GB" sz="1600" b="0" i="0" dirty="0">
              <a:solidFill>
                <a:srgbClr val="000000"/>
              </a:solidFill>
              <a:effectLst/>
              <a:latin typeface="Arial" panose="020B0604020202020204" pitchFamily="34" charset="0"/>
            </a:endParaRPr>
          </a:p>
          <a:p>
            <a:pPr algn="ctr"/>
            <a:endParaRPr lang="en-GB" sz="2000" b="1" dirty="0"/>
          </a:p>
          <a:p>
            <a:pPr algn="ctr"/>
            <a:endParaRPr lang="en-GB" sz="2000" dirty="0"/>
          </a:p>
          <a:p>
            <a:pPr algn="ctr"/>
            <a:endParaRPr lang="en-GB" sz="2000" dirty="0"/>
          </a:p>
          <a:p>
            <a:pPr algn="ctr"/>
            <a:endParaRPr lang="en-GB" sz="2000" dirty="0"/>
          </a:p>
          <a:p>
            <a:pPr algn="ctr"/>
            <a:endParaRPr lang="en-GB" sz="2000" dirty="0"/>
          </a:p>
          <a:p>
            <a:pPr marL="0" lvl="1" indent="0" algn="ctr">
              <a:buFont typeface="Arial" panose="020B0604020202020204" pitchFamily="34" charset="0"/>
              <a:buNone/>
            </a:pPr>
            <a:endParaRPr lang="en-GB" dirty="0"/>
          </a:p>
          <a:p>
            <a:pPr algn="ctr"/>
            <a:endParaRPr lang="en-GB" dirty="0"/>
          </a:p>
        </p:txBody>
      </p:sp>
      <mc:AlternateContent xmlns:mc="http://schemas.openxmlformats.org/markup-compatibility/2006" xmlns:a14="http://schemas.microsoft.com/office/drawing/2010/main">
        <mc:Choice Requires="a14">
          <p:sp>
            <p:nvSpPr>
              <p:cNvPr id="42" name="TextBox 41">
                <a:extLst>
                  <a:ext uri="{FF2B5EF4-FFF2-40B4-BE49-F238E27FC236}">
                    <a16:creationId xmlns:a16="http://schemas.microsoft.com/office/drawing/2014/main" id="{BF1EAD85-253D-A147-8CD6-4AF8A482D350}"/>
                  </a:ext>
                </a:extLst>
              </p:cNvPr>
              <p:cNvSpPr txBox="1"/>
              <p:nvPr/>
            </p:nvSpPr>
            <p:spPr>
              <a:xfrm>
                <a:off x="9550119" y="5013274"/>
                <a:ext cx="1904029" cy="657744"/>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𝑀</m:t>
                      </m:r>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𝑚𝑎𝑥</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𝑚𝑖𝑛</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𝑚𝑎𝑥</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𝑚𝑖𝑛</m:t>
                              </m:r>
                            </m:sub>
                          </m:sSub>
                        </m:den>
                      </m:f>
                    </m:oMath>
                  </m:oMathPara>
                </a14:m>
                <a:endParaRPr lang="en-GB" dirty="0"/>
              </a:p>
            </p:txBody>
          </p:sp>
        </mc:Choice>
        <mc:Fallback xmlns="">
          <p:sp>
            <p:nvSpPr>
              <p:cNvPr id="42" name="TextBox 41">
                <a:extLst>
                  <a:ext uri="{FF2B5EF4-FFF2-40B4-BE49-F238E27FC236}">
                    <a16:creationId xmlns:a16="http://schemas.microsoft.com/office/drawing/2014/main" id="{BF1EAD85-253D-A147-8CD6-4AF8A482D350}"/>
                  </a:ext>
                </a:extLst>
              </p:cNvPr>
              <p:cNvSpPr txBox="1">
                <a:spLocks noRot="1" noChangeAspect="1" noMove="1" noResize="1" noEditPoints="1" noAdjustHandles="1" noChangeArrowheads="1" noChangeShapeType="1" noTextEdit="1"/>
              </p:cNvSpPr>
              <p:nvPr/>
            </p:nvSpPr>
            <p:spPr>
              <a:xfrm>
                <a:off x="9550119" y="5013274"/>
                <a:ext cx="1904029" cy="657744"/>
              </a:xfrm>
              <a:prstGeom prst="rect">
                <a:avLst/>
              </a:prstGeom>
              <a:blipFill>
                <a:blip r:embed="rId10"/>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87325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8C6CD-0641-C485-0C37-BC81576CB0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824936-AB7D-E4E2-F2CC-6F77C8B8375E}"/>
              </a:ext>
            </a:extLst>
          </p:cNvPr>
          <p:cNvSpPr>
            <a:spLocks noGrp="1"/>
          </p:cNvSpPr>
          <p:nvPr>
            <p:ph type="ctrTitle"/>
          </p:nvPr>
        </p:nvSpPr>
        <p:spPr>
          <a:xfrm>
            <a:off x="767408" y="409575"/>
            <a:ext cx="5965287" cy="643161"/>
          </a:xfrm>
        </p:spPr>
        <p:txBody>
          <a:bodyPr/>
          <a:lstStyle/>
          <a:p>
            <a:r>
              <a:rPr lang="en-GB" dirty="0"/>
              <a:t>Resolution test</a:t>
            </a:r>
            <a:endParaRPr lang="en-US" dirty="0"/>
          </a:p>
        </p:txBody>
      </p:sp>
      <p:pic>
        <p:nvPicPr>
          <p:cNvPr id="6" name="Picture 5">
            <a:extLst>
              <a:ext uri="{FF2B5EF4-FFF2-40B4-BE49-F238E27FC236}">
                <a16:creationId xmlns:a16="http://schemas.microsoft.com/office/drawing/2014/main" id="{74405F8E-98D0-90FE-CBC0-B8E91BFBD0E3}"/>
              </a:ext>
            </a:extLst>
          </p:cNvPr>
          <p:cNvPicPr>
            <a:picLocks noChangeAspect="1"/>
          </p:cNvPicPr>
          <p:nvPr/>
        </p:nvPicPr>
        <p:blipFill>
          <a:blip r:embed="rId3"/>
          <a:stretch>
            <a:fillRect/>
          </a:stretch>
        </p:blipFill>
        <p:spPr>
          <a:xfrm>
            <a:off x="911424" y="2348880"/>
            <a:ext cx="4559536" cy="1638558"/>
          </a:xfrm>
          <a:prstGeom prst="rect">
            <a:avLst/>
          </a:prstGeom>
        </p:spPr>
      </p:pic>
      <p:sp>
        <p:nvSpPr>
          <p:cNvPr id="48" name="TextBox 47">
            <a:extLst>
              <a:ext uri="{FF2B5EF4-FFF2-40B4-BE49-F238E27FC236}">
                <a16:creationId xmlns:a16="http://schemas.microsoft.com/office/drawing/2014/main" id="{B0B14F81-0431-9F66-748C-BFDECEA9AA52}"/>
              </a:ext>
            </a:extLst>
          </p:cNvPr>
          <p:cNvSpPr txBox="1"/>
          <p:nvPr/>
        </p:nvSpPr>
        <p:spPr>
          <a:xfrm>
            <a:off x="1293651" y="2086023"/>
            <a:ext cx="954107" cy="369332"/>
          </a:xfrm>
          <a:prstGeom prst="rect">
            <a:avLst/>
          </a:prstGeom>
          <a:noFill/>
        </p:spPr>
        <p:txBody>
          <a:bodyPr wrap="none" rtlCol="0">
            <a:spAutoFit/>
          </a:bodyPr>
          <a:lstStyle/>
          <a:p>
            <a:pPr algn="l"/>
            <a:r>
              <a:rPr lang="en-GB" dirty="0"/>
              <a:t>Landed</a:t>
            </a:r>
          </a:p>
        </p:txBody>
      </p:sp>
      <p:sp>
        <p:nvSpPr>
          <p:cNvPr id="49" name="TextBox 48">
            <a:extLst>
              <a:ext uri="{FF2B5EF4-FFF2-40B4-BE49-F238E27FC236}">
                <a16:creationId xmlns:a16="http://schemas.microsoft.com/office/drawing/2014/main" id="{AEE7F28C-6811-C95B-BC75-DFA6D05B1F12}"/>
              </a:ext>
            </a:extLst>
          </p:cNvPr>
          <p:cNvSpPr txBox="1"/>
          <p:nvPr/>
        </p:nvSpPr>
        <p:spPr>
          <a:xfrm>
            <a:off x="2734656" y="2083513"/>
            <a:ext cx="1005403" cy="369332"/>
          </a:xfrm>
          <a:prstGeom prst="rect">
            <a:avLst/>
          </a:prstGeom>
          <a:noFill/>
        </p:spPr>
        <p:txBody>
          <a:bodyPr wrap="none" rtlCol="0">
            <a:spAutoFit/>
          </a:bodyPr>
          <a:lstStyle/>
          <a:p>
            <a:pPr algn="l"/>
            <a:r>
              <a:rPr lang="en-GB" dirty="0"/>
              <a:t>Floating</a:t>
            </a:r>
          </a:p>
        </p:txBody>
      </p:sp>
      <p:sp>
        <p:nvSpPr>
          <p:cNvPr id="50" name="TextBox 49">
            <a:extLst>
              <a:ext uri="{FF2B5EF4-FFF2-40B4-BE49-F238E27FC236}">
                <a16:creationId xmlns:a16="http://schemas.microsoft.com/office/drawing/2014/main" id="{5C720555-1908-2CBB-4911-6263F6984AFC}"/>
              </a:ext>
            </a:extLst>
          </p:cNvPr>
          <p:cNvSpPr txBox="1"/>
          <p:nvPr/>
        </p:nvSpPr>
        <p:spPr>
          <a:xfrm>
            <a:off x="4218739" y="2070906"/>
            <a:ext cx="1223412" cy="369332"/>
          </a:xfrm>
          <a:prstGeom prst="rect">
            <a:avLst/>
          </a:prstGeom>
          <a:noFill/>
        </p:spPr>
        <p:txBody>
          <a:bodyPr wrap="none" rtlCol="0">
            <a:spAutoFit/>
          </a:bodyPr>
          <a:lstStyle/>
          <a:p>
            <a:pPr algn="l"/>
            <a:r>
              <a:rPr lang="en-GB" dirty="0"/>
              <a:t>Elastomer</a:t>
            </a:r>
          </a:p>
        </p:txBody>
      </p:sp>
      <p:pic>
        <p:nvPicPr>
          <p:cNvPr id="51" name="Picture 50">
            <a:extLst>
              <a:ext uri="{FF2B5EF4-FFF2-40B4-BE49-F238E27FC236}">
                <a16:creationId xmlns:a16="http://schemas.microsoft.com/office/drawing/2014/main" id="{4061C6A8-00C0-2284-3CAC-AE1967E011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4868" y="621161"/>
            <a:ext cx="6017755" cy="4489436"/>
          </a:xfrm>
          <a:prstGeom prst="rect">
            <a:avLst/>
          </a:prstGeom>
          <a:noFill/>
          <a:extLst>
            <a:ext uri="{909E8E84-426E-40DD-AFC4-6F175D3DCCD1}">
              <a14:hiddenFill xmlns:a14="http://schemas.microsoft.com/office/drawing/2010/main">
                <a:solidFill>
                  <a:srgbClr val="FFFFFF"/>
                </a:solidFill>
              </a14:hiddenFill>
            </a:ext>
          </a:extLst>
        </p:spPr>
      </p:pic>
      <p:sp>
        <p:nvSpPr>
          <p:cNvPr id="52" name="TextBox 51">
            <a:extLst>
              <a:ext uri="{FF2B5EF4-FFF2-40B4-BE49-F238E27FC236}">
                <a16:creationId xmlns:a16="http://schemas.microsoft.com/office/drawing/2014/main" id="{7437FC3A-7131-D855-CA5F-D2BF782F1B60}"/>
              </a:ext>
            </a:extLst>
          </p:cNvPr>
          <p:cNvSpPr txBox="1"/>
          <p:nvPr/>
        </p:nvSpPr>
        <p:spPr>
          <a:xfrm>
            <a:off x="2106447" y="5388571"/>
            <a:ext cx="7979106" cy="646331"/>
          </a:xfrm>
          <a:prstGeom prst="rect">
            <a:avLst/>
          </a:prstGeom>
          <a:ln w="28575"/>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a:t>For both the floating and elastomer configurations the </a:t>
            </a:r>
            <a:r>
              <a:rPr lang="en-US" dirty="0"/>
              <a:t>system exhibits an MTF50 at 500 LP/mm, corresponding to an effective spatial resolution of &lt;1 µm</a:t>
            </a:r>
            <a:endParaRPr lang="en-GB" dirty="0"/>
          </a:p>
        </p:txBody>
      </p:sp>
    </p:spTree>
    <p:extLst>
      <p:ext uri="{BB962C8B-B14F-4D97-AF65-F5344CB8AC3E}">
        <p14:creationId xmlns:p14="http://schemas.microsoft.com/office/powerpoint/2010/main" val="301597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3170-46B7-ABF8-0170-7C262EFDFDB4}"/>
              </a:ext>
            </a:extLst>
          </p:cNvPr>
          <p:cNvSpPr>
            <a:spLocks noGrp="1"/>
          </p:cNvSpPr>
          <p:nvPr>
            <p:ph type="ctrTitle"/>
          </p:nvPr>
        </p:nvSpPr>
        <p:spPr>
          <a:xfrm>
            <a:off x="983432" y="2422729"/>
            <a:ext cx="5976664" cy="788409"/>
          </a:xfrm>
        </p:spPr>
        <p:txBody>
          <a:bodyPr/>
          <a:lstStyle/>
          <a:p>
            <a:r>
              <a:rPr lang="en-GB" dirty="0"/>
              <a:t>Second STAGE: Pilot study</a:t>
            </a:r>
            <a:br>
              <a:rPr lang="en-GB" dirty="0"/>
            </a:br>
            <a:endParaRPr lang="en-GB" dirty="0"/>
          </a:p>
        </p:txBody>
      </p:sp>
      <p:pic>
        <p:nvPicPr>
          <p:cNvPr id="6" name="Screen Recording 2025-05-20 115923">
            <a:hlinkClick r:id="" action="ppaction://media"/>
            <a:extLst>
              <a:ext uri="{FF2B5EF4-FFF2-40B4-BE49-F238E27FC236}">
                <a16:creationId xmlns:a16="http://schemas.microsoft.com/office/drawing/2014/main" id="{8089A82C-CBB2-DB3C-3EA1-9E429C252EBA}"/>
              </a:ext>
            </a:extLst>
          </p:cNvPr>
          <p:cNvPicPr>
            <a:picLocks noChangeAspect="1"/>
          </p:cNvPicPr>
          <p:nvPr>
            <a:videoFile r:link="rId1"/>
            <p:extLst>
              <p:ext uri="{DAA4B4D4-6D71-4841-9C94-3DE7FCFB9230}">
                <p14:media xmlns:p14="http://schemas.microsoft.com/office/powerpoint/2010/main" r:embed="rId2">
                  <p14:trim st="3517" end="2400.6458"/>
                </p14:media>
              </p:ext>
            </p:extLst>
          </p:nvPr>
        </p:nvPicPr>
        <p:blipFill>
          <a:blip r:embed="rId4"/>
          <a:stretch>
            <a:fillRect/>
          </a:stretch>
        </p:blipFill>
        <p:spPr>
          <a:xfrm>
            <a:off x="7176120" y="1584311"/>
            <a:ext cx="4477160" cy="3181641"/>
          </a:xfrm>
          <a:prstGeom prst="rect">
            <a:avLst/>
          </a:prstGeom>
        </p:spPr>
      </p:pic>
      <p:sp>
        <p:nvSpPr>
          <p:cNvPr id="9" name="Text Placeholder 2">
            <a:extLst>
              <a:ext uri="{FF2B5EF4-FFF2-40B4-BE49-F238E27FC236}">
                <a16:creationId xmlns:a16="http://schemas.microsoft.com/office/drawing/2014/main" id="{AC1F3E1E-38AC-AEFE-2ABA-194A16D6855D}"/>
              </a:ext>
            </a:extLst>
          </p:cNvPr>
          <p:cNvSpPr txBox="1">
            <a:spLocks/>
          </p:cNvSpPr>
          <p:nvPr/>
        </p:nvSpPr>
        <p:spPr bwMode="auto">
          <a:xfrm>
            <a:off x="1343472" y="3140968"/>
            <a:ext cx="4968552"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0" indent="0" algn="l" defTabSz="914400" rtl="0" eaLnBrk="1" latinLnBrk="0" hangingPunct="1">
              <a:lnSpc>
                <a:spcPct val="100000"/>
              </a:lnSpc>
              <a:spcBef>
                <a:spcPts val="0"/>
              </a:spcBef>
              <a:buFont typeface="Wingdings" pitchFamily="2" charset="2"/>
              <a:buNone/>
              <a:defRPr sz="1800" b="0" i="0" kern="1200">
                <a:solidFill>
                  <a:schemeClr val="bg1"/>
                </a:solidFill>
                <a:latin typeface="UCL Sans" pitchFamily="2" charset="77"/>
                <a:ea typeface="+mn-ea"/>
                <a:cs typeface="+mn-cs"/>
              </a:defRPr>
            </a:lvl1pPr>
            <a:lvl2pPr marL="457200" indent="0" algn="l" defTabSz="914400" rtl="0" eaLnBrk="1" latinLnBrk="0" hangingPunct="1">
              <a:lnSpc>
                <a:spcPct val="90000"/>
              </a:lnSpc>
              <a:spcBef>
                <a:spcPts val="500"/>
              </a:spcBef>
              <a:buFont typeface="Wingdings" pitchFamily="2" charset="2"/>
              <a:buNone/>
              <a:defRPr sz="2000" kern="1200">
                <a:solidFill>
                  <a:schemeClr val="tx1">
                    <a:tint val="82000"/>
                  </a:schemeClr>
                </a:solidFill>
                <a:latin typeface="UCL Sans" pitchFamily="2" charset="77"/>
                <a:ea typeface="+mn-ea"/>
                <a:cs typeface="+mn-cs"/>
              </a:defRPr>
            </a:lvl2pPr>
            <a:lvl3pPr marL="914400" indent="0" algn="l" defTabSz="914400" rtl="0" eaLnBrk="1" latinLnBrk="0" hangingPunct="1">
              <a:lnSpc>
                <a:spcPct val="90000"/>
              </a:lnSpc>
              <a:spcBef>
                <a:spcPts val="500"/>
              </a:spcBef>
              <a:buFont typeface="Wingdings" pitchFamily="2" charset="2"/>
              <a:buNone/>
              <a:defRPr sz="1800" kern="1200">
                <a:solidFill>
                  <a:schemeClr val="tx1">
                    <a:tint val="82000"/>
                  </a:schemeClr>
                </a:solidFill>
                <a:latin typeface="UCL Sans" pitchFamily="2" charset="77"/>
                <a:ea typeface="+mn-ea"/>
                <a:cs typeface="+mn-cs"/>
              </a:defRPr>
            </a:lvl3pPr>
            <a:lvl4pPr marL="13716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4pPr>
            <a:lvl5pPr marL="18288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algn="ctr" fontAlgn="auto">
              <a:spcAft>
                <a:spcPts val="0"/>
              </a:spcAft>
            </a:pP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Can LB-</a:t>
            </a:r>
            <a:r>
              <a:rPr lang="en-GB" b="1" dirty="0" err="1">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XPCi</a:t>
            </a: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a:t>
            </a:r>
            <a:r>
              <a:rPr lang="en-GB" b="1" dirty="0" err="1">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uCT</a:t>
            </a: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 effectively visualize individual chondrocytes (~10um) within cartilage</a:t>
            </a:r>
            <a:endPar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402943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repeatCount="indefinite" fill="hold" display="0">
                  <p:stCondLst>
                    <p:cond delay="indefinite"/>
                  </p:st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9236E-3D1E-0AFE-1A58-94A0384A1F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B959C-EEBB-6A98-F0A9-65E9AF679A3D}"/>
              </a:ext>
            </a:extLst>
          </p:cNvPr>
          <p:cNvSpPr>
            <a:spLocks noGrp="1"/>
          </p:cNvSpPr>
          <p:nvPr>
            <p:ph type="ctrTitle"/>
          </p:nvPr>
        </p:nvSpPr>
        <p:spPr>
          <a:xfrm>
            <a:off x="767408" y="409575"/>
            <a:ext cx="5965287" cy="643161"/>
          </a:xfrm>
        </p:spPr>
        <p:txBody>
          <a:bodyPr/>
          <a:lstStyle/>
          <a:p>
            <a:r>
              <a:rPr lang="en-GB" dirty="0"/>
              <a:t>Methods</a:t>
            </a:r>
            <a:endParaRPr lang="en-US" dirty="0"/>
          </a:p>
        </p:txBody>
      </p:sp>
      <p:sp>
        <p:nvSpPr>
          <p:cNvPr id="19" name="TextBox 18">
            <a:extLst>
              <a:ext uri="{FF2B5EF4-FFF2-40B4-BE49-F238E27FC236}">
                <a16:creationId xmlns:a16="http://schemas.microsoft.com/office/drawing/2014/main" id="{A6B3CFC4-68DA-E5C2-8D26-931C7423A9D0}"/>
              </a:ext>
            </a:extLst>
          </p:cNvPr>
          <p:cNvSpPr txBox="1"/>
          <p:nvPr/>
        </p:nvSpPr>
        <p:spPr>
          <a:xfrm>
            <a:off x="772100" y="1285480"/>
            <a:ext cx="3073648" cy="369332"/>
          </a:xfrm>
          <a:prstGeom prst="rect">
            <a:avLst/>
          </a:prstGeom>
          <a:noFill/>
        </p:spPr>
        <p:txBody>
          <a:bodyPr wrap="square">
            <a:spAutoFit/>
          </a:bodyPr>
          <a:lstStyle/>
          <a:p>
            <a:r>
              <a:rPr lang="en-US" sz="1800" dirty="0"/>
              <a:t>Sample preparation protocol</a:t>
            </a:r>
            <a:endParaRPr lang="en-US" sz="1800" i="0" dirty="0">
              <a:solidFill>
                <a:srgbClr val="000000"/>
              </a:solidFill>
              <a:effectLst/>
            </a:endParaRPr>
          </a:p>
        </p:txBody>
      </p:sp>
      <p:pic>
        <p:nvPicPr>
          <p:cNvPr id="20" name="Picture 19" descr="Diagram of a pig with a pig in it&#10;&#10;AI-generated content may be incorrect.">
            <a:extLst>
              <a:ext uri="{FF2B5EF4-FFF2-40B4-BE49-F238E27FC236}">
                <a16:creationId xmlns:a16="http://schemas.microsoft.com/office/drawing/2014/main" id="{0F258F4D-8434-BFCF-0881-FD03564FCF6F}"/>
              </a:ext>
            </a:extLst>
          </p:cNvPr>
          <p:cNvPicPr>
            <a:picLocks noChangeAspect="1"/>
          </p:cNvPicPr>
          <p:nvPr/>
        </p:nvPicPr>
        <p:blipFill>
          <a:blip r:embed="rId5"/>
          <a:stretch>
            <a:fillRect/>
          </a:stretch>
        </p:blipFill>
        <p:spPr>
          <a:xfrm>
            <a:off x="695400" y="1654812"/>
            <a:ext cx="3384376" cy="2370726"/>
          </a:xfrm>
          <a:prstGeom prst="rect">
            <a:avLst/>
          </a:prstGeom>
        </p:spPr>
      </p:pic>
      <p:sp>
        <p:nvSpPr>
          <p:cNvPr id="28" name="TextBox 27">
            <a:extLst>
              <a:ext uri="{FF2B5EF4-FFF2-40B4-BE49-F238E27FC236}">
                <a16:creationId xmlns:a16="http://schemas.microsoft.com/office/drawing/2014/main" id="{C5053D3A-44DE-950B-73CA-9F159D6C700D}"/>
              </a:ext>
            </a:extLst>
          </p:cNvPr>
          <p:cNvSpPr txBox="1"/>
          <p:nvPr/>
        </p:nvSpPr>
        <p:spPr>
          <a:xfrm>
            <a:off x="5041390" y="4143889"/>
            <a:ext cx="1310738" cy="369332"/>
          </a:xfrm>
          <a:prstGeom prst="rect">
            <a:avLst/>
          </a:prstGeom>
          <a:noFill/>
        </p:spPr>
        <p:txBody>
          <a:bodyPr wrap="square">
            <a:spAutoFit/>
          </a:bodyPr>
          <a:lstStyle/>
          <a:p>
            <a:r>
              <a:rPr lang="en-US" sz="1800" dirty="0"/>
              <a:t>Acquisition</a:t>
            </a:r>
            <a:endParaRPr lang="en-US" sz="1800" i="0" dirty="0">
              <a:solidFill>
                <a:srgbClr val="000000"/>
              </a:solidFill>
              <a:effectLst/>
            </a:endParaRPr>
          </a:p>
        </p:txBody>
      </p:sp>
      <p:sp>
        <p:nvSpPr>
          <p:cNvPr id="29" name="Arrow: Right 28">
            <a:extLst>
              <a:ext uri="{FF2B5EF4-FFF2-40B4-BE49-F238E27FC236}">
                <a16:creationId xmlns:a16="http://schemas.microsoft.com/office/drawing/2014/main" id="{7E15A7CD-32ED-6747-3F6B-C98715B5A05B}"/>
              </a:ext>
            </a:extLst>
          </p:cNvPr>
          <p:cNvSpPr/>
          <p:nvPr/>
        </p:nvSpPr>
        <p:spPr>
          <a:xfrm rot="3010297">
            <a:off x="8348840" y="3107391"/>
            <a:ext cx="641977" cy="507817"/>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64232BFD-041E-89E4-91B7-003C93D19B41}"/>
              </a:ext>
            </a:extLst>
          </p:cNvPr>
          <p:cNvSpPr txBox="1"/>
          <p:nvPr/>
        </p:nvSpPr>
        <p:spPr>
          <a:xfrm>
            <a:off x="7129780" y="933571"/>
            <a:ext cx="3881269" cy="646331"/>
          </a:xfrm>
          <a:prstGeom prst="rect">
            <a:avLst/>
          </a:prstGeom>
          <a:noFill/>
        </p:spPr>
        <p:txBody>
          <a:bodyPr wrap="square">
            <a:spAutoFit/>
          </a:bodyPr>
          <a:lstStyle/>
          <a:p>
            <a:pPr algn="ctr"/>
            <a:r>
              <a:rPr lang="en-US" dirty="0">
                <a:solidFill>
                  <a:srgbClr val="000000"/>
                </a:solidFill>
              </a:rPr>
              <a:t>Image optimization: Phase retrieval &amp; CT reconstruction</a:t>
            </a:r>
          </a:p>
        </p:txBody>
      </p:sp>
      <p:pic>
        <p:nvPicPr>
          <p:cNvPr id="33" name="Screen Recording 2024-11-12 182455">
            <a:hlinkClick r:id="" action="ppaction://media"/>
            <a:extLst>
              <a:ext uri="{FF2B5EF4-FFF2-40B4-BE49-F238E27FC236}">
                <a16:creationId xmlns:a16="http://schemas.microsoft.com/office/drawing/2014/main" id="{F87047D6-9734-B77E-F322-E5059684E14B}"/>
              </a:ext>
            </a:extLst>
          </p:cNvPr>
          <p:cNvPicPr>
            <a:picLocks noChangeAspect="1"/>
          </p:cNvPicPr>
          <p:nvPr>
            <a:videoFile r:link="rId1"/>
            <p:extLst>
              <p:ext uri="{DAA4B4D4-6D71-4841-9C94-3DE7FCFB9230}">
                <p14:media xmlns:p14="http://schemas.microsoft.com/office/powerpoint/2010/main" r:embed="rId2">
                  <p14:trim st="4230" end="9462"/>
                </p14:media>
              </p:ext>
            </p:extLst>
          </p:nvPr>
        </p:nvPicPr>
        <p:blipFill>
          <a:blip r:embed="rId6"/>
          <a:srcRect t="10324" b="6861"/>
          <a:stretch/>
        </p:blipFill>
        <p:spPr>
          <a:xfrm>
            <a:off x="4162780" y="4537140"/>
            <a:ext cx="3244853" cy="2196970"/>
          </a:xfrm>
          <a:prstGeom prst="rect">
            <a:avLst/>
          </a:prstGeom>
        </p:spPr>
      </p:pic>
      <p:pic>
        <p:nvPicPr>
          <p:cNvPr id="34" name="Picture 33" descr="A black and white image of a half moon&#10;&#10;Description automatically generated">
            <a:extLst>
              <a:ext uri="{FF2B5EF4-FFF2-40B4-BE49-F238E27FC236}">
                <a16:creationId xmlns:a16="http://schemas.microsoft.com/office/drawing/2014/main" id="{C946228A-F083-8405-98A4-3410F85C4669}"/>
              </a:ext>
            </a:extLst>
          </p:cNvPr>
          <p:cNvPicPr>
            <a:picLocks noChangeAspect="1"/>
          </p:cNvPicPr>
          <p:nvPr/>
        </p:nvPicPr>
        <p:blipFill>
          <a:blip r:embed="rId7"/>
          <a:stretch>
            <a:fillRect/>
          </a:stretch>
        </p:blipFill>
        <p:spPr>
          <a:xfrm>
            <a:off x="8117135" y="1772816"/>
            <a:ext cx="1906553" cy="1969143"/>
          </a:xfrm>
          <a:prstGeom prst="rect">
            <a:avLst/>
          </a:prstGeom>
        </p:spPr>
      </p:pic>
      <p:pic>
        <p:nvPicPr>
          <p:cNvPr id="35" name="Picture 34" descr="A close up of a black and white image&#10;&#10;Description automatically generated">
            <a:extLst>
              <a:ext uri="{FF2B5EF4-FFF2-40B4-BE49-F238E27FC236}">
                <a16:creationId xmlns:a16="http://schemas.microsoft.com/office/drawing/2014/main" id="{1061AADD-1C4B-3099-B305-52B882EC0B81}"/>
              </a:ext>
            </a:extLst>
          </p:cNvPr>
          <p:cNvPicPr>
            <a:picLocks noChangeAspect="1"/>
          </p:cNvPicPr>
          <p:nvPr/>
        </p:nvPicPr>
        <p:blipFill>
          <a:blip r:embed="rId8"/>
          <a:stretch>
            <a:fillRect/>
          </a:stretch>
        </p:blipFill>
        <p:spPr>
          <a:xfrm>
            <a:off x="10202465" y="1772816"/>
            <a:ext cx="1953861" cy="1982693"/>
          </a:xfrm>
          <a:prstGeom prst="rect">
            <a:avLst/>
          </a:prstGeom>
        </p:spPr>
      </p:pic>
      <p:pic>
        <p:nvPicPr>
          <p:cNvPr id="36" name="Picture 35">
            <a:extLst>
              <a:ext uri="{FF2B5EF4-FFF2-40B4-BE49-F238E27FC236}">
                <a16:creationId xmlns:a16="http://schemas.microsoft.com/office/drawing/2014/main" id="{DFA3588F-F1AA-6AA3-E51F-AE54B210CCEA}"/>
              </a:ext>
            </a:extLst>
          </p:cNvPr>
          <p:cNvPicPr>
            <a:picLocks noChangeAspect="1"/>
          </p:cNvPicPr>
          <p:nvPr/>
        </p:nvPicPr>
        <p:blipFill>
          <a:blip r:embed="rId9"/>
          <a:srcRect l="16515" t="10105" r="16535" b="6808"/>
          <a:stretch>
            <a:fillRect/>
          </a:stretch>
        </p:blipFill>
        <p:spPr>
          <a:xfrm>
            <a:off x="5984497" y="1780781"/>
            <a:ext cx="1953861" cy="1981657"/>
          </a:xfrm>
          <a:prstGeom prst="rect">
            <a:avLst/>
          </a:prstGeom>
        </p:spPr>
      </p:pic>
      <p:cxnSp>
        <p:nvCxnSpPr>
          <p:cNvPr id="37" name="Straight Arrow Connector 36">
            <a:extLst>
              <a:ext uri="{FF2B5EF4-FFF2-40B4-BE49-F238E27FC236}">
                <a16:creationId xmlns:a16="http://schemas.microsoft.com/office/drawing/2014/main" id="{EF6A473B-D554-B67A-45E3-A209C020AD00}"/>
              </a:ext>
            </a:extLst>
          </p:cNvPr>
          <p:cNvCxnSpPr>
            <a:cxnSpLocks/>
          </p:cNvCxnSpPr>
          <p:nvPr/>
        </p:nvCxnSpPr>
        <p:spPr>
          <a:xfrm flipV="1">
            <a:off x="7486236" y="3621559"/>
            <a:ext cx="3934015" cy="7447"/>
          </a:xfrm>
          <a:prstGeom prst="straightConnector1">
            <a:avLst/>
          </a:prstGeom>
          <a:ln w="7620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9" name="Arrow: Right 38">
            <a:extLst>
              <a:ext uri="{FF2B5EF4-FFF2-40B4-BE49-F238E27FC236}">
                <a16:creationId xmlns:a16="http://schemas.microsoft.com/office/drawing/2014/main" id="{37D61F9F-F942-CD6D-2AD5-55B644A01290}"/>
              </a:ext>
            </a:extLst>
          </p:cNvPr>
          <p:cNvSpPr/>
          <p:nvPr/>
        </p:nvSpPr>
        <p:spPr>
          <a:xfrm rot="3010297">
            <a:off x="3655314" y="4074646"/>
            <a:ext cx="641977" cy="507817"/>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Right 39">
            <a:extLst>
              <a:ext uri="{FF2B5EF4-FFF2-40B4-BE49-F238E27FC236}">
                <a16:creationId xmlns:a16="http://schemas.microsoft.com/office/drawing/2014/main" id="{D857A2E4-EBC8-8AB5-C9BC-58A9B0D305A8}"/>
              </a:ext>
            </a:extLst>
          </p:cNvPr>
          <p:cNvSpPr/>
          <p:nvPr/>
        </p:nvSpPr>
        <p:spPr>
          <a:xfrm rot="19080660">
            <a:off x="7342705" y="3981039"/>
            <a:ext cx="641977" cy="507817"/>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AE4AB324-2CED-1256-F4C7-36959FA2D693}"/>
              </a:ext>
            </a:extLst>
          </p:cNvPr>
          <p:cNvSpPr txBox="1"/>
          <p:nvPr/>
        </p:nvSpPr>
        <p:spPr>
          <a:xfrm>
            <a:off x="2989687" y="6190918"/>
            <a:ext cx="1790068" cy="646331"/>
          </a:xfrm>
          <a:prstGeom prst="rect">
            <a:avLst/>
          </a:prstGeom>
          <a:noFill/>
        </p:spPr>
        <p:txBody>
          <a:bodyPr wrap="square">
            <a:spAutoFit/>
          </a:bodyPr>
          <a:lstStyle/>
          <a:p>
            <a:r>
              <a:rPr lang="en-US" i="0" dirty="0">
                <a:solidFill>
                  <a:srgbClr val="000000"/>
                </a:solidFill>
                <a:effectLst/>
              </a:rPr>
              <a:t>#projections?</a:t>
            </a:r>
          </a:p>
          <a:p>
            <a:r>
              <a:rPr lang="en-US" sz="1800" dirty="0">
                <a:solidFill>
                  <a:srgbClr val="000000"/>
                </a:solidFill>
              </a:rPr>
              <a:t>Exposure time?</a:t>
            </a:r>
            <a:endParaRPr lang="en-US" sz="1800" i="0" dirty="0">
              <a:solidFill>
                <a:srgbClr val="000000"/>
              </a:solidFill>
              <a:effectLst/>
            </a:endParaRPr>
          </a:p>
        </p:txBody>
      </p:sp>
    </p:spTree>
    <p:extLst>
      <p:ext uri="{BB962C8B-B14F-4D97-AF65-F5344CB8AC3E}">
        <p14:creationId xmlns:p14="http://schemas.microsoft.com/office/powerpoint/2010/main" val="401304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8"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3"/>
                                        </p:tgtEl>
                                      </p:cBhvr>
                                    </p:cmd>
                                  </p:childTnLst>
                                </p:cTn>
                              </p:par>
                            </p:childTnLst>
                          </p:cTn>
                        </p:par>
                      </p:childTnLst>
                    </p:cTn>
                  </p:par>
                </p:childTnLst>
              </p:cTn>
              <p:nextCondLst>
                <p:cond evt="onClick" delay="0">
                  <p:tgtEl>
                    <p:spTgt spid="33"/>
                  </p:tgtEl>
                </p:cond>
              </p:nextCondLst>
            </p:seq>
            <p:video>
              <p:cMediaNode>
                <p:cTn id="12" repeatCount="indefinite" fill="hold" display="0">
                  <p:stCondLst>
                    <p:cond delay="indefinite"/>
                  </p:stCondLst>
                </p:cTn>
                <p:tgtEl>
                  <p:spTgt spid="33"/>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1A516-D697-AE51-BA64-CD649894F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D7E917-8BD9-C5DC-805C-9CD1A473227E}"/>
              </a:ext>
            </a:extLst>
          </p:cNvPr>
          <p:cNvSpPr>
            <a:spLocks noGrp="1"/>
          </p:cNvSpPr>
          <p:nvPr>
            <p:ph type="ctrTitle"/>
          </p:nvPr>
        </p:nvSpPr>
        <p:spPr>
          <a:xfrm>
            <a:off x="767408" y="409575"/>
            <a:ext cx="11089232" cy="643161"/>
          </a:xfrm>
        </p:spPr>
        <p:txBody>
          <a:bodyPr/>
          <a:lstStyle/>
          <a:p>
            <a:r>
              <a:rPr lang="en-GB" dirty="0"/>
              <a:t>Results: Image optimization and reconstruction</a:t>
            </a:r>
            <a:endParaRPr lang="en-US" dirty="0"/>
          </a:p>
        </p:txBody>
      </p:sp>
      <p:pic>
        <p:nvPicPr>
          <p:cNvPr id="3" name="Picture 2">
            <a:extLst>
              <a:ext uri="{FF2B5EF4-FFF2-40B4-BE49-F238E27FC236}">
                <a16:creationId xmlns:a16="http://schemas.microsoft.com/office/drawing/2014/main" id="{64978A9F-6FDF-46C5-CBCF-032972A30F53}"/>
              </a:ext>
            </a:extLst>
          </p:cNvPr>
          <p:cNvPicPr>
            <a:picLocks noChangeAspect="1"/>
          </p:cNvPicPr>
          <p:nvPr/>
        </p:nvPicPr>
        <p:blipFill>
          <a:blip r:embed="rId5"/>
          <a:stretch>
            <a:fillRect/>
          </a:stretch>
        </p:blipFill>
        <p:spPr>
          <a:xfrm>
            <a:off x="450010" y="1208406"/>
            <a:ext cx="4313722" cy="2698750"/>
          </a:xfrm>
          <a:prstGeom prst="rect">
            <a:avLst/>
          </a:prstGeom>
        </p:spPr>
      </p:pic>
      <p:pic>
        <p:nvPicPr>
          <p:cNvPr id="5" name="Picture 4">
            <a:extLst>
              <a:ext uri="{FF2B5EF4-FFF2-40B4-BE49-F238E27FC236}">
                <a16:creationId xmlns:a16="http://schemas.microsoft.com/office/drawing/2014/main" id="{260F34F9-2CA8-06F4-2B39-EE85AB8BC4DF}"/>
              </a:ext>
            </a:extLst>
          </p:cNvPr>
          <p:cNvPicPr>
            <a:picLocks noChangeAspect="1"/>
          </p:cNvPicPr>
          <p:nvPr/>
        </p:nvPicPr>
        <p:blipFill>
          <a:blip r:embed="rId6"/>
          <a:srcRect l="1924"/>
          <a:stretch>
            <a:fillRect/>
          </a:stretch>
        </p:blipFill>
        <p:spPr>
          <a:xfrm>
            <a:off x="8263559" y="1196752"/>
            <a:ext cx="3909535" cy="4813299"/>
          </a:xfrm>
          <a:prstGeom prst="rect">
            <a:avLst/>
          </a:prstGeom>
        </p:spPr>
      </p:pic>
      <p:pic>
        <p:nvPicPr>
          <p:cNvPr id="4" name="Picture 3">
            <a:extLst>
              <a:ext uri="{FF2B5EF4-FFF2-40B4-BE49-F238E27FC236}">
                <a16:creationId xmlns:a16="http://schemas.microsoft.com/office/drawing/2014/main" id="{E65C16C5-B34B-AD64-4E02-6A1EBD2F2CA1}"/>
              </a:ext>
            </a:extLst>
          </p:cNvPr>
          <p:cNvPicPr>
            <a:picLocks noChangeAspect="1"/>
          </p:cNvPicPr>
          <p:nvPr/>
        </p:nvPicPr>
        <p:blipFill>
          <a:blip r:embed="rId7"/>
          <a:stretch>
            <a:fillRect/>
          </a:stretch>
        </p:blipFill>
        <p:spPr>
          <a:xfrm>
            <a:off x="4756448" y="1196752"/>
            <a:ext cx="3819758" cy="4036584"/>
          </a:xfrm>
          <a:prstGeom prst="rect">
            <a:avLst/>
          </a:prstGeom>
        </p:spPr>
      </p:pic>
      <p:sp>
        <p:nvSpPr>
          <p:cNvPr id="6" name="TextBox 5">
            <a:extLst>
              <a:ext uri="{FF2B5EF4-FFF2-40B4-BE49-F238E27FC236}">
                <a16:creationId xmlns:a16="http://schemas.microsoft.com/office/drawing/2014/main" id="{ECA7ACED-4A64-FB55-EF4F-DFFF77C7DBDF}"/>
              </a:ext>
            </a:extLst>
          </p:cNvPr>
          <p:cNvSpPr txBox="1"/>
          <p:nvPr/>
        </p:nvSpPr>
        <p:spPr>
          <a:xfrm>
            <a:off x="553723" y="4049715"/>
            <a:ext cx="4210009" cy="2062103"/>
          </a:xfrm>
          <a:prstGeom prst="rect">
            <a:avLst/>
          </a:prstGeom>
          <a:noFill/>
        </p:spPr>
        <p:txBody>
          <a:bodyPr wrap="square">
            <a:spAutoFit/>
          </a:bodyPr>
          <a:lstStyle/>
          <a:p>
            <a:pPr marL="285750" indent="-285750">
              <a:buFont typeface="Arial" panose="020B0604020202020204" pitchFamily="34" charset="0"/>
              <a:buChar char="•"/>
            </a:pPr>
            <a:r>
              <a:rPr lang="en-GB" sz="1600" dirty="0"/>
              <a:t>COR and ring artefact correction were </a:t>
            </a:r>
            <a:r>
              <a:rPr lang="en-GB" sz="1600" b="1" dirty="0"/>
              <a:t>optimized</a:t>
            </a:r>
            <a:r>
              <a:rPr lang="en-GB" sz="1600" dirty="0"/>
              <a:t> to improve the </a:t>
            </a:r>
            <a:r>
              <a:rPr lang="en-GB" sz="1600" b="1" dirty="0"/>
              <a:t>visualization of cells</a:t>
            </a:r>
            <a:r>
              <a:rPr lang="en-GB" sz="1600" dirty="0"/>
              <a:t> without inducing distortion of the image </a:t>
            </a:r>
          </a:p>
          <a:p>
            <a:pPr marL="285750" indent="-285750">
              <a:buFont typeface="Arial" panose="020B0604020202020204" pitchFamily="34" charset="0"/>
              <a:buChar char="•"/>
            </a:pPr>
            <a:r>
              <a:rPr lang="en-GB" sz="1600" dirty="0"/>
              <a:t>Optimisation of the </a:t>
            </a:r>
            <a:r>
              <a:rPr lang="el-GR" sz="1600" dirty="0"/>
              <a:t>δ</a:t>
            </a:r>
            <a:r>
              <a:rPr lang="en-GB" sz="1600" dirty="0"/>
              <a:t>/</a:t>
            </a:r>
            <a:r>
              <a:rPr lang="el-GR" sz="1600" dirty="0"/>
              <a:t>β</a:t>
            </a:r>
            <a:r>
              <a:rPr lang="en-GB" sz="1600" dirty="0"/>
              <a:t> ratio at the cell-ECM boundary </a:t>
            </a:r>
            <a:r>
              <a:rPr lang="en-GB" sz="1600" b="1" dirty="0"/>
              <a:t>enhances cell visibility </a:t>
            </a:r>
            <a:r>
              <a:rPr lang="en-GB" sz="1600" dirty="0"/>
              <a:t>and improves noise suppression</a:t>
            </a:r>
          </a:p>
          <a:p>
            <a:pPr marL="285750" indent="-285750">
              <a:buFont typeface="Arial" panose="020B0604020202020204" pitchFamily="34" charset="0"/>
              <a:buChar char="•"/>
            </a:pPr>
            <a:endParaRPr lang="en-GB" sz="1600" dirty="0"/>
          </a:p>
        </p:txBody>
      </p:sp>
      <p:pic>
        <p:nvPicPr>
          <p:cNvPr id="7" name="Screen Recording 2025-05-20 115923">
            <a:hlinkClick r:id="" action="ppaction://media"/>
            <a:extLst>
              <a:ext uri="{FF2B5EF4-FFF2-40B4-BE49-F238E27FC236}">
                <a16:creationId xmlns:a16="http://schemas.microsoft.com/office/drawing/2014/main" id="{8DFBB383-7FB2-5A06-CA38-461467AE978F}"/>
              </a:ext>
            </a:extLst>
          </p:cNvPr>
          <p:cNvPicPr>
            <a:picLocks noChangeAspect="1"/>
          </p:cNvPicPr>
          <p:nvPr>
            <a:videoFile r:link="rId1"/>
            <p:extLst>
              <p:ext uri="{DAA4B4D4-6D71-4841-9C94-3DE7FCFB9230}">
                <p14:media xmlns:p14="http://schemas.microsoft.com/office/powerpoint/2010/main" r:embed="rId2">
                  <p14:trim st="3517" end="2400.6458"/>
                </p14:media>
              </p:ext>
            </p:extLst>
          </p:nvPr>
        </p:nvPicPr>
        <p:blipFill>
          <a:blip r:embed="rId8"/>
          <a:stretch>
            <a:fillRect/>
          </a:stretch>
        </p:blipFill>
        <p:spPr>
          <a:xfrm>
            <a:off x="2985934" y="1010502"/>
            <a:ext cx="7048140" cy="5008677"/>
          </a:xfrm>
          <a:prstGeom prst="rect">
            <a:avLst/>
          </a:prstGeom>
        </p:spPr>
      </p:pic>
    </p:spTree>
    <p:extLst>
      <p:ext uri="{BB962C8B-B14F-4D97-AF65-F5344CB8AC3E}">
        <p14:creationId xmlns:p14="http://schemas.microsoft.com/office/powerpoint/2010/main" val="3809140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D64AD-B4E5-A2BB-E304-EF5D7B58DC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8E2CF0-3ABB-120A-3D1B-4E85F35C247D}"/>
              </a:ext>
            </a:extLst>
          </p:cNvPr>
          <p:cNvSpPr>
            <a:spLocks noGrp="1"/>
          </p:cNvSpPr>
          <p:nvPr>
            <p:ph type="ctrTitle"/>
          </p:nvPr>
        </p:nvSpPr>
        <p:spPr>
          <a:xfrm>
            <a:off x="767408" y="409575"/>
            <a:ext cx="11089232" cy="643161"/>
          </a:xfrm>
        </p:spPr>
        <p:txBody>
          <a:bodyPr/>
          <a:lstStyle/>
          <a:p>
            <a:r>
              <a:rPr lang="en-GB" dirty="0"/>
              <a:t>Results: Image optimization and reconstruction</a:t>
            </a:r>
            <a:endParaRPr lang="en-US" dirty="0"/>
          </a:p>
        </p:txBody>
      </p:sp>
      <p:pic>
        <p:nvPicPr>
          <p:cNvPr id="8" name="Picture 7">
            <a:extLst>
              <a:ext uri="{FF2B5EF4-FFF2-40B4-BE49-F238E27FC236}">
                <a16:creationId xmlns:a16="http://schemas.microsoft.com/office/drawing/2014/main" id="{F97C1EC8-2CAC-F81C-92A1-F352F120C252}"/>
              </a:ext>
            </a:extLst>
          </p:cNvPr>
          <p:cNvPicPr>
            <a:picLocks noChangeAspect="1"/>
          </p:cNvPicPr>
          <p:nvPr/>
        </p:nvPicPr>
        <p:blipFill>
          <a:blip r:embed="rId3"/>
          <a:stretch>
            <a:fillRect/>
          </a:stretch>
        </p:blipFill>
        <p:spPr>
          <a:xfrm>
            <a:off x="407368" y="1361842"/>
            <a:ext cx="5016752" cy="5051590"/>
          </a:xfrm>
          <a:prstGeom prst="rect">
            <a:avLst/>
          </a:prstGeom>
        </p:spPr>
      </p:pic>
      <p:pic>
        <p:nvPicPr>
          <p:cNvPr id="10" name="Picture 9">
            <a:extLst>
              <a:ext uri="{FF2B5EF4-FFF2-40B4-BE49-F238E27FC236}">
                <a16:creationId xmlns:a16="http://schemas.microsoft.com/office/drawing/2014/main" id="{3DAFB437-EA53-0ED7-B3C8-A665E0539D6A}"/>
              </a:ext>
            </a:extLst>
          </p:cNvPr>
          <p:cNvPicPr>
            <a:picLocks noChangeAspect="1"/>
          </p:cNvPicPr>
          <p:nvPr/>
        </p:nvPicPr>
        <p:blipFill>
          <a:blip r:embed="rId4"/>
          <a:stretch>
            <a:fillRect/>
          </a:stretch>
        </p:blipFill>
        <p:spPr>
          <a:xfrm>
            <a:off x="5519936" y="2060848"/>
            <a:ext cx="6112852" cy="1892505"/>
          </a:xfrm>
          <a:prstGeom prst="rect">
            <a:avLst/>
          </a:prstGeom>
        </p:spPr>
      </p:pic>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883DFE10-3B9B-6472-2E1D-3C4982AA17BF}"/>
                  </a:ext>
                </a:extLst>
              </p:cNvPr>
              <p:cNvSpPr txBox="1"/>
              <p:nvPr/>
            </p:nvSpPr>
            <p:spPr>
              <a:xfrm>
                <a:off x="6168008" y="4077072"/>
                <a:ext cx="5302102" cy="1079976"/>
              </a:xfrm>
              <a:prstGeom prst="rect">
                <a:avLst/>
              </a:prstGeom>
              <a:noFill/>
            </p:spPr>
            <p:txBody>
              <a:bodyPr wrap="square">
                <a:spAutoFit/>
              </a:bodyPr>
              <a:lstStyle/>
              <a:p>
                <a:pPr marL="285750" indent="-285750">
                  <a:buFont typeface="Arial" panose="020B0604020202020204" pitchFamily="34" charset="0"/>
                  <a:buChar char="•"/>
                </a:pPr>
                <a:r>
                  <a:rPr lang="en-GB" sz="1600" dirty="0"/>
                  <a:t>SNR and CNR improve with the integration time following a </a:t>
                </a:r>
                <a14:m>
                  <m:oMath xmlns:m="http://schemas.openxmlformats.org/officeDocument/2006/math">
                    <m:rad>
                      <m:radPr>
                        <m:degHide m:val="on"/>
                        <m:ctrlPr>
                          <a:rPr lang="en-GB" sz="1600" b="1" i="1" smtClean="0">
                            <a:latin typeface="Cambria Math" panose="02040503050406030204" pitchFamily="18" charset="0"/>
                          </a:rPr>
                        </m:ctrlPr>
                      </m:radPr>
                      <m:deg/>
                      <m:e>
                        <m:r>
                          <a:rPr lang="en-GB" sz="1600" b="1" i="1" smtClean="0">
                            <a:latin typeface="Cambria Math" panose="02040503050406030204" pitchFamily="18" charset="0"/>
                          </a:rPr>
                          <m:t>𝒏</m:t>
                        </m:r>
                      </m:e>
                    </m:rad>
                  </m:oMath>
                </a14:m>
                <a:r>
                  <a:rPr lang="en-GB" sz="1600" b="1" dirty="0"/>
                  <a:t> relation </a:t>
                </a:r>
                <a:r>
                  <a:rPr lang="en-GB" sz="1600" dirty="0"/>
                  <a:t>(Poisson statistics)</a:t>
                </a:r>
              </a:p>
              <a:p>
                <a:pPr marL="285750" indent="-285750">
                  <a:buFont typeface="Arial" panose="020B0604020202020204" pitchFamily="34" charset="0"/>
                  <a:buChar char="•"/>
                </a:pPr>
                <a:r>
                  <a:rPr lang="en-GB" sz="1600" dirty="0"/>
                  <a:t>Even at 10s exposure the cellular structures were observed </a:t>
                </a:r>
                <a:r>
                  <a:rPr lang="en-GB" sz="1600" b="1" dirty="0"/>
                  <a:t>reducing imaging time to ~4hours </a:t>
                </a:r>
              </a:p>
            </p:txBody>
          </p:sp>
        </mc:Choice>
        <mc:Fallback xmlns="">
          <p:sp>
            <p:nvSpPr>
              <p:cNvPr id="11" name="TextBox 10">
                <a:extLst>
                  <a:ext uri="{FF2B5EF4-FFF2-40B4-BE49-F238E27FC236}">
                    <a16:creationId xmlns:a16="http://schemas.microsoft.com/office/drawing/2014/main" id="{883DFE10-3B9B-6472-2E1D-3C4982AA17BF}"/>
                  </a:ext>
                </a:extLst>
              </p:cNvPr>
              <p:cNvSpPr txBox="1">
                <a:spLocks noRot="1" noChangeAspect="1" noMove="1" noResize="1" noEditPoints="1" noAdjustHandles="1" noChangeArrowheads="1" noChangeShapeType="1" noTextEdit="1"/>
              </p:cNvSpPr>
              <p:nvPr/>
            </p:nvSpPr>
            <p:spPr>
              <a:xfrm>
                <a:off x="6168008" y="4077072"/>
                <a:ext cx="5302102" cy="1079976"/>
              </a:xfrm>
              <a:prstGeom prst="rect">
                <a:avLst/>
              </a:prstGeom>
              <a:blipFill>
                <a:blip r:embed="rId5"/>
                <a:stretch>
                  <a:fillRect l="-460" t="-1695" b="-6780"/>
                </a:stretch>
              </a:blipFill>
            </p:spPr>
            <p:txBody>
              <a:bodyPr/>
              <a:lstStyle/>
              <a:p>
                <a:r>
                  <a:rPr lang="en-GB">
                    <a:noFill/>
                  </a:rPr>
                  <a:t> </a:t>
                </a:r>
              </a:p>
            </p:txBody>
          </p:sp>
        </mc:Fallback>
      </mc:AlternateContent>
    </p:spTree>
    <p:extLst>
      <p:ext uri="{BB962C8B-B14F-4D97-AF65-F5344CB8AC3E}">
        <p14:creationId xmlns:p14="http://schemas.microsoft.com/office/powerpoint/2010/main" val="300323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EEECB-D17A-32E7-7052-8CC5FD539F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4B5C72-D059-11F3-E409-F43A6D278DC0}"/>
              </a:ext>
            </a:extLst>
          </p:cNvPr>
          <p:cNvSpPr>
            <a:spLocks noGrp="1"/>
          </p:cNvSpPr>
          <p:nvPr>
            <p:ph type="ctrTitle"/>
          </p:nvPr>
        </p:nvSpPr>
        <p:spPr>
          <a:xfrm>
            <a:off x="767408" y="409575"/>
            <a:ext cx="11089232" cy="643161"/>
          </a:xfrm>
        </p:spPr>
        <p:txBody>
          <a:bodyPr/>
          <a:lstStyle/>
          <a:p>
            <a:r>
              <a:rPr lang="en-GB" dirty="0"/>
              <a:t>Results: General Assessment</a:t>
            </a:r>
            <a:endParaRPr lang="en-US" dirty="0"/>
          </a:p>
        </p:txBody>
      </p:sp>
      <p:pic>
        <p:nvPicPr>
          <p:cNvPr id="8" name="Picture 7">
            <a:extLst>
              <a:ext uri="{FF2B5EF4-FFF2-40B4-BE49-F238E27FC236}">
                <a16:creationId xmlns:a16="http://schemas.microsoft.com/office/drawing/2014/main" id="{93E3F3E9-C1CD-29C7-4FC0-278A3B7752BA}"/>
              </a:ext>
            </a:extLst>
          </p:cNvPr>
          <p:cNvPicPr>
            <a:picLocks noChangeAspect="1"/>
          </p:cNvPicPr>
          <p:nvPr/>
        </p:nvPicPr>
        <p:blipFill>
          <a:blip r:embed="rId3"/>
          <a:stretch>
            <a:fillRect/>
          </a:stretch>
        </p:blipFill>
        <p:spPr>
          <a:xfrm>
            <a:off x="611573" y="1556792"/>
            <a:ext cx="7203753" cy="4464496"/>
          </a:xfrm>
          <a:prstGeom prst="rect">
            <a:avLst/>
          </a:prstGeom>
        </p:spPr>
      </p:pic>
      <p:sp>
        <p:nvSpPr>
          <p:cNvPr id="9" name="TextBox 8">
            <a:extLst>
              <a:ext uri="{FF2B5EF4-FFF2-40B4-BE49-F238E27FC236}">
                <a16:creationId xmlns:a16="http://schemas.microsoft.com/office/drawing/2014/main" id="{AC056B54-B5FB-BA46-8480-F04A9B4AF05F}"/>
              </a:ext>
            </a:extLst>
          </p:cNvPr>
          <p:cNvSpPr txBox="1"/>
          <p:nvPr/>
        </p:nvSpPr>
        <p:spPr>
          <a:xfrm>
            <a:off x="7787292" y="4372249"/>
            <a:ext cx="4190141" cy="1323439"/>
          </a:xfrm>
          <a:prstGeom prst="rect">
            <a:avLst/>
          </a:prstGeom>
          <a:noFill/>
        </p:spPr>
        <p:txBody>
          <a:bodyPr wrap="square">
            <a:spAutoFit/>
          </a:bodyPr>
          <a:lstStyle/>
          <a:p>
            <a:pPr marL="285750" indent="-285750">
              <a:buFont typeface="Arial" panose="020B0604020202020204" pitchFamily="34" charset="0"/>
              <a:buChar char="•"/>
            </a:pPr>
            <a:r>
              <a:rPr lang="en-GB" sz="1600" dirty="0"/>
              <a:t>Mean </a:t>
            </a:r>
            <a:r>
              <a:rPr lang="en-GB" sz="1600" b="1" dirty="0"/>
              <a:t>chondrocyte diameter</a:t>
            </a:r>
            <a:r>
              <a:rPr lang="en-GB" sz="1600" dirty="0"/>
              <a:t> measured 10.34 ±1.84</a:t>
            </a:r>
            <a:r>
              <a:rPr lang="el-GR" sz="1600" dirty="0"/>
              <a:t> μ</a:t>
            </a:r>
            <a:r>
              <a:rPr lang="en-GB" sz="1600" dirty="0"/>
              <a:t>m  is consistent with literature (~10</a:t>
            </a:r>
            <a:r>
              <a:rPr lang="el-GR" sz="1600" dirty="0"/>
              <a:t>μ</a:t>
            </a:r>
            <a:r>
              <a:rPr lang="en-GB" sz="1600" dirty="0"/>
              <a:t>m)</a:t>
            </a:r>
          </a:p>
          <a:p>
            <a:pPr marL="285750" indent="-285750">
              <a:buFont typeface="Arial" panose="020B0604020202020204" pitchFamily="34" charset="0"/>
              <a:buChar char="•"/>
            </a:pPr>
            <a:r>
              <a:rPr lang="en-GB" sz="1600" dirty="0"/>
              <a:t>Structural features are </a:t>
            </a:r>
            <a:r>
              <a:rPr lang="en-GB" sz="1600" b="1" dirty="0"/>
              <a:t>comparable</a:t>
            </a:r>
            <a:r>
              <a:rPr lang="en-GB" sz="1600" dirty="0"/>
              <a:t> between imaging modalities</a:t>
            </a:r>
          </a:p>
        </p:txBody>
      </p:sp>
      <p:grpSp>
        <p:nvGrpSpPr>
          <p:cNvPr id="10" name="Group 9">
            <a:extLst>
              <a:ext uri="{FF2B5EF4-FFF2-40B4-BE49-F238E27FC236}">
                <a16:creationId xmlns:a16="http://schemas.microsoft.com/office/drawing/2014/main" id="{E4323936-9643-6BB1-198B-4E9E4A8F7287}"/>
              </a:ext>
            </a:extLst>
          </p:cNvPr>
          <p:cNvGrpSpPr/>
          <p:nvPr/>
        </p:nvGrpSpPr>
        <p:grpSpPr>
          <a:xfrm>
            <a:off x="8852263" y="2367060"/>
            <a:ext cx="2088232" cy="643161"/>
            <a:chOff x="3926489" y="8179085"/>
            <a:chExt cx="1328274" cy="525438"/>
          </a:xfrm>
        </p:grpSpPr>
        <p:sp>
          <p:nvSpPr>
            <p:cNvPr id="11" name="Rectangle 10">
              <a:extLst>
                <a:ext uri="{FF2B5EF4-FFF2-40B4-BE49-F238E27FC236}">
                  <a16:creationId xmlns:a16="http://schemas.microsoft.com/office/drawing/2014/main" id="{4187EE05-DF4D-7DF3-FA39-0143875027B1}"/>
                </a:ext>
              </a:extLst>
            </p:cNvPr>
            <p:cNvSpPr/>
            <p:nvPr/>
          </p:nvSpPr>
          <p:spPr>
            <a:xfrm>
              <a:off x="3926489" y="8179085"/>
              <a:ext cx="1328274" cy="525438"/>
            </a:xfrm>
            <a:prstGeom prst="rect">
              <a:avLst/>
            </a:prstGeom>
            <a:solidFill>
              <a:schemeClr val="bg1"/>
            </a:solidFill>
            <a:ln>
              <a:solidFill>
                <a:schemeClr val="bg1"/>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92985BD3-1F8C-5424-D037-692E211BEF53}"/>
                </a:ext>
              </a:extLst>
            </p:cNvPr>
            <p:cNvGrpSpPr/>
            <p:nvPr/>
          </p:nvGrpSpPr>
          <p:grpSpPr>
            <a:xfrm>
              <a:off x="4787047" y="8250936"/>
              <a:ext cx="417292" cy="422679"/>
              <a:chOff x="3589686" y="7951346"/>
              <a:chExt cx="355848" cy="387438"/>
            </a:xfrm>
          </p:grpSpPr>
          <p:pic>
            <p:nvPicPr>
              <p:cNvPr id="19" name="Picture 18">
                <a:extLst>
                  <a:ext uri="{FF2B5EF4-FFF2-40B4-BE49-F238E27FC236}">
                    <a16:creationId xmlns:a16="http://schemas.microsoft.com/office/drawing/2014/main" id="{1B1DBD61-40DC-076E-DEB8-54D600225077}"/>
                  </a:ext>
                </a:extLst>
              </p:cNvPr>
              <p:cNvPicPr>
                <a:picLocks noChangeAspect="1"/>
              </p:cNvPicPr>
              <p:nvPr/>
            </p:nvPicPr>
            <p:blipFill>
              <a:blip r:embed="rId4"/>
              <a:srcRect l="53092" t="42616" r="43204" b="53333"/>
              <a:stretch/>
            </p:blipFill>
            <p:spPr>
              <a:xfrm>
                <a:off x="3589687" y="7951346"/>
                <a:ext cx="355847" cy="387438"/>
              </a:xfrm>
              <a:prstGeom prst="rect">
                <a:avLst/>
              </a:prstGeom>
            </p:spPr>
          </p:pic>
          <p:sp>
            <p:nvSpPr>
              <p:cNvPr id="20" name="Rectangle 19">
                <a:extLst>
                  <a:ext uri="{FF2B5EF4-FFF2-40B4-BE49-F238E27FC236}">
                    <a16:creationId xmlns:a16="http://schemas.microsoft.com/office/drawing/2014/main" id="{756F90C3-2914-472C-4400-CB17FDCB0FE8}"/>
                  </a:ext>
                </a:extLst>
              </p:cNvPr>
              <p:cNvSpPr/>
              <p:nvPr/>
            </p:nvSpPr>
            <p:spPr>
              <a:xfrm>
                <a:off x="3589686" y="7951346"/>
                <a:ext cx="355847" cy="38743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a:extLst>
                <a:ext uri="{FF2B5EF4-FFF2-40B4-BE49-F238E27FC236}">
                  <a16:creationId xmlns:a16="http://schemas.microsoft.com/office/drawing/2014/main" id="{6CEB9592-83AC-F860-A62B-6FD394B85531}"/>
                </a:ext>
              </a:extLst>
            </p:cNvPr>
            <p:cNvGrpSpPr/>
            <p:nvPr/>
          </p:nvGrpSpPr>
          <p:grpSpPr>
            <a:xfrm>
              <a:off x="4311898" y="8233969"/>
              <a:ext cx="417297" cy="422678"/>
              <a:chOff x="4100556" y="8204039"/>
              <a:chExt cx="161280" cy="161563"/>
            </a:xfrm>
          </p:grpSpPr>
          <p:pic>
            <p:nvPicPr>
              <p:cNvPr id="17" name="Picture 16">
                <a:extLst>
                  <a:ext uri="{FF2B5EF4-FFF2-40B4-BE49-F238E27FC236}">
                    <a16:creationId xmlns:a16="http://schemas.microsoft.com/office/drawing/2014/main" id="{C511BAA8-F86C-D756-2308-195EFBFB00AE}"/>
                  </a:ext>
                </a:extLst>
              </p:cNvPr>
              <p:cNvPicPr>
                <a:picLocks noChangeAspect="1"/>
              </p:cNvPicPr>
              <p:nvPr/>
            </p:nvPicPr>
            <p:blipFill>
              <a:blip r:embed="rId4"/>
              <a:srcRect l="28040" t="49015" r="68610" b="47019"/>
              <a:stretch/>
            </p:blipFill>
            <p:spPr>
              <a:xfrm>
                <a:off x="4107380" y="8204044"/>
                <a:ext cx="154456" cy="161558"/>
              </a:xfrm>
              <a:prstGeom prst="ellipse">
                <a:avLst/>
              </a:prstGeom>
            </p:spPr>
          </p:pic>
          <p:sp>
            <p:nvSpPr>
              <p:cNvPr id="18" name="Oval 17">
                <a:extLst>
                  <a:ext uri="{FF2B5EF4-FFF2-40B4-BE49-F238E27FC236}">
                    <a16:creationId xmlns:a16="http://schemas.microsoft.com/office/drawing/2014/main" id="{644A13E5-4E87-7C34-76E9-6EFCA90B8915}"/>
                  </a:ext>
                </a:extLst>
              </p:cNvPr>
              <p:cNvSpPr/>
              <p:nvPr/>
            </p:nvSpPr>
            <p:spPr>
              <a:xfrm>
                <a:off x="4100556" y="8204039"/>
                <a:ext cx="154456" cy="16156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80C40A8B-FFE7-642B-FB9A-FA81742460C3}"/>
                </a:ext>
              </a:extLst>
            </p:cNvPr>
            <p:cNvGrpSpPr/>
            <p:nvPr/>
          </p:nvGrpSpPr>
          <p:grpSpPr>
            <a:xfrm>
              <a:off x="3985523" y="8277164"/>
              <a:ext cx="287017" cy="387408"/>
              <a:chOff x="2376139" y="8258450"/>
              <a:chExt cx="287017" cy="387408"/>
            </a:xfrm>
          </p:grpSpPr>
          <p:pic>
            <p:nvPicPr>
              <p:cNvPr id="15" name="Picture 14">
                <a:extLst>
                  <a:ext uri="{FF2B5EF4-FFF2-40B4-BE49-F238E27FC236}">
                    <a16:creationId xmlns:a16="http://schemas.microsoft.com/office/drawing/2014/main" id="{C2264D0B-BA58-2BF4-D7AA-4443D132B2C2}"/>
                  </a:ext>
                </a:extLst>
              </p:cNvPr>
              <p:cNvPicPr>
                <a:picLocks noChangeAspect="1"/>
              </p:cNvPicPr>
              <p:nvPr/>
            </p:nvPicPr>
            <p:blipFill>
              <a:blip r:embed="rId4"/>
              <a:srcRect l="70597" t="43647" r="27155" b="53304"/>
              <a:stretch/>
            </p:blipFill>
            <p:spPr>
              <a:xfrm>
                <a:off x="2376139" y="8258450"/>
                <a:ext cx="287017" cy="387408"/>
              </a:xfrm>
              <a:prstGeom prst="rect">
                <a:avLst/>
              </a:prstGeom>
            </p:spPr>
          </p:pic>
          <p:cxnSp>
            <p:nvCxnSpPr>
              <p:cNvPr id="16" name="Straight Arrow Connector 15">
                <a:extLst>
                  <a:ext uri="{FF2B5EF4-FFF2-40B4-BE49-F238E27FC236}">
                    <a16:creationId xmlns:a16="http://schemas.microsoft.com/office/drawing/2014/main" id="{7BC7A7EC-1242-8977-3874-A9CC9086E9CB}"/>
                  </a:ext>
                </a:extLst>
              </p:cNvPr>
              <p:cNvCxnSpPr>
                <a:cxnSpLocks/>
              </p:cNvCxnSpPr>
              <p:nvPr/>
            </p:nvCxnSpPr>
            <p:spPr>
              <a:xfrm flipH="1" flipV="1">
                <a:off x="2547579" y="8477023"/>
                <a:ext cx="1" cy="168835"/>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grpSp>
      </p:grpSp>
      <p:grpSp>
        <p:nvGrpSpPr>
          <p:cNvPr id="21" name="Group 20">
            <a:extLst>
              <a:ext uri="{FF2B5EF4-FFF2-40B4-BE49-F238E27FC236}">
                <a16:creationId xmlns:a16="http://schemas.microsoft.com/office/drawing/2014/main" id="{2B49B519-18D9-B006-B323-A8B774E5A451}"/>
              </a:ext>
            </a:extLst>
          </p:cNvPr>
          <p:cNvGrpSpPr/>
          <p:nvPr/>
        </p:nvGrpSpPr>
        <p:grpSpPr>
          <a:xfrm>
            <a:off x="8853073" y="3145879"/>
            <a:ext cx="2088232" cy="643161"/>
            <a:chOff x="5281685" y="8420669"/>
            <a:chExt cx="1328274" cy="525438"/>
          </a:xfrm>
        </p:grpSpPr>
        <p:sp>
          <p:nvSpPr>
            <p:cNvPr id="22" name="Rectangle 21">
              <a:extLst>
                <a:ext uri="{FF2B5EF4-FFF2-40B4-BE49-F238E27FC236}">
                  <a16:creationId xmlns:a16="http://schemas.microsoft.com/office/drawing/2014/main" id="{E4742CF5-E0C2-A65A-10E8-710E1C37F9BC}"/>
                </a:ext>
              </a:extLst>
            </p:cNvPr>
            <p:cNvSpPr/>
            <p:nvPr/>
          </p:nvSpPr>
          <p:spPr>
            <a:xfrm>
              <a:off x="5281685" y="8420669"/>
              <a:ext cx="1328274" cy="52543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grpSp>
          <p:nvGrpSpPr>
            <p:cNvPr id="23" name="Group 22">
              <a:extLst>
                <a:ext uri="{FF2B5EF4-FFF2-40B4-BE49-F238E27FC236}">
                  <a16:creationId xmlns:a16="http://schemas.microsoft.com/office/drawing/2014/main" id="{D216382C-8FD7-0AA2-51AA-FE4AF0685989}"/>
                </a:ext>
              </a:extLst>
            </p:cNvPr>
            <p:cNvGrpSpPr/>
            <p:nvPr/>
          </p:nvGrpSpPr>
          <p:grpSpPr>
            <a:xfrm>
              <a:off x="6159001" y="8478545"/>
              <a:ext cx="405572" cy="422679"/>
              <a:chOff x="5756393" y="10700246"/>
              <a:chExt cx="125128" cy="133872"/>
            </a:xfrm>
          </p:grpSpPr>
          <p:pic>
            <p:nvPicPr>
              <p:cNvPr id="28" name="Picture 27" descr="A close-up of a black and white image&#10;&#10;AI-generated content may be incorrect.">
                <a:extLst>
                  <a:ext uri="{FF2B5EF4-FFF2-40B4-BE49-F238E27FC236}">
                    <a16:creationId xmlns:a16="http://schemas.microsoft.com/office/drawing/2014/main" id="{466C5415-B577-7AE8-423A-ED46ECD4FDDC}"/>
                  </a:ext>
                </a:extLst>
              </p:cNvPr>
              <p:cNvPicPr>
                <a:picLocks noChangeAspect="1"/>
              </p:cNvPicPr>
              <p:nvPr/>
            </p:nvPicPr>
            <p:blipFill>
              <a:blip r:embed="rId5">
                <a:extLst>
                  <a:ext uri="{28A0092B-C50C-407E-A947-70E740481C1C}">
                    <a14:useLocalDpi xmlns:a14="http://schemas.microsoft.com/office/drawing/2010/main" val="0"/>
                  </a:ext>
                </a:extLst>
              </a:blip>
              <a:srcRect l="31051" t="75107" r="66396" b="21935"/>
              <a:stretch/>
            </p:blipFill>
            <p:spPr>
              <a:xfrm>
                <a:off x="5756393" y="10700246"/>
                <a:ext cx="125128" cy="133872"/>
              </a:xfrm>
              <a:prstGeom prst="rect">
                <a:avLst/>
              </a:prstGeom>
            </p:spPr>
          </p:pic>
          <p:sp>
            <p:nvSpPr>
              <p:cNvPr id="29" name="Rectangle 28">
                <a:extLst>
                  <a:ext uri="{FF2B5EF4-FFF2-40B4-BE49-F238E27FC236}">
                    <a16:creationId xmlns:a16="http://schemas.microsoft.com/office/drawing/2014/main" id="{17DF3251-AB23-1322-2EA5-E553EB86B878}"/>
                  </a:ext>
                </a:extLst>
              </p:cNvPr>
              <p:cNvSpPr/>
              <p:nvPr/>
            </p:nvSpPr>
            <p:spPr>
              <a:xfrm>
                <a:off x="5756393" y="10700246"/>
                <a:ext cx="125128" cy="13387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4" name="Picture 23" descr="A close-up of a black and white image&#10;&#10;AI-generated content may be incorrect.">
              <a:extLst>
                <a:ext uri="{FF2B5EF4-FFF2-40B4-BE49-F238E27FC236}">
                  <a16:creationId xmlns:a16="http://schemas.microsoft.com/office/drawing/2014/main" id="{443F8CCC-4866-70B9-746E-BCE6455A0F18}"/>
                </a:ext>
              </a:extLst>
            </p:cNvPr>
            <p:cNvPicPr>
              <a:picLocks noChangeAspect="1"/>
            </p:cNvPicPr>
            <p:nvPr/>
          </p:nvPicPr>
          <p:blipFill>
            <a:blip r:embed="rId5">
              <a:extLst>
                <a:ext uri="{28A0092B-C50C-407E-A947-70E740481C1C}">
                  <a14:useLocalDpi xmlns:a14="http://schemas.microsoft.com/office/drawing/2010/main" val="0"/>
                </a:ext>
              </a:extLst>
            </a:blip>
            <a:srcRect l="73201" t="47179" r="24360" b="50000"/>
            <a:stretch/>
          </p:blipFill>
          <p:spPr>
            <a:xfrm>
              <a:off x="5707659" y="8504873"/>
              <a:ext cx="346597" cy="370022"/>
            </a:xfrm>
            <a:prstGeom prst="ellipse">
              <a:avLst/>
            </a:prstGeom>
          </p:spPr>
        </p:pic>
        <p:sp>
          <p:nvSpPr>
            <p:cNvPr id="25" name="Oval 24">
              <a:extLst>
                <a:ext uri="{FF2B5EF4-FFF2-40B4-BE49-F238E27FC236}">
                  <a16:creationId xmlns:a16="http://schemas.microsoft.com/office/drawing/2014/main" id="{71B603F2-E1E0-B630-AB4E-8A3DC363D891}"/>
                </a:ext>
              </a:extLst>
            </p:cNvPr>
            <p:cNvSpPr/>
            <p:nvPr/>
          </p:nvSpPr>
          <p:spPr>
            <a:xfrm>
              <a:off x="5672124" y="8472689"/>
              <a:ext cx="405572" cy="42267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A close-up of a black and white image&#10;&#10;AI-generated content may be incorrect.">
              <a:extLst>
                <a:ext uri="{FF2B5EF4-FFF2-40B4-BE49-F238E27FC236}">
                  <a16:creationId xmlns:a16="http://schemas.microsoft.com/office/drawing/2014/main" id="{E0A691FB-2675-77D7-27C7-4C2713A3DD64}"/>
                </a:ext>
              </a:extLst>
            </p:cNvPr>
            <p:cNvPicPr>
              <a:picLocks noChangeAspect="1"/>
            </p:cNvPicPr>
            <p:nvPr/>
          </p:nvPicPr>
          <p:blipFill>
            <a:blip r:embed="rId5">
              <a:extLst>
                <a:ext uri="{28A0092B-C50C-407E-A947-70E740481C1C}">
                  <a14:useLocalDpi xmlns:a14="http://schemas.microsoft.com/office/drawing/2010/main" val="0"/>
                </a:ext>
              </a:extLst>
            </a:blip>
            <a:srcRect l="72309" t="64099" r="25764" b="32041"/>
            <a:stretch/>
          </p:blipFill>
          <p:spPr>
            <a:xfrm>
              <a:off x="5339337" y="8504878"/>
              <a:ext cx="287017" cy="390489"/>
            </a:xfrm>
            <a:prstGeom prst="rect">
              <a:avLst/>
            </a:prstGeom>
          </p:spPr>
        </p:pic>
        <p:cxnSp>
          <p:nvCxnSpPr>
            <p:cNvPr id="27" name="Straight Arrow Connector 26">
              <a:extLst>
                <a:ext uri="{FF2B5EF4-FFF2-40B4-BE49-F238E27FC236}">
                  <a16:creationId xmlns:a16="http://schemas.microsoft.com/office/drawing/2014/main" id="{EE1B9BF1-1D40-B303-929B-FDDD6A77AFC6}"/>
                </a:ext>
              </a:extLst>
            </p:cNvPr>
            <p:cNvCxnSpPr>
              <a:cxnSpLocks/>
              <a:stCxn id="26" idx="2"/>
            </p:cNvCxnSpPr>
            <p:nvPr/>
          </p:nvCxnSpPr>
          <p:spPr>
            <a:xfrm flipH="1" flipV="1">
              <a:off x="5482845" y="8726532"/>
              <a:ext cx="1" cy="168835"/>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20666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3176D-FBD1-F5D1-6A6D-62E1F3CE2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D166C-D992-86B1-DD3A-1F72BBBF4AEC}"/>
              </a:ext>
            </a:extLst>
          </p:cNvPr>
          <p:cNvSpPr>
            <a:spLocks noGrp="1"/>
          </p:cNvSpPr>
          <p:nvPr>
            <p:ph type="ctrTitle"/>
          </p:nvPr>
        </p:nvSpPr>
        <p:spPr>
          <a:xfrm>
            <a:off x="767408" y="409575"/>
            <a:ext cx="11089232" cy="643161"/>
          </a:xfrm>
        </p:spPr>
        <p:txBody>
          <a:bodyPr/>
          <a:lstStyle/>
          <a:p>
            <a:r>
              <a:rPr lang="en-GB" dirty="0"/>
              <a:t>Results: Volumetric segmentation</a:t>
            </a:r>
            <a:endParaRPr lang="en-US" dirty="0"/>
          </a:p>
        </p:txBody>
      </p:sp>
      <p:sp>
        <p:nvSpPr>
          <p:cNvPr id="4" name="TextBox 3">
            <a:extLst>
              <a:ext uri="{FF2B5EF4-FFF2-40B4-BE49-F238E27FC236}">
                <a16:creationId xmlns:a16="http://schemas.microsoft.com/office/drawing/2014/main" id="{B923E274-811D-7409-7C55-013E5699E918}"/>
              </a:ext>
            </a:extLst>
          </p:cNvPr>
          <p:cNvSpPr txBox="1"/>
          <p:nvPr/>
        </p:nvSpPr>
        <p:spPr>
          <a:xfrm>
            <a:off x="557085" y="4236221"/>
            <a:ext cx="3816424" cy="1020495"/>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r>
              <a:rPr lang="en-US" sz="1700" b="1" dirty="0">
                <a:latin typeface="+mj-lt"/>
              </a:rPr>
              <a:t>Pixel-wise</a:t>
            </a:r>
            <a:r>
              <a:rPr lang="en-US" sz="1700" dirty="0">
                <a:latin typeface="+mj-lt"/>
              </a:rPr>
              <a:t> 3D volume segmentation</a:t>
            </a:r>
          </a:p>
          <a:p>
            <a:pPr indent="-228600">
              <a:lnSpc>
                <a:spcPct val="90000"/>
              </a:lnSpc>
              <a:spcAft>
                <a:spcPts val="600"/>
              </a:spcAft>
              <a:buFont typeface="Arial" panose="020B0604020202020204" pitchFamily="34" charset="0"/>
              <a:buChar char="•"/>
            </a:pPr>
            <a:r>
              <a:rPr lang="en-US" sz="1700" dirty="0">
                <a:latin typeface="+mj-lt"/>
              </a:rPr>
              <a:t>Feature selection in the classification model (Intensity, texture, edges)</a:t>
            </a:r>
          </a:p>
          <a:p>
            <a:pPr indent="-228600">
              <a:lnSpc>
                <a:spcPct val="90000"/>
              </a:lnSpc>
              <a:spcAft>
                <a:spcPts val="600"/>
              </a:spcAft>
              <a:buFont typeface="Arial" panose="020B0604020202020204" pitchFamily="34" charset="0"/>
              <a:buChar char="•"/>
            </a:pPr>
            <a:endParaRPr lang="en-US" sz="2000" dirty="0">
              <a:latin typeface="Arial "/>
            </a:endParaRPr>
          </a:p>
          <a:p>
            <a:pPr indent="-228600">
              <a:lnSpc>
                <a:spcPct val="90000"/>
              </a:lnSpc>
              <a:spcAft>
                <a:spcPts val="600"/>
              </a:spcAft>
              <a:buFont typeface="Arial" panose="020B0604020202020204" pitchFamily="34" charset="0"/>
              <a:buChar char="•"/>
            </a:pPr>
            <a:endParaRPr lang="en-US" sz="2000" dirty="0">
              <a:latin typeface="Arial "/>
            </a:endParaRPr>
          </a:p>
        </p:txBody>
      </p:sp>
      <p:pic>
        <p:nvPicPr>
          <p:cNvPr id="6" name="Picture 5" descr="A screenshot of a computer&#10;&#10;Description automatically generated">
            <a:extLst>
              <a:ext uri="{FF2B5EF4-FFF2-40B4-BE49-F238E27FC236}">
                <a16:creationId xmlns:a16="http://schemas.microsoft.com/office/drawing/2014/main" id="{9B88B383-6252-7DA9-48F4-47DCB465CD76}"/>
              </a:ext>
            </a:extLst>
          </p:cNvPr>
          <p:cNvPicPr>
            <a:picLocks noChangeAspect="1"/>
          </p:cNvPicPr>
          <p:nvPr/>
        </p:nvPicPr>
        <p:blipFill>
          <a:blip r:embed="rId7"/>
          <a:srcRect t="367" r="38388" b="146"/>
          <a:stretch/>
        </p:blipFill>
        <p:spPr>
          <a:xfrm>
            <a:off x="479376" y="1203857"/>
            <a:ext cx="4032449" cy="2952328"/>
          </a:xfrm>
          <a:prstGeom prst="rect">
            <a:avLst/>
          </a:prstGeom>
        </p:spPr>
      </p:pic>
      <p:pic>
        <p:nvPicPr>
          <p:cNvPr id="3" name="Picture 2" descr="A hand holding a brush&#10;&#10;Description automatically generated">
            <a:extLst>
              <a:ext uri="{FF2B5EF4-FFF2-40B4-BE49-F238E27FC236}">
                <a16:creationId xmlns:a16="http://schemas.microsoft.com/office/drawing/2014/main" id="{7AA1371D-DDDE-9728-5A4A-D1B646A2DA76}"/>
              </a:ext>
            </a:extLst>
          </p:cNvPr>
          <p:cNvPicPr>
            <a:picLocks noChangeAspect="1"/>
          </p:cNvPicPr>
          <p:nvPr/>
        </p:nvPicPr>
        <p:blipFill>
          <a:blip r:embed="rId8"/>
          <a:stretch>
            <a:fillRect/>
          </a:stretch>
        </p:blipFill>
        <p:spPr>
          <a:xfrm>
            <a:off x="3215680" y="1916832"/>
            <a:ext cx="1169118" cy="1690534"/>
          </a:xfrm>
          <a:prstGeom prst="rect">
            <a:avLst/>
          </a:prstGeom>
        </p:spPr>
      </p:pic>
      <p:sp>
        <p:nvSpPr>
          <p:cNvPr id="5" name="TextBox 3">
            <a:extLst>
              <a:ext uri="{FF2B5EF4-FFF2-40B4-BE49-F238E27FC236}">
                <a16:creationId xmlns:a16="http://schemas.microsoft.com/office/drawing/2014/main" id="{BE18374D-268F-F001-CEE3-639AC54DA0B9}"/>
              </a:ext>
            </a:extLst>
          </p:cNvPr>
          <p:cNvSpPr txBox="1"/>
          <p:nvPr/>
        </p:nvSpPr>
        <p:spPr>
          <a:xfrm>
            <a:off x="3440199" y="1836796"/>
            <a:ext cx="720080" cy="412124"/>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600" dirty="0" err="1">
                <a:latin typeface="Arial "/>
              </a:rPr>
              <a:t>Ilastik</a:t>
            </a:r>
            <a:endParaRPr lang="en-US" sz="1400" dirty="0"/>
          </a:p>
        </p:txBody>
      </p:sp>
      <p:pic>
        <p:nvPicPr>
          <p:cNvPr id="7" name="recon_oriol_segmentation2">
            <a:hlinkClick r:id="" action="ppaction://media"/>
            <a:extLst>
              <a:ext uri="{FF2B5EF4-FFF2-40B4-BE49-F238E27FC236}">
                <a16:creationId xmlns:a16="http://schemas.microsoft.com/office/drawing/2014/main" id="{5A0BD0E4-0F17-F999-164A-FAB5BB76A186}"/>
              </a:ext>
            </a:extLst>
          </p:cNvPr>
          <p:cNvPicPr>
            <a:picLocks noChangeAspect="1"/>
          </p:cNvPicPr>
          <p:nvPr>
            <a:videoFile r:link="rId2"/>
            <p:extLst>
              <p:ext uri="{DAA4B4D4-6D71-4841-9C94-3DE7FCFB9230}">
                <p14:media xmlns:p14="http://schemas.microsoft.com/office/powerpoint/2010/main" r:embed="rId1"/>
              </p:ext>
            </p:extLst>
          </p:nvPr>
        </p:nvPicPr>
        <p:blipFill>
          <a:blip r:embed="rId9"/>
          <a:srcRect t="8840" b="10243"/>
          <a:stretch/>
        </p:blipFill>
        <p:spPr>
          <a:xfrm>
            <a:off x="4396899" y="1203857"/>
            <a:ext cx="3830250" cy="3608244"/>
          </a:xfrm>
          <a:prstGeom prst="rect">
            <a:avLst/>
          </a:prstGeom>
        </p:spPr>
      </p:pic>
      <p:sp>
        <p:nvSpPr>
          <p:cNvPr id="30" name="TextBox 29">
            <a:extLst>
              <a:ext uri="{FF2B5EF4-FFF2-40B4-BE49-F238E27FC236}">
                <a16:creationId xmlns:a16="http://schemas.microsoft.com/office/drawing/2014/main" id="{6A137B16-9F60-0165-00FF-ED60E4D43A38}"/>
              </a:ext>
            </a:extLst>
          </p:cNvPr>
          <p:cNvSpPr txBox="1"/>
          <p:nvPr/>
        </p:nvSpPr>
        <p:spPr>
          <a:xfrm>
            <a:off x="4462468" y="4966167"/>
            <a:ext cx="3699111" cy="830997"/>
          </a:xfrm>
          <a:prstGeom prst="rect">
            <a:avLst/>
          </a:prstGeom>
          <a:noFill/>
        </p:spPr>
        <p:txBody>
          <a:bodyPr wrap="square">
            <a:spAutoFit/>
          </a:bodyPr>
          <a:lstStyle/>
          <a:p>
            <a:pPr marL="285750" indent="-285750">
              <a:buFont typeface="Arial" panose="020B0604020202020204" pitchFamily="34" charset="0"/>
              <a:buChar char="•"/>
            </a:pPr>
            <a:r>
              <a:rPr lang="en-GB" sz="1600" dirty="0"/>
              <a:t>Visual examination shows </a:t>
            </a:r>
            <a:r>
              <a:rPr lang="en-GB" sz="1600" b="1" dirty="0"/>
              <a:t>good agreement</a:t>
            </a:r>
            <a:r>
              <a:rPr lang="en-GB" sz="1600" dirty="0"/>
              <a:t> between </a:t>
            </a:r>
            <a:r>
              <a:rPr lang="en-GB" sz="1600" b="1" dirty="0"/>
              <a:t>chondrocyte segmentation </a:t>
            </a:r>
            <a:r>
              <a:rPr lang="en-GB" sz="1600" dirty="0"/>
              <a:t>and images.</a:t>
            </a:r>
          </a:p>
        </p:txBody>
      </p:sp>
      <p:pic>
        <p:nvPicPr>
          <p:cNvPr id="31" name="Screen Recording 2024-11-12 215430">
            <a:hlinkClick r:id="" action="ppaction://media"/>
            <a:extLst>
              <a:ext uri="{FF2B5EF4-FFF2-40B4-BE49-F238E27FC236}">
                <a16:creationId xmlns:a16="http://schemas.microsoft.com/office/drawing/2014/main" id="{F2DADC82-404E-EC55-A25A-47D9AF096631}"/>
              </a:ext>
            </a:extLst>
          </p:cNvPr>
          <p:cNvPicPr>
            <a:picLocks noChangeAspect="1"/>
          </p:cNvPicPr>
          <p:nvPr>
            <a:videoFile r:link="rId4"/>
            <p:extLst>
              <p:ext uri="{DAA4B4D4-6D71-4841-9C94-3DE7FCFB9230}">
                <p14:media xmlns:p14="http://schemas.microsoft.com/office/powerpoint/2010/main" r:embed="rId3"/>
              </p:ext>
            </p:extLst>
          </p:nvPr>
        </p:nvPicPr>
        <p:blipFill>
          <a:blip r:embed="rId10"/>
          <a:srcRect t="5582"/>
          <a:stretch/>
        </p:blipFill>
        <p:spPr>
          <a:xfrm>
            <a:off x="8273930" y="1191545"/>
            <a:ext cx="3848776" cy="3939532"/>
          </a:xfrm>
          <a:prstGeom prst="rect">
            <a:avLst/>
          </a:prstGeom>
        </p:spPr>
      </p:pic>
      <p:sp>
        <p:nvSpPr>
          <p:cNvPr id="32" name="TextBox 31">
            <a:extLst>
              <a:ext uri="{FF2B5EF4-FFF2-40B4-BE49-F238E27FC236}">
                <a16:creationId xmlns:a16="http://schemas.microsoft.com/office/drawing/2014/main" id="{C219EA32-7106-33AA-5526-16BCC002F2E4}"/>
              </a:ext>
            </a:extLst>
          </p:cNvPr>
          <p:cNvSpPr txBox="1"/>
          <p:nvPr/>
        </p:nvSpPr>
        <p:spPr>
          <a:xfrm>
            <a:off x="8273930" y="5250956"/>
            <a:ext cx="3854781" cy="830997"/>
          </a:xfrm>
          <a:prstGeom prst="rect">
            <a:avLst/>
          </a:prstGeom>
          <a:noFill/>
        </p:spPr>
        <p:txBody>
          <a:bodyPr wrap="square">
            <a:spAutoFit/>
          </a:bodyPr>
          <a:lstStyle/>
          <a:p>
            <a:pPr marL="285750" indent="-285750">
              <a:buFont typeface="Arial" panose="020B0604020202020204" pitchFamily="34" charset="0"/>
              <a:buChar char="•"/>
            </a:pPr>
            <a:r>
              <a:rPr lang="en-GB" sz="1600" b="1" dirty="0"/>
              <a:t>Morphological</a:t>
            </a:r>
            <a:r>
              <a:rPr lang="en-GB" sz="1600" dirty="0"/>
              <a:t> examination and </a:t>
            </a:r>
            <a:r>
              <a:rPr lang="en-GB" sz="1600" b="1" dirty="0"/>
              <a:t>quantitative</a:t>
            </a:r>
            <a:r>
              <a:rPr lang="en-GB" sz="1600" dirty="0"/>
              <a:t> information has yet to be obtained</a:t>
            </a:r>
          </a:p>
        </p:txBody>
      </p:sp>
    </p:spTree>
    <p:extLst>
      <p:ext uri="{BB962C8B-B14F-4D97-AF65-F5344CB8AC3E}">
        <p14:creationId xmlns:p14="http://schemas.microsoft.com/office/powerpoint/2010/main" val="128887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66" fill="hold"/>
                                        <p:tgtEl>
                                          <p:spTgt spid="7"/>
                                        </p:tgtEl>
                                      </p:cBhvr>
                                    </p:cmd>
                                  </p:childTnLst>
                                </p:cTn>
                              </p:par>
                            </p:childTnLst>
                          </p:cTn>
                        </p:par>
                        <p:par>
                          <p:cTn id="7" fill="hold">
                            <p:stCondLst>
                              <p:cond delay="31666"/>
                            </p:stCondLst>
                            <p:childTnLst>
                              <p:par>
                                <p:cTn id="8" presetID="1" presetClass="mediacall" presetSubtype="0" fill="hold" nodeType="afterEffect">
                                  <p:stCondLst>
                                    <p:cond delay="0"/>
                                  </p:stCondLst>
                                  <p:childTnLst>
                                    <p:cmd type="call" cmd="playFrom(0.0)">
                                      <p:cBhvr>
                                        <p:cTn id="9" dur="16066"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video>
              <p:cMediaNode>
                <p:cTn id="15" repeatCount="indefinite" fill="hold" display="0">
                  <p:stCondLst>
                    <p:cond delay="indefinite"/>
                  </p:stCondLst>
                </p:cTn>
                <p:tgtEl>
                  <p:spTgt spid="7"/>
                </p:tgtEl>
              </p:cMediaNode>
            </p:video>
            <p:seq concurrent="1" nextAc="seek">
              <p:cTn id="16" restart="whenNotActive" fill="hold" evtFilter="cancelBubble" nodeType="interactiveSeq">
                <p:stCondLst>
                  <p:cond evt="onClick" delay="0">
                    <p:tgtEl>
                      <p:spTgt spid="31"/>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1"/>
                                        </p:tgtEl>
                                      </p:cBhvr>
                                    </p:cmd>
                                  </p:childTnLst>
                                </p:cTn>
                              </p:par>
                            </p:childTnLst>
                          </p:cTn>
                        </p:par>
                      </p:childTnLst>
                    </p:cTn>
                  </p:par>
                </p:childTnLst>
              </p:cTn>
              <p:nextCondLst>
                <p:cond evt="onClick" delay="0">
                  <p:tgtEl>
                    <p:spTgt spid="31"/>
                  </p:tgtEl>
                </p:cond>
              </p:nextCondLst>
            </p:seq>
            <p:video>
              <p:cMediaNode>
                <p:cTn id="21" repeatCount="indefinite" fill="hold" display="0">
                  <p:stCondLst>
                    <p:cond delay="indefinite"/>
                  </p:stCondLst>
                </p:cTn>
                <p:tgtEl>
                  <p:spTgt spid="31"/>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F23D4-5998-EAA7-6BFF-A12D937696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D13782-6747-7E18-7A53-6CE204CEA53B}"/>
              </a:ext>
            </a:extLst>
          </p:cNvPr>
          <p:cNvSpPr>
            <a:spLocks noGrp="1"/>
          </p:cNvSpPr>
          <p:nvPr>
            <p:ph type="ctrTitle"/>
          </p:nvPr>
        </p:nvSpPr>
        <p:spPr>
          <a:xfrm>
            <a:off x="767408" y="409575"/>
            <a:ext cx="11089232" cy="643161"/>
          </a:xfrm>
        </p:spPr>
        <p:txBody>
          <a:bodyPr/>
          <a:lstStyle/>
          <a:p>
            <a:r>
              <a:rPr lang="en-GB" dirty="0"/>
              <a:t>Conclusions</a:t>
            </a:r>
            <a:endParaRPr lang="en-US" dirty="0"/>
          </a:p>
        </p:txBody>
      </p:sp>
      <p:sp>
        <p:nvSpPr>
          <p:cNvPr id="8" name="Text Placeholder 4" descr="Text">
            <a:extLst>
              <a:ext uri="{FF2B5EF4-FFF2-40B4-BE49-F238E27FC236}">
                <a16:creationId xmlns:a16="http://schemas.microsoft.com/office/drawing/2014/main" id="{6D482F90-953F-8019-0A60-21628FFE8CC2}"/>
              </a:ext>
            </a:extLst>
          </p:cNvPr>
          <p:cNvSpPr txBox="1">
            <a:spLocks/>
          </p:cNvSpPr>
          <p:nvPr/>
        </p:nvSpPr>
        <p:spPr bwMode="auto">
          <a:xfrm>
            <a:off x="935889" y="1403999"/>
            <a:ext cx="10848744"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dirty="0"/>
              <a:t>Can LB-</a:t>
            </a:r>
            <a:r>
              <a:rPr lang="en-GB" sz="1600" b="1" dirty="0" err="1"/>
              <a:t>XPCi</a:t>
            </a:r>
            <a:r>
              <a:rPr lang="en-GB" sz="1600" b="1" dirty="0"/>
              <a:t>-</a:t>
            </a:r>
            <a:r>
              <a:rPr lang="en-GB" sz="1600" b="1" dirty="0" err="1"/>
              <a:t>uCT</a:t>
            </a:r>
            <a:r>
              <a:rPr lang="en-GB" sz="1600" b="1" dirty="0"/>
              <a:t> effectively visualize individual chondrocytes (~10um) within osteochondral tissue/scaffolds?</a:t>
            </a:r>
            <a:endParaRPr lang="en-US" sz="1600" dirty="0"/>
          </a:p>
          <a:p>
            <a:pPr marL="0" indent="0">
              <a:buNone/>
            </a:pPr>
            <a:endParaRPr lang="en-GB" sz="1600" dirty="0">
              <a:solidFill>
                <a:srgbClr val="000000"/>
              </a:solidFill>
            </a:endParaRPr>
          </a:p>
          <a:p>
            <a:endParaRPr lang="en-GB" sz="1600" b="1" dirty="0">
              <a:solidFill>
                <a:srgbClr val="000000"/>
              </a:solidFill>
            </a:endParaRPr>
          </a:p>
          <a:p>
            <a:endParaRPr lang="en-GB" sz="2000" b="1" dirty="0"/>
          </a:p>
          <a:p>
            <a:endParaRPr lang="en-GB" sz="2000" dirty="0"/>
          </a:p>
          <a:p>
            <a:endParaRPr lang="en-GB" sz="2000" dirty="0"/>
          </a:p>
          <a:p>
            <a:endParaRPr lang="en-GB" sz="2000" dirty="0"/>
          </a:p>
          <a:p>
            <a:endParaRPr lang="en-GB" sz="2000" dirty="0"/>
          </a:p>
          <a:p>
            <a:pPr marL="0" lvl="1" indent="0">
              <a:buFont typeface="Arial" panose="020B0604020202020204" pitchFamily="34" charset="0"/>
              <a:buNone/>
            </a:pPr>
            <a:endParaRPr lang="en-GB" dirty="0"/>
          </a:p>
          <a:p>
            <a:endParaRPr lang="en-GB" dirty="0"/>
          </a:p>
        </p:txBody>
      </p:sp>
      <p:sp>
        <p:nvSpPr>
          <p:cNvPr id="9" name="TextBox 8">
            <a:extLst>
              <a:ext uri="{FF2B5EF4-FFF2-40B4-BE49-F238E27FC236}">
                <a16:creationId xmlns:a16="http://schemas.microsoft.com/office/drawing/2014/main" id="{9CDC42A7-E84F-1B0E-3788-3C1B97966FD7}"/>
              </a:ext>
            </a:extLst>
          </p:cNvPr>
          <p:cNvSpPr txBox="1"/>
          <p:nvPr/>
        </p:nvSpPr>
        <p:spPr>
          <a:xfrm>
            <a:off x="1123950" y="1700808"/>
            <a:ext cx="9944100" cy="1077218"/>
          </a:xfrm>
          <a:prstGeom prst="rect">
            <a:avLst/>
          </a:prstGeom>
          <a:noFill/>
        </p:spPr>
        <p:txBody>
          <a:bodyPr wrap="square">
            <a:spAutoFit/>
          </a:bodyPr>
          <a:lstStyle/>
          <a:p>
            <a:pPr marL="285750" indent="-285750">
              <a:buFont typeface="Arial" panose="020B0604020202020204" pitchFamily="34" charset="0"/>
              <a:buChar char="•"/>
            </a:pPr>
            <a:r>
              <a:rPr lang="en-GB" sz="1600" dirty="0">
                <a:cs typeface="Arial"/>
              </a:rPr>
              <a:t>Yes, it can! It is even possible to segment the cells throughout the volume opening the possibility for quantitative assessments </a:t>
            </a:r>
          </a:p>
          <a:p>
            <a:pPr marL="285750" indent="-285750">
              <a:buFont typeface="Arial" panose="020B0604020202020204" pitchFamily="34" charset="0"/>
              <a:buChar char="•"/>
            </a:pPr>
            <a:r>
              <a:rPr lang="en-GB" sz="1600" dirty="0">
                <a:cs typeface="Arial"/>
              </a:rPr>
              <a:t>The volume showed comparable morphological features to histological imaging</a:t>
            </a:r>
          </a:p>
          <a:p>
            <a:endParaRPr lang="en-GB" sz="1600" dirty="0">
              <a:solidFill>
                <a:srgbClr val="000000"/>
              </a:solidFill>
            </a:endParaRPr>
          </a:p>
        </p:txBody>
      </p:sp>
      <p:sp>
        <p:nvSpPr>
          <p:cNvPr id="11" name="Title 1">
            <a:extLst>
              <a:ext uri="{FF2B5EF4-FFF2-40B4-BE49-F238E27FC236}">
                <a16:creationId xmlns:a16="http://schemas.microsoft.com/office/drawing/2014/main" id="{621941BF-B877-65A6-C710-4E7C626DC7F7}"/>
              </a:ext>
            </a:extLst>
          </p:cNvPr>
          <p:cNvSpPr txBox="1">
            <a:spLocks/>
          </p:cNvSpPr>
          <p:nvPr/>
        </p:nvSpPr>
        <p:spPr bwMode="auto">
          <a:xfrm>
            <a:off x="5627948" y="3356992"/>
            <a:ext cx="1368152" cy="643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defTabSz="914400" rtl="0" eaLnBrk="1" latinLnBrk="0" hangingPunct="1">
              <a:lnSpc>
                <a:spcPct val="100000"/>
              </a:lnSpc>
              <a:spcBef>
                <a:spcPct val="0"/>
              </a:spcBef>
              <a:buNone/>
              <a:defRPr sz="3600" b="0" i="0" kern="1200">
                <a:solidFill>
                  <a:schemeClr val="accent1"/>
                </a:solidFill>
                <a:latin typeface="UCL Sans SemiBold" pitchFamily="2" charset="77"/>
                <a:ea typeface="+mj-ea"/>
                <a:cs typeface="+mj-cs"/>
              </a:defRPr>
            </a:lvl1pPr>
          </a:lstStyle>
          <a:p>
            <a:pPr fontAlgn="auto">
              <a:spcAft>
                <a:spcPts val="0"/>
              </a:spcAft>
            </a:pPr>
            <a:r>
              <a:rPr lang="en-GB" dirty="0"/>
              <a:t>BUT…</a:t>
            </a:r>
            <a:endParaRPr lang="en-US" dirty="0"/>
          </a:p>
        </p:txBody>
      </p:sp>
      <p:sp>
        <p:nvSpPr>
          <p:cNvPr id="13" name="TextBox 12">
            <a:extLst>
              <a:ext uri="{FF2B5EF4-FFF2-40B4-BE49-F238E27FC236}">
                <a16:creationId xmlns:a16="http://schemas.microsoft.com/office/drawing/2014/main" id="{819EC127-7DCF-42D0-BF40-4FBB57F3A5A7}"/>
              </a:ext>
            </a:extLst>
          </p:cNvPr>
          <p:cNvSpPr txBox="1"/>
          <p:nvPr/>
        </p:nvSpPr>
        <p:spPr>
          <a:xfrm>
            <a:off x="1123950" y="4548955"/>
            <a:ext cx="9944100" cy="1077218"/>
          </a:xfrm>
          <a:prstGeom prst="rect">
            <a:avLst/>
          </a:prstGeom>
          <a:noFill/>
        </p:spPr>
        <p:txBody>
          <a:bodyPr wrap="square">
            <a:spAutoFit/>
          </a:bodyPr>
          <a:lstStyle/>
          <a:p>
            <a:pPr marL="285750" indent="-285750">
              <a:buFont typeface="Arial" panose="020B0604020202020204" pitchFamily="34" charset="0"/>
              <a:buChar char="•"/>
            </a:pPr>
            <a:r>
              <a:rPr lang="en-GB" sz="1600" dirty="0">
                <a:cs typeface="Arial"/>
              </a:rPr>
              <a:t>Although not “destructive” the sample preparation protocol followed still required fixation/dehydration which may change both the morphological and mechanical characteristics of the OC tissue…</a:t>
            </a:r>
          </a:p>
          <a:p>
            <a:pPr marL="285750" indent="-285750">
              <a:buFont typeface="Arial" panose="020B0604020202020204" pitchFamily="34" charset="0"/>
              <a:buChar char="•"/>
            </a:pPr>
            <a:endParaRPr lang="en-GB" sz="1600" dirty="0">
              <a:cs typeface="Arial"/>
            </a:endParaRPr>
          </a:p>
          <a:p>
            <a:endParaRPr lang="en-GB" sz="1600" dirty="0">
              <a:solidFill>
                <a:srgbClr val="000000"/>
              </a:solidFill>
            </a:endParaRPr>
          </a:p>
        </p:txBody>
      </p:sp>
    </p:spTree>
    <p:extLst>
      <p:ext uri="{BB962C8B-B14F-4D97-AF65-F5344CB8AC3E}">
        <p14:creationId xmlns:p14="http://schemas.microsoft.com/office/powerpoint/2010/main" val="967381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E3D01-F30B-AE67-B483-3C4BC40E2E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1672FC-8F71-B2C4-734C-21DE16789BA4}"/>
              </a:ext>
            </a:extLst>
          </p:cNvPr>
          <p:cNvSpPr>
            <a:spLocks noGrp="1"/>
          </p:cNvSpPr>
          <p:nvPr>
            <p:ph type="ctrTitle"/>
          </p:nvPr>
        </p:nvSpPr>
        <p:spPr>
          <a:xfrm>
            <a:off x="983432" y="1988840"/>
            <a:ext cx="10873208" cy="788409"/>
          </a:xfrm>
        </p:spPr>
        <p:txBody>
          <a:bodyPr/>
          <a:lstStyle/>
          <a:p>
            <a:r>
              <a:rPr lang="en-GB" dirty="0"/>
              <a:t>Third stage: let’s challenge the methodology</a:t>
            </a:r>
            <a:br>
              <a:rPr lang="en-GB" dirty="0"/>
            </a:br>
            <a:endParaRPr lang="en-GB" dirty="0"/>
          </a:p>
        </p:txBody>
      </p:sp>
      <p:sp>
        <p:nvSpPr>
          <p:cNvPr id="9" name="Text Placeholder 2">
            <a:extLst>
              <a:ext uri="{FF2B5EF4-FFF2-40B4-BE49-F238E27FC236}">
                <a16:creationId xmlns:a16="http://schemas.microsoft.com/office/drawing/2014/main" id="{24B90279-64DB-0E30-A415-57C7796D3426}"/>
              </a:ext>
            </a:extLst>
          </p:cNvPr>
          <p:cNvSpPr txBox="1">
            <a:spLocks/>
          </p:cNvSpPr>
          <p:nvPr/>
        </p:nvSpPr>
        <p:spPr bwMode="auto">
          <a:xfrm>
            <a:off x="3611724" y="3284984"/>
            <a:ext cx="4968552"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0" indent="0" algn="l" defTabSz="914400" rtl="0" eaLnBrk="1" latinLnBrk="0" hangingPunct="1">
              <a:lnSpc>
                <a:spcPct val="100000"/>
              </a:lnSpc>
              <a:spcBef>
                <a:spcPts val="0"/>
              </a:spcBef>
              <a:buFont typeface="Wingdings" pitchFamily="2" charset="2"/>
              <a:buNone/>
              <a:defRPr sz="1800" b="0" i="0" kern="1200">
                <a:solidFill>
                  <a:schemeClr val="bg1"/>
                </a:solidFill>
                <a:latin typeface="UCL Sans" pitchFamily="2" charset="77"/>
                <a:ea typeface="+mn-ea"/>
                <a:cs typeface="+mn-cs"/>
              </a:defRPr>
            </a:lvl1pPr>
            <a:lvl2pPr marL="457200" indent="0" algn="l" defTabSz="914400" rtl="0" eaLnBrk="1" latinLnBrk="0" hangingPunct="1">
              <a:lnSpc>
                <a:spcPct val="90000"/>
              </a:lnSpc>
              <a:spcBef>
                <a:spcPts val="500"/>
              </a:spcBef>
              <a:buFont typeface="Wingdings" pitchFamily="2" charset="2"/>
              <a:buNone/>
              <a:defRPr sz="2000" kern="1200">
                <a:solidFill>
                  <a:schemeClr val="tx1">
                    <a:tint val="82000"/>
                  </a:schemeClr>
                </a:solidFill>
                <a:latin typeface="UCL Sans" pitchFamily="2" charset="77"/>
                <a:ea typeface="+mn-ea"/>
                <a:cs typeface="+mn-cs"/>
              </a:defRPr>
            </a:lvl2pPr>
            <a:lvl3pPr marL="914400" indent="0" algn="l" defTabSz="914400" rtl="0" eaLnBrk="1" latinLnBrk="0" hangingPunct="1">
              <a:lnSpc>
                <a:spcPct val="90000"/>
              </a:lnSpc>
              <a:spcBef>
                <a:spcPts val="500"/>
              </a:spcBef>
              <a:buFont typeface="Wingdings" pitchFamily="2" charset="2"/>
              <a:buNone/>
              <a:defRPr sz="1800" kern="1200">
                <a:solidFill>
                  <a:schemeClr val="tx1">
                    <a:tint val="82000"/>
                  </a:schemeClr>
                </a:solidFill>
                <a:latin typeface="UCL Sans" pitchFamily="2" charset="77"/>
                <a:ea typeface="+mn-ea"/>
                <a:cs typeface="+mn-cs"/>
              </a:defRPr>
            </a:lvl3pPr>
            <a:lvl4pPr marL="13716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4pPr>
            <a:lvl5pPr marL="1828800" indent="0" algn="l" defTabSz="914400" rtl="0" eaLnBrk="1" latinLnBrk="0" hangingPunct="1">
              <a:lnSpc>
                <a:spcPct val="90000"/>
              </a:lnSpc>
              <a:spcBef>
                <a:spcPts val="500"/>
              </a:spcBef>
              <a:buFont typeface="Wingdings" pitchFamily="2" charset="2"/>
              <a:buNone/>
              <a:defRPr sz="1600" kern="1200">
                <a:solidFill>
                  <a:schemeClr val="tx1">
                    <a:tint val="82000"/>
                  </a:schemeClr>
                </a:solidFill>
                <a:latin typeface="UCL Sans" pitchFamily="2" charset="77"/>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algn="ctr" fontAlgn="auto">
              <a:spcAft>
                <a:spcPts val="0"/>
              </a:spcAft>
            </a:pP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n-lt"/>
              </a:rPr>
              <a:t>Is it possible to visualize the same features in non-fixed &amp; hydrated tissue resembling physiological conditions?</a:t>
            </a:r>
            <a:endPar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3246101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EFCA9-258D-BDD4-1B24-C0CFB0FF24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DA8C07-77D5-AB72-AEF4-2646136CE7B8}"/>
              </a:ext>
            </a:extLst>
          </p:cNvPr>
          <p:cNvSpPr>
            <a:spLocks noGrp="1"/>
          </p:cNvSpPr>
          <p:nvPr>
            <p:ph type="ctrTitle"/>
          </p:nvPr>
        </p:nvSpPr>
        <p:spPr>
          <a:xfrm>
            <a:off x="767408" y="409575"/>
            <a:ext cx="11089232" cy="643161"/>
          </a:xfrm>
        </p:spPr>
        <p:txBody>
          <a:bodyPr/>
          <a:lstStyle/>
          <a:p>
            <a:r>
              <a:rPr lang="en-GB" dirty="0"/>
              <a:t>Imaging hydrated samples</a:t>
            </a:r>
            <a:endParaRPr lang="en-US" dirty="0"/>
          </a:p>
        </p:txBody>
      </p:sp>
      <p:sp>
        <p:nvSpPr>
          <p:cNvPr id="5" name="Text Placeholder 4" descr="Text">
            <a:extLst>
              <a:ext uri="{FF2B5EF4-FFF2-40B4-BE49-F238E27FC236}">
                <a16:creationId xmlns:a16="http://schemas.microsoft.com/office/drawing/2014/main" id="{29E245D0-DB8E-5B54-459D-A3DF032FA40A}"/>
              </a:ext>
            </a:extLst>
          </p:cNvPr>
          <p:cNvSpPr txBox="1">
            <a:spLocks/>
          </p:cNvSpPr>
          <p:nvPr/>
        </p:nvSpPr>
        <p:spPr bwMode="auto">
          <a:xfrm>
            <a:off x="839416" y="1263290"/>
            <a:ext cx="7200799" cy="417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 16000 projections * 10sec =~ 44 hours (non-ideal) </a:t>
            </a:r>
          </a:p>
          <a:p>
            <a:endParaRPr lang="en-GB" sz="1800" dirty="0"/>
          </a:p>
          <a:p>
            <a:endParaRPr lang="en-GB" dirty="0"/>
          </a:p>
        </p:txBody>
      </p:sp>
      <p:sp>
        <p:nvSpPr>
          <p:cNvPr id="7" name="Text Placeholder 4" descr="Text">
            <a:extLst>
              <a:ext uri="{FF2B5EF4-FFF2-40B4-BE49-F238E27FC236}">
                <a16:creationId xmlns:a16="http://schemas.microsoft.com/office/drawing/2014/main" id="{8B425DC4-C967-80E7-1AC1-D570B528C1F4}"/>
              </a:ext>
            </a:extLst>
          </p:cNvPr>
          <p:cNvSpPr txBox="1">
            <a:spLocks/>
          </p:cNvSpPr>
          <p:nvPr/>
        </p:nvSpPr>
        <p:spPr bwMode="auto">
          <a:xfrm>
            <a:off x="6960096" y="3068960"/>
            <a:ext cx="4104456" cy="954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Although this protocol has not yet been optimized, we are still able to observe cellular features in </a:t>
            </a:r>
            <a:r>
              <a:rPr lang="en-GB" sz="1600" b="1" dirty="0"/>
              <a:t>non-fixed, non-stained, hydrated samples</a:t>
            </a:r>
          </a:p>
          <a:p>
            <a:r>
              <a:rPr lang="en-GB" sz="1600" dirty="0"/>
              <a:t>Opens the possibility of evaluating what are the </a:t>
            </a:r>
            <a:r>
              <a:rPr lang="en-GB" sz="1600" b="1" dirty="0"/>
              <a:t>implications</a:t>
            </a:r>
            <a:r>
              <a:rPr lang="en-GB" sz="1600" dirty="0"/>
              <a:t> of sample preparation protocols and assess the morphological characteristics of cells in a near-physiological state</a:t>
            </a:r>
          </a:p>
          <a:p>
            <a:endParaRPr lang="en-GB" sz="1800" dirty="0"/>
          </a:p>
          <a:p>
            <a:endParaRPr lang="en-GB" dirty="0"/>
          </a:p>
        </p:txBody>
      </p:sp>
      <p:pic>
        <p:nvPicPr>
          <p:cNvPr id="6" name="20260224-1808-19.6683445">
            <a:hlinkClick r:id="" action="ppaction://media"/>
            <a:extLst>
              <a:ext uri="{FF2B5EF4-FFF2-40B4-BE49-F238E27FC236}">
                <a16:creationId xmlns:a16="http://schemas.microsoft.com/office/drawing/2014/main" id="{359C5FEB-8827-867A-DA0D-CB6DC9ADD2A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03512" y="1699214"/>
            <a:ext cx="4605812" cy="4842323"/>
          </a:xfrm>
          <a:prstGeom prst="rect">
            <a:avLst/>
          </a:prstGeom>
        </p:spPr>
      </p:pic>
    </p:spTree>
    <p:extLst>
      <p:ext uri="{BB962C8B-B14F-4D97-AF65-F5344CB8AC3E}">
        <p14:creationId xmlns:p14="http://schemas.microsoft.com/office/powerpoint/2010/main" val="427508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2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7B0EF-6C1F-3B4E-FC20-8C2354CD11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55AD1D-59D0-1A4B-E90B-746E2C7EA1D2}"/>
              </a:ext>
            </a:extLst>
          </p:cNvPr>
          <p:cNvSpPr>
            <a:spLocks noGrp="1"/>
          </p:cNvSpPr>
          <p:nvPr>
            <p:ph type="ctrTitle"/>
          </p:nvPr>
        </p:nvSpPr>
        <p:spPr>
          <a:xfrm>
            <a:off x="767408" y="409575"/>
            <a:ext cx="11089232" cy="643161"/>
          </a:xfrm>
        </p:spPr>
        <p:txBody>
          <a:bodyPr/>
          <a:lstStyle/>
          <a:p>
            <a:r>
              <a:rPr lang="en-GB" dirty="0"/>
              <a:t>Proposal: Sample preparation and Correlative validation</a:t>
            </a:r>
            <a:endParaRPr lang="en-US" dirty="0"/>
          </a:p>
        </p:txBody>
      </p:sp>
      <p:grpSp>
        <p:nvGrpSpPr>
          <p:cNvPr id="6" name="Group 5">
            <a:extLst>
              <a:ext uri="{FF2B5EF4-FFF2-40B4-BE49-F238E27FC236}">
                <a16:creationId xmlns:a16="http://schemas.microsoft.com/office/drawing/2014/main" id="{9D5C0044-B67B-70E3-A02C-830067C93438}"/>
              </a:ext>
            </a:extLst>
          </p:cNvPr>
          <p:cNvGrpSpPr/>
          <p:nvPr/>
        </p:nvGrpSpPr>
        <p:grpSpPr>
          <a:xfrm>
            <a:off x="481813" y="3501008"/>
            <a:ext cx="11712624" cy="1751608"/>
            <a:chOff x="162094" y="2513512"/>
            <a:chExt cx="11649786" cy="1627488"/>
          </a:xfrm>
        </p:grpSpPr>
        <p:grpSp>
          <p:nvGrpSpPr>
            <p:cNvPr id="8" name="Group 7">
              <a:extLst>
                <a:ext uri="{FF2B5EF4-FFF2-40B4-BE49-F238E27FC236}">
                  <a16:creationId xmlns:a16="http://schemas.microsoft.com/office/drawing/2014/main" id="{1930E793-82FD-C990-53A5-9746B0254CB0}"/>
                </a:ext>
              </a:extLst>
            </p:cNvPr>
            <p:cNvGrpSpPr/>
            <p:nvPr/>
          </p:nvGrpSpPr>
          <p:grpSpPr>
            <a:xfrm>
              <a:off x="162094" y="2513512"/>
              <a:ext cx="11649786" cy="1627488"/>
              <a:chOff x="382905" y="1266398"/>
              <a:chExt cx="27519586" cy="3844516"/>
            </a:xfrm>
          </p:grpSpPr>
          <p:grpSp>
            <p:nvGrpSpPr>
              <p:cNvPr id="10" name="Group 9">
                <a:extLst>
                  <a:ext uri="{FF2B5EF4-FFF2-40B4-BE49-F238E27FC236}">
                    <a16:creationId xmlns:a16="http://schemas.microsoft.com/office/drawing/2014/main" id="{E7A7F27E-0BA4-90A2-9556-A2DF580A024A}"/>
                  </a:ext>
                </a:extLst>
              </p:cNvPr>
              <p:cNvGrpSpPr/>
              <p:nvPr/>
            </p:nvGrpSpPr>
            <p:grpSpPr>
              <a:xfrm>
                <a:off x="382905" y="1439834"/>
                <a:ext cx="27519586" cy="3671080"/>
                <a:chOff x="254568" y="1455876"/>
                <a:chExt cx="27519586" cy="3671080"/>
              </a:xfrm>
            </p:grpSpPr>
            <p:pic>
              <p:nvPicPr>
                <p:cNvPr id="13" name="Picture 12">
                  <a:extLst>
                    <a:ext uri="{FF2B5EF4-FFF2-40B4-BE49-F238E27FC236}">
                      <a16:creationId xmlns:a16="http://schemas.microsoft.com/office/drawing/2014/main" id="{0BE4D869-A809-66E1-47D8-577A01645809}"/>
                    </a:ext>
                  </a:extLst>
                </p:cNvPr>
                <p:cNvPicPr>
                  <a:picLocks noChangeAspect="1"/>
                </p:cNvPicPr>
                <p:nvPr/>
              </p:nvPicPr>
              <p:blipFill>
                <a:blip r:embed="rId3"/>
                <a:stretch>
                  <a:fillRect/>
                </a:stretch>
              </p:blipFill>
              <p:spPr>
                <a:xfrm>
                  <a:off x="254568" y="2244685"/>
                  <a:ext cx="5652520" cy="1617917"/>
                </a:xfrm>
                <a:prstGeom prst="rect">
                  <a:avLst/>
                </a:prstGeom>
              </p:spPr>
            </p:pic>
            <p:pic>
              <p:nvPicPr>
                <p:cNvPr id="14" name="Picture 13">
                  <a:extLst>
                    <a:ext uri="{FF2B5EF4-FFF2-40B4-BE49-F238E27FC236}">
                      <a16:creationId xmlns:a16="http://schemas.microsoft.com/office/drawing/2014/main" id="{769B946A-0F2F-B3F4-0FA8-0D8B726C4327}"/>
                    </a:ext>
                  </a:extLst>
                </p:cNvPr>
                <p:cNvPicPr>
                  <a:picLocks noChangeAspect="1"/>
                </p:cNvPicPr>
                <p:nvPr/>
              </p:nvPicPr>
              <p:blipFill>
                <a:blip r:embed="rId4"/>
                <a:stretch>
                  <a:fillRect/>
                </a:stretch>
              </p:blipFill>
              <p:spPr>
                <a:xfrm>
                  <a:off x="6544541" y="1578626"/>
                  <a:ext cx="7419991" cy="2718735"/>
                </a:xfrm>
                <a:prstGeom prst="rect">
                  <a:avLst/>
                </a:prstGeom>
              </p:spPr>
            </p:pic>
            <p:pic>
              <p:nvPicPr>
                <p:cNvPr id="15" name="Picture 14">
                  <a:extLst>
                    <a:ext uri="{FF2B5EF4-FFF2-40B4-BE49-F238E27FC236}">
                      <a16:creationId xmlns:a16="http://schemas.microsoft.com/office/drawing/2014/main" id="{C496C0FB-B74D-610B-5D00-D1222D8E1887}"/>
                    </a:ext>
                  </a:extLst>
                </p:cNvPr>
                <p:cNvPicPr>
                  <a:picLocks noChangeAspect="1"/>
                </p:cNvPicPr>
                <p:nvPr/>
              </p:nvPicPr>
              <p:blipFill>
                <a:blip r:embed="rId5"/>
                <a:stretch>
                  <a:fillRect/>
                </a:stretch>
              </p:blipFill>
              <p:spPr>
                <a:xfrm>
                  <a:off x="14677629" y="2244685"/>
                  <a:ext cx="1426723" cy="1779800"/>
                </a:xfrm>
                <a:prstGeom prst="rect">
                  <a:avLst/>
                </a:prstGeom>
              </p:spPr>
            </p:pic>
            <p:pic>
              <p:nvPicPr>
                <p:cNvPr id="16" name="Picture 15">
                  <a:extLst>
                    <a:ext uri="{FF2B5EF4-FFF2-40B4-BE49-F238E27FC236}">
                      <a16:creationId xmlns:a16="http://schemas.microsoft.com/office/drawing/2014/main" id="{E863F7AD-B133-642F-2E6F-7E88E7AAF19D}"/>
                    </a:ext>
                  </a:extLst>
                </p:cNvPr>
                <p:cNvPicPr>
                  <a:picLocks noChangeAspect="1"/>
                </p:cNvPicPr>
                <p:nvPr/>
              </p:nvPicPr>
              <p:blipFill>
                <a:blip r:embed="rId6"/>
                <a:stretch>
                  <a:fillRect/>
                </a:stretch>
              </p:blipFill>
              <p:spPr>
                <a:xfrm>
                  <a:off x="17154335" y="1743075"/>
                  <a:ext cx="10619819" cy="3371849"/>
                </a:xfrm>
                <a:prstGeom prst="rect">
                  <a:avLst/>
                </a:prstGeom>
              </p:spPr>
            </p:pic>
            <p:pic>
              <p:nvPicPr>
                <p:cNvPr id="17" name="Picture 16">
                  <a:extLst>
                    <a:ext uri="{FF2B5EF4-FFF2-40B4-BE49-F238E27FC236}">
                      <a16:creationId xmlns:a16="http://schemas.microsoft.com/office/drawing/2014/main" id="{8C3FA4AF-5E1A-6365-E3F5-B65A2D17DDA7}"/>
                    </a:ext>
                  </a:extLst>
                </p:cNvPr>
                <p:cNvPicPr>
                  <a:picLocks noChangeAspect="1"/>
                </p:cNvPicPr>
                <p:nvPr/>
              </p:nvPicPr>
              <p:blipFill>
                <a:blip r:embed="rId7"/>
                <a:stretch>
                  <a:fillRect/>
                </a:stretch>
              </p:blipFill>
              <p:spPr>
                <a:xfrm>
                  <a:off x="20504198" y="1635119"/>
                  <a:ext cx="6359432" cy="362179"/>
                </a:xfrm>
                <a:prstGeom prst="rect">
                  <a:avLst/>
                </a:prstGeom>
              </p:spPr>
            </p:pic>
            <p:pic>
              <p:nvPicPr>
                <p:cNvPr id="18" name="Picture 17">
                  <a:extLst>
                    <a:ext uri="{FF2B5EF4-FFF2-40B4-BE49-F238E27FC236}">
                      <a16:creationId xmlns:a16="http://schemas.microsoft.com/office/drawing/2014/main" id="{9BB2B515-9129-C77A-4522-F8A2CD543E5C}"/>
                    </a:ext>
                  </a:extLst>
                </p:cNvPr>
                <p:cNvPicPr>
                  <a:picLocks noChangeAspect="1"/>
                </p:cNvPicPr>
                <p:nvPr/>
              </p:nvPicPr>
              <p:blipFill>
                <a:blip r:embed="rId8"/>
                <a:stretch>
                  <a:fillRect/>
                </a:stretch>
              </p:blipFill>
              <p:spPr>
                <a:xfrm>
                  <a:off x="23251409" y="1455876"/>
                  <a:ext cx="865010" cy="209123"/>
                </a:xfrm>
                <a:prstGeom prst="rect">
                  <a:avLst/>
                </a:prstGeom>
              </p:spPr>
            </p:pic>
            <p:pic>
              <p:nvPicPr>
                <p:cNvPr id="19" name="Picture 18">
                  <a:extLst>
                    <a:ext uri="{FF2B5EF4-FFF2-40B4-BE49-F238E27FC236}">
                      <a16:creationId xmlns:a16="http://schemas.microsoft.com/office/drawing/2014/main" id="{557D380A-6559-0EF5-270B-94E930AF3AC2}"/>
                    </a:ext>
                  </a:extLst>
                </p:cNvPr>
                <p:cNvPicPr>
                  <a:picLocks noChangeAspect="1"/>
                </p:cNvPicPr>
                <p:nvPr/>
              </p:nvPicPr>
              <p:blipFill>
                <a:blip r:embed="rId9"/>
                <a:stretch>
                  <a:fillRect/>
                </a:stretch>
              </p:blipFill>
              <p:spPr>
                <a:xfrm>
                  <a:off x="13757392" y="2890145"/>
                  <a:ext cx="844593" cy="406421"/>
                </a:xfrm>
                <a:prstGeom prst="rect">
                  <a:avLst/>
                </a:prstGeom>
              </p:spPr>
            </p:pic>
            <p:pic>
              <p:nvPicPr>
                <p:cNvPr id="20" name="Picture 19">
                  <a:extLst>
                    <a:ext uri="{FF2B5EF4-FFF2-40B4-BE49-F238E27FC236}">
                      <a16:creationId xmlns:a16="http://schemas.microsoft.com/office/drawing/2014/main" id="{3EC3E971-6340-AF34-7331-F630FAD84B57}"/>
                    </a:ext>
                  </a:extLst>
                </p:cNvPr>
                <p:cNvPicPr>
                  <a:picLocks noChangeAspect="1"/>
                </p:cNvPicPr>
                <p:nvPr/>
              </p:nvPicPr>
              <p:blipFill>
                <a:blip r:embed="rId10"/>
                <a:srcRect r="9524" b="4478"/>
                <a:stretch>
                  <a:fillRect/>
                </a:stretch>
              </p:blipFill>
              <p:spPr>
                <a:xfrm>
                  <a:off x="5831444" y="2888125"/>
                  <a:ext cx="844593" cy="406421"/>
                </a:xfrm>
                <a:prstGeom prst="rect">
                  <a:avLst/>
                </a:prstGeom>
              </p:spPr>
            </p:pic>
            <p:sp>
              <p:nvSpPr>
                <p:cNvPr id="21" name="Rectangle 20">
                  <a:extLst>
                    <a:ext uri="{FF2B5EF4-FFF2-40B4-BE49-F238E27FC236}">
                      <a16:creationId xmlns:a16="http://schemas.microsoft.com/office/drawing/2014/main" id="{E5C9170E-44AB-C571-E489-CFE58EEB7FD0}"/>
                    </a:ext>
                  </a:extLst>
                </p:cNvPr>
                <p:cNvSpPr/>
                <p:nvPr/>
              </p:nvSpPr>
              <p:spPr>
                <a:xfrm>
                  <a:off x="17154335" y="3753853"/>
                  <a:ext cx="1193825" cy="27063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762"/>
                </a:p>
              </p:txBody>
            </p:sp>
            <p:pic>
              <p:nvPicPr>
                <p:cNvPr id="22" name="Picture 21">
                  <a:extLst>
                    <a:ext uri="{FF2B5EF4-FFF2-40B4-BE49-F238E27FC236}">
                      <a16:creationId xmlns:a16="http://schemas.microsoft.com/office/drawing/2014/main" id="{CE7796A3-BBF6-507D-3CFA-057C47F71CCC}"/>
                    </a:ext>
                  </a:extLst>
                </p:cNvPr>
                <p:cNvPicPr>
                  <a:picLocks noChangeAspect="1"/>
                </p:cNvPicPr>
                <p:nvPr/>
              </p:nvPicPr>
              <p:blipFill>
                <a:blip r:embed="rId11"/>
                <a:stretch>
                  <a:fillRect/>
                </a:stretch>
              </p:blipFill>
              <p:spPr>
                <a:xfrm>
                  <a:off x="16078701" y="2822505"/>
                  <a:ext cx="1075634" cy="472041"/>
                </a:xfrm>
                <a:prstGeom prst="rect">
                  <a:avLst/>
                </a:prstGeom>
              </p:spPr>
            </p:pic>
            <p:pic>
              <p:nvPicPr>
                <p:cNvPr id="23" name="Picture 22">
                  <a:extLst>
                    <a:ext uri="{FF2B5EF4-FFF2-40B4-BE49-F238E27FC236}">
                      <a16:creationId xmlns:a16="http://schemas.microsoft.com/office/drawing/2014/main" id="{3A14CD1C-BAE9-6F50-2932-F06489A1A29D}"/>
                    </a:ext>
                  </a:extLst>
                </p:cNvPr>
                <p:cNvPicPr>
                  <a:picLocks noChangeAspect="1"/>
                </p:cNvPicPr>
                <p:nvPr/>
              </p:nvPicPr>
              <p:blipFill>
                <a:blip r:embed="rId7"/>
                <a:stretch>
                  <a:fillRect/>
                </a:stretch>
              </p:blipFill>
              <p:spPr>
                <a:xfrm rot="10800000">
                  <a:off x="13444339" y="4616669"/>
                  <a:ext cx="7419991" cy="362179"/>
                </a:xfrm>
                <a:prstGeom prst="rect">
                  <a:avLst/>
                </a:prstGeom>
              </p:spPr>
            </p:pic>
            <p:pic>
              <p:nvPicPr>
                <p:cNvPr id="24" name="Picture 23">
                  <a:extLst>
                    <a:ext uri="{FF2B5EF4-FFF2-40B4-BE49-F238E27FC236}">
                      <a16:creationId xmlns:a16="http://schemas.microsoft.com/office/drawing/2014/main" id="{F44A1C45-2DB7-32C3-B098-32071D516B90}"/>
                    </a:ext>
                  </a:extLst>
                </p:cNvPr>
                <p:cNvPicPr>
                  <a:picLocks noChangeAspect="1"/>
                </p:cNvPicPr>
                <p:nvPr/>
              </p:nvPicPr>
              <p:blipFill>
                <a:blip r:embed="rId8"/>
                <a:stretch>
                  <a:fillRect/>
                </a:stretch>
              </p:blipFill>
              <p:spPr>
                <a:xfrm>
                  <a:off x="16721829" y="4917833"/>
                  <a:ext cx="865010" cy="209123"/>
                </a:xfrm>
                <a:prstGeom prst="rect">
                  <a:avLst/>
                </a:prstGeom>
              </p:spPr>
            </p:pic>
          </p:grpSp>
          <p:sp>
            <p:nvSpPr>
              <p:cNvPr id="11" name="Freeform: Shape 10">
                <a:extLst>
                  <a:ext uri="{FF2B5EF4-FFF2-40B4-BE49-F238E27FC236}">
                    <a16:creationId xmlns:a16="http://schemas.microsoft.com/office/drawing/2014/main" id="{AA03686B-C09B-3739-6AC8-4A8F0043098A}"/>
                  </a:ext>
                </a:extLst>
              </p:cNvPr>
              <p:cNvSpPr/>
              <p:nvPr/>
            </p:nvSpPr>
            <p:spPr>
              <a:xfrm>
                <a:off x="13840116" y="1562584"/>
                <a:ext cx="3962749" cy="532783"/>
              </a:xfrm>
              <a:custGeom>
                <a:avLst/>
                <a:gdLst>
                  <a:gd name="connsiteX0" fmla="*/ 0 w 4317558"/>
                  <a:gd name="connsiteY0" fmla="*/ 508929 h 532783"/>
                  <a:gd name="connsiteX1" fmla="*/ 2011680 w 4317558"/>
                  <a:gd name="connsiteY1" fmla="*/ 45 h 532783"/>
                  <a:gd name="connsiteX2" fmla="*/ 4317558 w 4317558"/>
                  <a:gd name="connsiteY2" fmla="*/ 532783 h 532783"/>
                </a:gdLst>
                <a:ahLst/>
                <a:cxnLst>
                  <a:cxn ang="0">
                    <a:pos x="connsiteX0" y="connsiteY0"/>
                  </a:cxn>
                  <a:cxn ang="0">
                    <a:pos x="connsiteX1" y="connsiteY1"/>
                  </a:cxn>
                  <a:cxn ang="0">
                    <a:pos x="connsiteX2" y="connsiteY2"/>
                  </a:cxn>
                </a:cxnLst>
                <a:rect l="l" t="t" r="r" b="b"/>
                <a:pathLst>
                  <a:path w="4317558" h="532783">
                    <a:moveTo>
                      <a:pt x="0" y="508929"/>
                    </a:moveTo>
                    <a:cubicBezTo>
                      <a:pt x="646043" y="252499"/>
                      <a:pt x="1292087" y="-3931"/>
                      <a:pt x="2011680" y="45"/>
                    </a:cubicBezTo>
                    <a:cubicBezTo>
                      <a:pt x="2731273" y="4021"/>
                      <a:pt x="3524415" y="268402"/>
                      <a:pt x="4317558" y="532783"/>
                    </a:cubicBezTo>
                  </a:path>
                </a:pathLst>
              </a:custGeom>
              <a:ln w="1905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sz="762"/>
              </a:p>
            </p:txBody>
          </p:sp>
          <p:pic>
            <p:nvPicPr>
              <p:cNvPr id="12" name="Picture 11">
                <a:extLst>
                  <a:ext uri="{FF2B5EF4-FFF2-40B4-BE49-F238E27FC236}">
                    <a16:creationId xmlns:a16="http://schemas.microsoft.com/office/drawing/2014/main" id="{C78B5C2A-EB22-49C5-DC39-2ECBBD2CD43C}"/>
                  </a:ext>
                </a:extLst>
              </p:cNvPr>
              <p:cNvPicPr>
                <a:picLocks noChangeAspect="1"/>
              </p:cNvPicPr>
              <p:nvPr/>
            </p:nvPicPr>
            <p:blipFill>
              <a:blip r:embed="rId12"/>
              <a:stretch>
                <a:fillRect/>
              </a:stretch>
            </p:blipFill>
            <p:spPr>
              <a:xfrm>
                <a:off x="15389777" y="1266398"/>
                <a:ext cx="501676" cy="273064"/>
              </a:xfrm>
              <a:prstGeom prst="rect">
                <a:avLst/>
              </a:prstGeom>
            </p:spPr>
          </p:pic>
        </p:grpSp>
        <p:pic>
          <p:nvPicPr>
            <p:cNvPr id="9" name="Picture 8">
              <a:extLst>
                <a:ext uri="{FF2B5EF4-FFF2-40B4-BE49-F238E27FC236}">
                  <a16:creationId xmlns:a16="http://schemas.microsoft.com/office/drawing/2014/main" id="{CA2B0BB6-656F-EDD1-A2CF-FDEB7F286DE3}"/>
                </a:ext>
              </a:extLst>
            </p:cNvPr>
            <p:cNvPicPr>
              <a:picLocks noChangeAspect="1"/>
            </p:cNvPicPr>
            <p:nvPr/>
          </p:nvPicPr>
          <p:blipFill>
            <a:blip r:embed="rId13"/>
            <a:stretch>
              <a:fillRect/>
            </a:stretch>
          </p:blipFill>
          <p:spPr>
            <a:xfrm>
              <a:off x="3575191" y="3367772"/>
              <a:ext cx="369557" cy="61228"/>
            </a:xfrm>
            <a:prstGeom prst="rect">
              <a:avLst/>
            </a:prstGeom>
          </p:spPr>
        </p:pic>
      </p:grpSp>
      <p:sp>
        <p:nvSpPr>
          <p:cNvPr id="30" name="Text Placeholder 4" descr="Text">
            <a:extLst>
              <a:ext uri="{FF2B5EF4-FFF2-40B4-BE49-F238E27FC236}">
                <a16:creationId xmlns:a16="http://schemas.microsoft.com/office/drawing/2014/main" id="{6C1B76FB-9319-56F1-6EEB-DB5A3B2A061D}"/>
              </a:ext>
            </a:extLst>
          </p:cNvPr>
          <p:cNvSpPr txBox="1">
            <a:spLocks/>
          </p:cNvSpPr>
          <p:nvPr/>
        </p:nvSpPr>
        <p:spPr bwMode="auto">
          <a:xfrm>
            <a:off x="767407" y="1712973"/>
            <a:ext cx="10585177" cy="860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225425" marR="0" indent="-225425" algn="l" defTabSz="914400" rtl="0" eaLnBrk="1" fontAlgn="base" latinLnBrk="0" hangingPunct="1">
              <a:lnSpc>
                <a:spcPct val="90000"/>
              </a:lnSpc>
              <a:spcBef>
                <a:spcPts val="1000"/>
              </a:spcBef>
              <a:spcAft>
                <a:spcPct val="0"/>
              </a:spcAft>
              <a:buClrTx/>
              <a:buSzTx/>
              <a:buFont typeface="Arial" panose="020B0604020202020204" pitchFamily="34" charset="0"/>
              <a:buChar char="•"/>
              <a:tabLst/>
              <a:defRPr sz="2400" kern="1200" baseline="0">
                <a:solidFill>
                  <a:schemeClr val="tx1"/>
                </a:solidFill>
                <a:latin typeface="+mn-lt"/>
                <a:ea typeface="+mn-ea"/>
                <a:cs typeface="+mn-cs"/>
              </a:defRPr>
            </a:lvl1pPr>
            <a:lvl2pPr marL="222250" indent="-222250" algn="l" rtl="0" eaLnBrk="1" fontAlgn="base" hangingPunct="1">
              <a:lnSpc>
                <a:spcPct val="100000"/>
              </a:lnSpc>
              <a:spcBef>
                <a:spcPts val="0"/>
              </a:spcBef>
              <a:spcAft>
                <a:spcPct val="0"/>
              </a:spcAft>
              <a:buSzPct val="80000"/>
              <a:buFont typeface="Arial" panose="020B0604020202020204" pitchFamily="34" charset="0"/>
              <a:buChar char="•"/>
              <a:tabLst/>
              <a:defRPr sz="2400" kern="1200">
                <a:solidFill>
                  <a:schemeClr val="tx1"/>
                </a:solidFill>
                <a:latin typeface="+mn-lt"/>
                <a:ea typeface="+mn-ea"/>
                <a:cs typeface="+mn-cs"/>
              </a:defRPr>
            </a:lvl2pPr>
            <a:lvl3pPr marL="222250" indent="-211138" algn="l" rtl="0" eaLnBrk="1" fontAlgn="base" hangingPunct="1">
              <a:lnSpc>
                <a:spcPct val="100000"/>
              </a:lnSpc>
              <a:spcBef>
                <a:spcPts val="500"/>
              </a:spcBef>
              <a:spcAft>
                <a:spcPct val="0"/>
              </a:spcAft>
              <a:buSzPct val="80000"/>
              <a:buFont typeface="Arial" panose="020B0604020202020204" pitchFamily="34" charset="0"/>
              <a:buChar char="•"/>
              <a:tabLst/>
              <a:defRPr sz="1800" kern="1200" baseline="0">
                <a:solidFill>
                  <a:schemeClr val="tx1"/>
                </a:solidFill>
                <a:latin typeface="+mn-lt"/>
                <a:ea typeface="+mn-ea"/>
                <a:cs typeface="+mn-cs"/>
              </a:defRPr>
            </a:lvl3pPr>
            <a:lvl4pPr marL="11112" marR="0" indent="0" algn="l" defTabSz="914400" rtl="0" eaLnBrk="1" fontAlgn="base" latinLnBrk="0" hangingPunct="1">
              <a:lnSpc>
                <a:spcPct val="100000"/>
              </a:lnSpc>
              <a:spcBef>
                <a:spcPts val="500"/>
              </a:spcBef>
              <a:spcAft>
                <a:spcPct val="0"/>
              </a:spcAft>
              <a:buClrTx/>
              <a:buSzPct val="80000"/>
              <a:buFont typeface="Arial" panose="020B0604020202020204" pitchFamily="34" charset="0"/>
              <a:buNone/>
              <a:tabLst/>
              <a:defRPr kern="1200">
                <a:solidFill>
                  <a:schemeClr val="tx1"/>
                </a:solidFill>
                <a:latin typeface="+mn-lt"/>
                <a:ea typeface="+mn-ea"/>
                <a:cs typeface="+mn-cs"/>
              </a:defRPr>
            </a:lvl4pPr>
            <a:lvl5pPr marL="180975" marR="0" indent="-180975" algn="l" defTabSz="914400" rtl="0" eaLnBrk="1" fontAlgn="base" latinLnBrk="0" hangingPunct="1">
              <a:lnSpc>
                <a:spcPct val="100000"/>
              </a:lnSpc>
              <a:spcBef>
                <a:spcPts val="500"/>
              </a:spcBef>
              <a:spcAft>
                <a:spcPct val="0"/>
              </a:spcAft>
              <a:buClrTx/>
              <a:buSzPct val="80000"/>
              <a:buFont typeface="Arial" panose="020B0604020202020204" pitchFamily="34" charset="0"/>
              <a:buChar char="•"/>
              <a:tabLst/>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Implement a “Daisy chain” registration strategy to evaluate morphological changes in the sample during destructive sample preparation protocols</a:t>
            </a:r>
          </a:p>
          <a:p>
            <a:r>
              <a:rPr lang="en-GB" sz="1600" dirty="0"/>
              <a:t>Correlative analysis between XPC-CT-histology-EM  </a:t>
            </a:r>
          </a:p>
          <a:p>
            <a:endParaRPr lang="en-GB" sz="1800" dirty="0"/>
          </a:p>
          <a:p>
            <a:endParaRPr lang="en-GB" dirty="0"/>
          </a:p>
        </p:txBody>
      </p:sp>
    </p:spTree>
    <p:extLst>
      <p:ext uri="{BB962C8B-B14F-4D97-AF65-F5344CB8AC3E}">
        <p14:creationId xmlns:p14="http://schemas.microsoft.com/office/powerpoint/2010/main" val="3404055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0AF74-ED86-26E8-6477-C578BCDEAA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19A6DE-5231-77D7-627A-3524E92D8802}"/>
              </a:ext>
            </a:extLst>
          </p:cNvPr>
          <p:cNvSpPr>
            <a:spLocks noGrp="1"/>
          </p:cNvSpPr>
          <p:nvPr>
            <p:ph type="ctrTitle"/>
          </p:nvPr>
        </p:nvSpPr>
        <p:spPr>
          <a:xfrm>
            <a:off x="767408" y="121383"/>
            <a:ext cx="11089232" cy="643161"/>
          </a:xfrm>
        </p:spPr>
        <p:txBody>
          <a:bodyPr/>
          <a:lstStyle/>
          <a:p>
            <a:r>
              <a:rPr lang="en-GB" dirty="0"/>
              <a:t>Conclusion</a:t>
            </a:r>
            <a:endParaRPr lang="en-US" dirty="0"/>
          </a:p>
        </p:txBody>
      </p:sp>
      <p:sp>
        <p:nvSpPr>
          <p:cNvPr id="3" name="TextBox 2">
            <a:extLst>
              <a:ext uri="{FF2B5EF4-FFF2-40B4-BE49-F238E27FC236}">
                <a16:creationId xmlns:a16="http://schemas.microsoft.com/office/drawing/2014/main" id="{109F66BD-92B1-8ADB-70BD-29D9C7BAD3ED}"/>
              </a:ext>
            </a:extLst>
          </p:cNvPr>
          <p:cNvSpPr txBox="1"/>
          <p:nvPr/>
        </p:nvSpPr>
        <p:spPr>
          <a:xfrm>
            <a:off x="839416" y="937780"/>
            <a:ext cx="11089232" cy="1815882"/>
          </a:xfrm>
          <a:prstGeom prst="rect">
            <a:avLst/>
          </a:prstGeom>
          <a:noFill/>
        </p:spPr>
        <p:txBody>
          <a:bodyPr wrap="square" rtlCol="0">
            <a:spAutoFit/>
          </a:bodyPr>
          <a:lstStyle/>
          <a:p>
            <a:pPr marL="342900" indent="-342900">
              <a:buFont typeface="Arial" panose="020B0604020202020204" pitchFamily="34" charset="0"/>
              <a:buChar char="•"/>
            </a:pPr>
            <a:r>
              <a:rPr lang="en-GB" sz="1600" dirty="0"/>
              <a:t>Lab-based Phase-contrast </a:t>
            </a:r>
            <a:r>
              <a:rPr lang="en-US" sz="1600" dirty="0"/>
              <a:t>µCT </a:t>
            </a:r>
            <a:r>
              <a:rPr lang="en-US" sz="1600" b="1" dirty="0"/>
              <a:t>can visualize individual chondrocytes (cells) in 3D</a:t>
            </a:r>
          </a:p>
          <a:p>
            <a:pPr marL="342900" indent="-342900">
              <a:buFont typeface="Arial" panose="020B0604020202020204" pitchFamily="34" charset="0"/>
              <a:buChar char="•"/>
            </a:pPr>
            <a:endParaRPr lang="en-US" sz="1600" b="1" dirty="0"/>
          </a:p>
          <a:p>
            <a:pPr marL="342900" indent="-342900">
              <a:buFont typeface="Arial" panose="020B0604020202020204" pitchFamily="34" charset="0"/>
              <a:buChar char="•"/>
            </a:pPr>
            <a:r>
              <a:rPr lang="en-US" sz="1600" b="1" dirty="0"/>
              <a:t>Cell segmentation is possible </a:t>
            </a:r>
            <a:r>
              <a:rPr lang="en-US" sz="1600" dirty="0"/>
              <a:t>without destructive histology</a:t>
            </a:r>
          </a:p>
          <a:p>
            <a:pPr marL="342900" indent="-342900">
              <a:buFont typeface="Arial" panose="020B0604020202020204" pitchFamily="34" charset="0"/>
              <a:buChar char="•"/>
            </a:pPr>
            <a:endParaRPr lang="en-GB" sz="1600" b="1" dirty="0"/>
          </a:p>
          <a:p>
            <a:pPr marL="342900" indent="-342900">
              <a:buFont typeface="Arial" panose="020B0604020202020204" pitchFamily="34" charset="0"/>
              <a:buChar char="•"/>
            </a:pPr>
            <a:r>
              <a:rPr lang="en-GB" sz="1600" b="1" dirty="0"/>
              <a:t>Imaging hydrated tissue in the lab </a:t>
            </a:r>
            <a:r>
              <a:rPr lang="en-GB" sz="1600" dirty="0"/>
              <a:t>is very challenging </a:t>
            </a:r>
            <a:r>
              <a:rPr lang="en-GB" sz="1600" b="1" dirty="0"/>
              <a:t>but feasible</a:t>
            </a:r>
          </a:p>
          <a:p>
            <a:pPr marL="342900" indent="-342900">
              <a:buFont typeface="Arial" panose="020B0604020202020204" pitchFamily="34" charset="0"/>
              <a:buChar char="•"/>
            </a:pPr>
            <a:endParaRPr lang="en-GB" sz="1600" b="1" dirty="0"/>
          </a:p>
          <a:p>
            <a:pPr marL="342900" indent="-342900">
              <a:buFont typeface="Arial" panose="020B0604020202020204" pitchFamily="34" charset="0"/>
              <a:buChar char="•"/>
            </a:pPr>
            <a:r>
              <a:rPr lang="en-GB" sz="1600" b="1" dirty="0"/>
              <a:t>Correlative imaging </a:t>
            </a:r>
            <a:r>
              <a:rPr lang="en-GB" sz="1600" dirty="0"/>
              <a:t>will help quantify sample preparation induced changes</a:t>
            </a:r>
            <a:endParaRPr lang="en-US" sz="1600" dirty="0"/>
          </a:p>
        </p:txBody>
      </p:sp>
      <p:sp>
        <p:nvSpPr>
          <p:cNvPr id="7" name="Title 1">
            <a:extLst>
              <a:ext uri="{FF2B5EF4-FFF2-40B4-BE49-F238E27FC236}">
                <a16:creationId xmlns:a16="http://schemas.microsoft.com/office/drawing/2014/main" id="{D33FC3F2-7395-CE86-70CB-5DCCF2D8C870}"/>
              </a:ext>
            </a:extLst>
          </p:cNvPr>
          <p:cNvSpPr txBox="1">
            <a:spLocks/>
          </p:cNvSpPr>
          <p:nvPr/>
        </p:nvSpPr>
        <p:spPr bwMode="auto">
          <a:xfrm>
            <a:off x="839416" y="2857606"/>
            <a:ext cx="11089232" cy="643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defTabSz="914400" rtl="0" eaLnBrk="1" latinLnBrk="0" hangingPunct="1">
              <a:lnSpc>
                <a:spcPct val="100000"/>
              </a:lnSpc>
              <a:spcBef>
                <a:spcPct val="0"/>
              </a:spcBef>
              <a:buNone/>
              <a:defRPr sz="3600" b="0" i="0" kern="1200">
                <a:solidFill>
                  <a:schemeClr val="accent1"/>
                </a:solidFill>
                <a:latin typeface="UCL Sans SemiBold" pitchFamily="2" charset="77"/>
                <a:ea typeface="+mj-ea"/>
                <a:cs typeface="+mj-cs"/>
              </a:defRPr>
            </a:lvl1pPr>
          </a:lstStyle>
          <a:p>
            <a:pPr fontAlgn="auto">
              <a:spcAft>
                <a:spcPts val="0"/>
              </a:spcAft>
            </a:pPr>
            <a:r>
              <a:rPr lang="en-GB" dirty="0"/>
              <a:t>Future work</a:t>
            </a:r>
            <a:endParaRPr lang="en-US" dirty="0"/>
          </a:p>
        </p:txBody>
      </p:sp>
      <p:sp>
        <p:nvSpPr>
          <p:cNvPr id="9" name="TextBox 8">
            <a:extLst>
              <a:ext uri="{FF2B5EF4-FFF2-40B4-BE49-F238E27FC236}">
                <a16:creationId xmlns:a16="http://schemas.microsoft.com/office/drawing/2014/main" id="{9E35B16A-8416-F7D7-49E8-B4818E16EA37}"/>
              </a:ext>
            </a:extLst>
          </p:cNvPr>
          <p:cNvSpPr txBox="1"/>
          <p:nvPr/>
        </p:nvSpPr>
        <p:spPr>
          <a:xfrm>
            <a:off x="750507" y="3812052"/>
            <a:ext cx="11089232" cy="1815882"/>
          </a:xfrm>
          <a:prstGeom prst="rect">
            <a:avLst/>
          </a:prstGeom>
          <a:noFill/>
        </p:spPr>
        <p:txBody>
          <a:bodyPr wrap="square" rtlCol="0">
            <a:spAutoFit/>
          </a:bodyPr>
          <a:lstStyle/>
          <a:p>
            <a:pPr marL="342900" indent="-342900">
              <a:buFont typeface="Arial" panose="020B0604020202020204" pitchFamily="34" charset="0"/>
              <a:buChar char="•"/>
            </a:pPr>
            <a:r>
              <a:rPr lang="en-US" sz="1600" b="1" dirty="0"/>
              <a:t>Quantitative Morphological Analysis:</a:t>
            </a:r>
            <a:r>
              <a:rPr lang="en-US" sz="1600" dirty="0"/>
              <a:t> Finalize the extraction of </a:t>
            </a:r>
            <a:r>
              <a:rPr lang="en-US" sz="1600" b="1" dirty="0"/>
              <a:t>quantitative metrics</a:t>
            </a:r>
            <a:r>
              <a:rPr lang="en-US" sz="1600" dirty="0"/>
              <a:t> (shape, size, and distribution) from segmented 3D volumes to move beyond qualitative visual examination</a:t>
            </a:r>
          </a:p>
          <a:p>
            <a:pPr marL="342900" indent="-342900">
              <a:buFont typeface="Arial" panose="020B0604020202020204" pitchFamily="34" charset="0"/>
              <a:buChar char="•"/>
            </a:pPr>
            <a:endParaRPr lang="en-GB" sz="1600" b="1" dirty="0"/>
          </a:p>
          <a:p>
            <a:pPr marL="342900" indent="-342900">
              <a:buFont typeface="Arial" panose="020B0604020202020204" pitchFamily="34" charset="0"/>
              <a:buChar char="•"/>
            </a:pPr>
            <a:r>
              <a:rPr lang="en-US" sz="1600" b="1" dirty="0"/>
              <a:t>"Daisy Chain" Correlative Validation:</a:t>
            </a:r>
            <a:r>
              <a:rPr lang="en-US" sz="1600" dirty="0"/>
              <a:t> Complete the registration strategy to correlate </a:t>
            </a:r>
            <a:r>
              <a:rPr lang="en-US" sz="1600" b="1" dirty="0"/>
              <a:t>XPC-µCT data with histology and electron microscopy</a:t>
            </a:r>
            <a:r>
              <a:rPr lang="en-US" sz="1600" dirty="0"/>
              <a:t>, allowing for a precise evaluation of morphological changes induced by traditional sample preparation</a:t>
            </a:r>
          </a:p>
          <a:p>
            <a:pPr marL="342900" indent="-342900">
              <a:buFont typeface="Arial" panose="020B0604020202020204" pitchFamily="34" charset="0"/>
              <a:buChar char="•"/>
            </a:pPr>
            <a:endParaRPr lang="en-US" sz="1600" dirty="0"/>
          </a:p>
        </p:txBody>
      </p:sp>
    </p:spTree>
    <p:extLst>
      <p:ext uri="{BB962C8B-B14F-4D97-AF65-F5344CB8AC3E}">
        <p14:creationId xmlns:p14="http://schemas.microsoft.com/office/powerpoint/2010/main" val="1266742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D6847B-3F31-0EBA-926F-6D3FD1639FD1}"/>
              </a:ext>
            </a:extLst>
          </p:cNvPr>
          <p:cNvSpPr txBox="1">
            <a:spLocks/>
          </p:cNvSpPr>
          <p:nvPr/>
        </p:nvSpPr>
        <p:spPr bwMode="auto">
          <a:xfrm>
            <a:off x="3323692" y="2906942"/>
            <a:ext cx="5544616" cy="1044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defTabSz="914400" rtl="0" eaLnBrk="1" latinLnBrk="0" hangingPunct="1">
              <a:lnSpc>
                <a:spcPct val="100000"/>
              </a:lnSpc>
              <a:spcBef>
                <a:spcPct val="0"/>
              </a:spcBef>
              <a:buNone/>
              <a:defRPr sz="3600" b="0" i="0" kern="1200">
                <a:solidFill>
                  <a:schemeClr val="accent1"/>
                </a:solidFill>
                <a:latin typeface="UCL Sans SemiBold" pitchFamily="2" charset="77"/>
                <a:ea typeface="+mj-ea"/>
                <a:cs typeface="+mj-cs"/>
              </a:defRPr>
            </a:lvl1pPr>
          </a:lstStyle>
          <a:p>
            <a:pPr algn="ctr" fontAlgn="auto">
              <a:spcAft>
                <a:spcPts val="0"/>
              </a:spcAft>
            </a:pPr>
            <a:r>
              <a:rPr lang="en-GB" sz="6600" dirty="0"/>
              <a:t>Gracias</a:t>
            </a:r>
          </a:p>
        </p:txBody>
      </p:sp>
      <p:pic>
        <p:nvPicPr>
          <p:cNvPr id="3" name="Picture 2">
            <a:extLst>
              <a:ext uri="{FF2B5EF4-FFF2-40B4-BE49-F238E27FC236}">
                <a16:creationId xmlns:a16="http://schemas.microsoft.com/office/drawing/2014/main" id="{C7CF4CEC-E6B0-BA65-0926-93493C2A6E8C}"/>
              </a:ext>
            </a:extLst>
          </p:cNvPr>
          <p:cNvPicPr>
            <a:picLocks noChangeAspect="1"/>
          </p:cNvPicPr>
          <p:nvPr/>
        </p:nvPicPr>
        <p:blipFill>
          <a:blip r:embed="rId2"/>
          <a:stretch>
            <a:fillRect/>
          </a:stretch>
        </p:blipFill>
        <p:spPr>
          <a:xfrm>
            <a:off x="1199456" y="332656"/>
            <a:ext cx="2708920" cy="2708920"/>
          </a:xfrm>
          <a:prstGeom prst="rect">
            <a:avLst/>
          </a:prstGeom>
        </p:spPr>
      </p:pic>
      <p:pic>
        <p:nvPicPr>
          <p:cNvPr id="5" name="Picture 4">
            <a:extLst>
              <a:ext uri="{FF2B5EF4-FFF2-40B4-BE49-F238E27FC236}">
                <a16:creationId xmlns:a16="http://schemas.microsoft.com/office/drawing/2014/main" id="{62E6EDC9-E644-C923-8F13-696ECF8EB6DC}"/>
              </a:ext>
            </a:extLst>
          </p:cNvPr>
          <p:cNvPicPr>
            <a:picLocks noChangeAspect="1"/>
          </p:cNvPicPr>
          <p:nvPr/>
        </p:nvPicPr>
        <p:blipFill>
          <a:blip r:embed="rId3"/>
          <a:stretch>
            <a:fillRect/>
          </a:stretch>
        </p:blipFill>
        <p:spPr>
          <a:xfrm>
            <a:off x="7372411" y="584684"/>
            <a:ext cx="3811265" cy="2204864"/>
          </a:xfrm>
          <a:prstGeom prst="rect">
            <a:avLst/>
          </a:prstGeom>
        </p:spPr>
      </p:pic>
      <p:pic>
        <p:nvPicPr>
          <p:cNvPr id="8" name="Picture 7">
            <a:extLst>
              <a:ext uri="{FF2B5EF4-FFF2-40B4-BE49-F238E27FC236}">
                <a16:creationId xmlns:a16="http://schemas.microsoft.com/office/drawing/2014/main" id="{1F93F6BD-B603-4A1A-FE8B-3B58A88DEF23}"/>
              </a:ext>
            </a:extLst>
          </p:cNvPr>
          <p:cNvPicPr>
            <a:picLocks noChangeAspect="1"/>
          </p:cNvPicPr>
          <p:nvPr/>
        </p:nvPicPr>
        <p:blipFill>
          <a:blip r:embed="rId4"/>
          <a:srcRect l="-452" t="13639" r="452" b="17853"/>
          <a:stretch>
            <a:fillRect/>
          </a:stretch>
        </p:blipFill>
        <p:spPr>
          <a:xfrm>
            <a:off x="551384" y="4137376"/>
            <a:ext cx="3816424" cy="1872208"/>
          </a:xfrm>
          <a:prstGeom prst="rect">
            <a:avLst/>
          </a:prstGeom>
        </p:spPr>
      </p:pic>
      <p:pic>
        <p:nvPicPr>
          <p:cNvPr id="2050" name="Picture 2" descr="Introducing... Marco Endrizzi | Crick">
            <a:extLst>
              <a:ext uri="{FF2B5EF4-FFF2-40B4-BE49-F238E27FC236}">
                <a16:creationId xmlns:a16="http://schemas.microsoft.com/office/drawing/2014/main" id="{AB365C99-1081-3D94-1879-9E41E95109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303" t="12247" r="25975" b="22435"/>
          <a:stretch>
            <a:fillRect/>
          </a:stretch>
        </p:blipFill>
        <p:spPr bwMode="auto">
          <a:xfrm>
            <a:off x="4367808" y="4367813"/>
            <a:ext cx="1512168" cy="144016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46C2F0E-2017-0EC3-CE3F-46224D273D56}"/>
              </a:ext>
            </a:extLst>
          </p:cNvPr>
          <p:cNvPicPr>
            <a:picLocks noChangeAspect="1"/>
          </p:cNvPicPr>
          <p:nvPr/>
        </p:nvPicPr>
        <p:blipFill>
          <a:blip r:embed="rId6"/>
          <a:stretch>
            <a:fillRect/>
          </a:stretch>
        </p:blipFill>
        <p:spPr>
          <a:xfrm>
            <a:off x="5879976" y="4355981"/>
            <a:ext cx="1434999" cy="1434999"/>
          </a:xfrm>
          <a:prstGeom prst="rect">
            <a:avLst/>
          </a:prstGeom>
        </p:spPr>
      </p:pic>
      <p:pic>
        <p:nvPicPr>
          <p:cNvPr id="13" name="Picture 12">
            <a:extLst>
              <a:ext uri="{FF2B5EF4-FFF2-40B4-BE49-F238E27FC236}">
                <a16:creationId xmlns:a16="http://schemas.microsoft.com/office/drawing/2014/main" id="{B7A32D1B-A071-82AA-980B-6E58E283EA15}"/>
              </a:ext>
            </a:extLst>
          </p:cNvPr>
          <p:cNvPicPr>
            <a:picLocks noChangeAspect="1"/>
          </p:cNvPicPr>
          <p:nvPr/>
        </p:nvPicPr>
        <p:blipFill>
          <a:blip r:embed="rId7"/>
          <a:stretch>
            <a:fillRect/>
          </a:stretch>
        </p:blipFill>
        <p:spPr>
          <a:xfrm>
            <a:off x="7333828" y="4376019"/>
            <a:ext cx="1414961" cy="1414961"/>
          </a:xfrm>
          <a:prstGeom prst="rect">
            <a:avLst/>
          </a:prstGeom>
        </p:spPr>
      </p:pic>
      <p:pic>
        <p:nvPicPr>
          <p:cNvPr id="15" name="Picture 14">
            <a:extLst>
              <a:ext uri="{FF2B5EF4-FFF2-40B4-BE49-F238E27FC236}">
                <a16:creationId xmlns:a16="http://schemas.microsoft.com/office/drawing/2014/main" id="{155AE5E6-7957-C8A6-34C3-9A8C03289662}"/>
              </a:ext>
            </a:extLst>
          </p:cNvPr>
          <p:cNvPicPr>
            <a:picLocks noChangeAspect="1"/>
          </p:cNvPicPr>
          <p:nvPr/>
        </p:nvPicPr>
        <p:blipFill>
          <a:blip r:embed="rId8"/>
          <a:stretch>
            <a:fillRect/>
          </a:stretch>
        </p:blipFill>
        <p:spPr>
          <a:xfrm>
            <a:off x="8740404" y="4385680"/>
            <a:ext cx="1414961" cy="1414961"/>
          </a:xfrm>
          <a:prstGeom prst="rect">
            <a:avLst/>
          </a:prstGeom>
        </p:spPr>
      </p:pic>
      <p:pic>
        <p:nvPicPr>
          <p:cNvPr id="17" name="Picture 16">
            <a:extLst>
              <a:ext uri="{FF2B5EF4-FFF2-40B4-BE49-F238E27FC236}">
                <a16:creationId xmlns:a16="http://schemas.microsoft.com/office/drawing/2014/main" id="{D5E13C2E-C4E9-F912-D3EC-613F9E542446}"/>
              </a:ext>
            </a:extLst>
          </p:cNvPr>
          <p:cNvPicPr>
            <a:picLocks noChangeAspect="1"/>
          </p:cNvPicPr>
          <p:nvPr/>
        </p:nvPicPr>
        <p:blipFill>
          <a:blip r:embed="rId9"/>
          <a:srcRect l="5342" t="26608" r="16507" b="14872"/>
          <a:stretch>
            <a:fillRect/>
          </a:stretch>
        </p:blipFill>
        <p:spPr>
          <a:xfrm>
            <a:off x="10177248" y="4376019"/>
            <a:ext cx="1259740" cy="1414961"/>
          </a:xfrm>
          <a:prstGeom prst="rect">
            <a:avLst/>
          </a:prstGeom>
        </p:spPr>
      </p:pic>
    </p:spTree>
    <p:extLst>
      <p:ext uri="{BB962C8B-B14F-4D97-AF65-F5344CB8AC3E}">
        <p14:creationId xmlns:p14="http://schemas.microsoft.com/office/powerpoint/2010/main" val="4068194949"/>
      </p:ext>
    </p:extLst>
  </p:cSld>
  <p:clrMapOvr>
    <a:masterClrMapping/>
  </p:clrMapOvr>
</p:sld>
</file>

<file path=ppt/theme/theme1.xml><?xml version="1.0" encoding="utf-8"?>
<a:theme xmlns:a="http://schemas.openxmlformats.org/drawingml/2006/main" name="UCL Slides templates - Simple theme">
  <a:themeElements>
    <a:clrScheme name="UCL Colours Theme">
      <a:dk1>
        <a:srgbClr val="000000"/>
      </a:dk1>
      <a:lt1>
        <a:srgbClr val="FAFAFA"/>
      </a:lt1>
      <a:dk2>
        <a:srgbClr val="000000"/>
      </a:dk2>
      <a:lt2>
        <a:srgbClr val="E8E8E8"/>
      </a:lt2>
      <a:accent1>
        <a:srgbClr val="3A1857"/>
      </a:accent1>
      <a:accent2>
        <a:srgbClr val="993AFF"/>
      </a:accent2>
      <a:accent3>
        <a:srgbClr val="B982FF"/>
      </a:accent3>
      <a:accent4>
        <a:srgbClr val="DDBDFF"/>
      </a:accent4>
      <a:accent5>
        <a:srgbClr val="EEDEFF"/>
      </a:accent5>
      <a:accent6>
        <a:srgbClr val="30D6FF"/>
      </a:accent6>
      <a:hlink>
        <a:srgbClr val="3A1857"/>
      </a:hlink>
      <a:folHlink>
        <a:srgbClr val="993AF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L-Powerpoint-Template-UCLSans-UserTest" id="{C27536D9-30EE-8F40-884F-9B8503BB78CC}" vid="{2812A23A-B212-8C47-86B3-DEF37C047B0D}"/>
    </a:ext>
  </a:extLst>
</a:theme>
</file>

<file path=ppt/theme/theme2.xml><?xml version="1.0" encoding="utf-8"?>
<a:theme xmlns:a="http://schemas.openxmlformats.org/drawingml/2006/main" name="UCL Slides templates - Complex design theme">
  <a:themeElements>
    <a:clrScheme name="UCL Colours Theme">
      <a:dk1>
        <a:srgbClr val="000000"/>
      </a:dk1>
      <a:lt1>
        <a:srgbClr val="FAFAFA"/>
      </a:lt1>
      <a:dk2>
        <a:srgbClr val="000000"/>
      </a:dk2>
      <a:lt2>
        <a:srgbClr val="E8E8E8"/>
      </a:lt2>
      <a:accent1>
        <a:srgbClr val="3A1857"/>
      </a:accent1>
      <a:accent2>
        <a:srgbClr val="993AFF"/>
      </a:accent2>
      <a:accent3>
        <a:srgbClr val="B982FF"/>
      </a:accent3>
      <a:accent4>
        <a:srgbClr val="DDBDFF"/>
      </a:accent4>
      <a:accent5>
        <a:srgbClr val="EEDEFF"/>
      </a:accent5>
      <a:accent6>
        <a:srgbClr val="30D6FF"/>
      </a:accent6>
      <a:hlink>
        <a:srgbClr val="3A1857"/>
      </a:hlink>
      <a:folHlink>
        <a:srgbClr val="993AF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L-Powerpoint-Template-UCLSans-UserTest" id="{C27536D9-30EE-8F40-884F-9B8503BB78CC}" vid="{48DDD679-D01D-0E41-9682-843B2A2815E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UCL Slides templates - Simple theme</Template>
  <TotalTime>0</TotalTime>
  <Words>1656</Words>
  <Application>Microsoft Office PowerPoint</Application>
  <PresentationFormat>Panorámica</PresentationFormat>
  <Paragraphs>316</Paragraphs>
  <Slides>22</Slides>
  <Notes>18</Notes>
  <HiddenSlides>0</HiddenSlides>
  <MMClips>6</MMClips>
  <ScaleCrop>false</ScaleCrop>
  <HeadingPairs>
    <vt:vector size="4" baseType="variant">
      <vt:variant>
        <vt:lpstr>Tema</vt:lpstr>
      </vt:variant>
      <vt:variant>
        <vt:i4>2</vt:i4>
      </vt:variant>
      <vt:variant>
        <vt:lpstr>Títulos de diapositiva</vt:lpstr>
      </vt:variant>
      <vt:variant>
        <vt:i4>22</vt:i4>
      </vt:variant>
    </vt:vector>
  </HeadingPairs>
  <TitlesOfParts>
    <vt:vector size="24" baseType="lpstr">
      <vt:lpstr>UCL Slides templates - Simple theme</vt:lpstr>
      <vt:lpstr>UCL Slides templates - Complex design theme</vt:lpstr>
      <vt:lpstr>Lab-based phase-contrast micro-CT for osteochondral tissue at ~1 µm resolution</vt:lpstr>
      <vt:lpstr>Introduction</vt:lpstr>
      <vt:lpstr>Need &amp; aim</vt:lpstr>
      <vt:lpstr>Inline phase-contrast imaging</vt:lpstr>
      <vt:lpstr>µCT at UCL (NXCT)</vt:lpstr>
      <vt:lpstr>FIRST STAGE: is it possible? </vt:lpstr>
      <vt:lpstr>Modelling the sample</vt:lpstr>
      <vt:lpstr>Modelling the sample</vt:lpstr>
      <vt:lpstr>Resolution test</vt:lpstr>
      <vt:lpstr>Resolution test</vt:lpstr>
      <vt:lpstr>Second STAGE: Pilot study </vt:lpstr>
      <vt:lpstr>Methods</vt:lpstr>
      <vt:lpstr>Results: Image optimization and reconstruction</vt:lpstr>
      <vt:lpstr>Results: Image optimization and reconstruction</vt:lpstr>
      <vt:lpstr>Results: General Assessment</vt:lpstr>
      <vt:lpstr>Results: Volumetric segmentation</vt:lpstr>
      <vt:lpstr>Conclusions</vt:lpstr>
      <vt:lpstr>Third stage: let’s challenge the methodology </vt:lpstr>
      <vt:lpstr>Imaging hydrated samples</vt:lpstr>
      <vt:lpstr>Proposal: Sample preparation and Correlative validation</vt:lpstr>
      <vt:lpstr>Conclusion</vt:lpstr>
      <vt:lpstr>Presentación de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ucypevl-test</dc:creator>
  <cp:keywords/>
  <dc:description/>
  <cp:lastModifiedBy>Alvaro Gonzalez Grajales</cp:lastModifiedBy>
  <cp:revision>285</cp:revision>
  <dcterms:created xsi:type="dcterms:W3CDTF">2025-12-03T11:00:22Z</dcterms:created>
  <dcterms:modified xsi:type="dcterms:W3CDTF">2026-06-11T13:03:36Z</dcterms:modified>
  <cp:category/>
</cp:coreProperties>
</file>