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81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80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4" r:id="rId27"/>
    <p:sldId id="282" r:id="rId28"/>
  </p:sldIdLst>
  <p:sldSz cx="12192000" cy="6858000"/>
  <p:notesSz cx="6858000" cy="9144000"/>
  <p:defaultTextStyle>
    <a:defPPr>
      <a:defRPr lang="es-419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09"/>
    <p:restoredTop sz="94457"/>
  </p:normalViewPr>
  <p:slideViewPr>
    <p:cSldViewPr snapToGrid="0">
      <p:cViewPr varScale="1">
        <p:scale>
          <a:sx n="150" d="100"/>
          <a:sy n="150" d="100"/>
        </p:scale>
        <p:origin x="90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30E693-A0B2-E4B4-78D8-C05E991199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419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0320898-C8BA-1793-CF02-F309F29D14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  <a:endParaRPr lang="es-419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36EA017-B5CA-D370-E2CA-ACAFDCD38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C9FE3-0F2E-614A-99EC-3BB930CB4FAD}" type="datetimeFigureOut">
              <a:rPr lang="es-419" smtClean="0"/>
              <a:t>11/6/26</a:t>
            </a:fld>
            <a:endParaRPr lang="es-419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FBF987A-20D1-3CA5-5502-8F038100A4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F11537C-8D1C-F0E4-DA48-8B95F565D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D4982-74E4-3F47-8ECA-CBA8C3979A0A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921314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358A16-73F6-8E8A-0A4C-31AD6AA03D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419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211AD72-CFF3-6229-D4C9-65E3A94C7C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419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8C77E41-0762-257F-F9C3-292B6407E8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C9FE3-0F2E-614A-99EC-3BB930CB4FAD}" type="datetimeFigureOut">
              <a:rPr lang="es-419" smtClean="0"/>
              <a:t>11/6/26</a:t>
            </a:fld>
            <a:endParaRPr lang="es-419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59C0A2E-9B41-143E-D639-A02F90C670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E53C713-689C-22B8-B932-BE9E8A337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D4982-74E4-3F47-8ECA-CBA8C3979A0A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531832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4CDEADD-AE4A-546A-095F-39534610E5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s-419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6554B93-C32E-5C02-184C-6E7A14A350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419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D42B629-E9F7-6B7F-64B7-A305533B8A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C9FE3-0F2E-614A-99EC-3BB930CB4FAD}" type="datetimeFigureOut">
              <a:rPr lang="es-419" smtClean="0"/>
              <a:t>11/6/26</a:t>
            </a:fld>
            <a:endParaRPr lang="es-419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F79DC4F-D4A2-1546-3F0A-8D41992973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747CC99-04B1-FCD2-9835-C45E7234D4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D4982-74E4-3F47-8ECA-CBA8C3979A0A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8957200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2FB8DE-D003-FA76-FD15-34E7CC71C3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419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BBCFBE6-B061-9EE7-DED7-932CEA4183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419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1AC9F64-9B23-426A-534F-9CAD1CD99E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C9FE3-0F2E-614A-99EC-3BB930CB4FAD}" type="datetimeFigureOut">
              <a:rPr lang="es-419" smtClean="0"/>
              <a:t>11/6/26</a:t>
            </a:fld>
            <a:endParaRPr lang="es-419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A9A0E1F-9CB2-B296-4802-414360405B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8D97F3C-893F-22F1-8321-CFBA933EA9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D4982-74E4-3F47-8ECA-CBA8C3979A0A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40657889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AAFCB7-325A-DF83-5885-DE8368F05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419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4546FAB-D336-E948-0497-036787E0BF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50D4AA3-2291-597F-E1F9-2C2ED38F54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C9FE3-0F2E-614A-99EC-3BB930CB4FAD}" type="datetimeFigureOut">
              <a:rPr lang="es-419" smtClean="0"/>
              <a:t>11/6/26</a:t>
            </a:fld>
            <a:endParaRPr lang="es-419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9D3C4B2-943B-5209-413C-982D13C2F3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CA51717-21CA-015D-75CF-99348689F5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D4982-74E4-3F47-8ECA-CBA8C3979A0A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550362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C328D1-71E0-F484-BA5F-79253CED73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419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BD6AF58-36CC-C36C-3AA4-ED2D25285B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419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55281FE-0552-E6C2-EF58-978FCDCD29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419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524D73C-A626-5796-E442-B59A66B687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C9FE3-0F2E-614A-99EC-3BB930CB4FAD}" type="datetimeFigureOut">
              <a:rPr lang="es-419" smtClean="0"/>
              <a:t>11/6/26</a:t>
            </a:fld>
            <a:endParaRPr lang="es-419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BA75E4B-05FF-C134-BF52-CE58DAB9E3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C3EE225-A906-0CAA-7BF1-49B11044F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D4982-74E4-3F47-8ECA-CBA8C3979A0A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16854681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53B3A8-4C75-2187-762F-298AA70920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s-419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C86581B-E690-889C-BDBC-3B10B50704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09856C7-6EF7-9B9B-6042-45522B697B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419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0D2E1B05-0F68-E5FA-7FFB-3457D2F288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6BD8E376-4B8B-02DA-BD42-43D5BE6CEF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419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E3E63FA-7070-2E07-F2D9-00D09570A1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C9FE3-0F2E-614A-99EC-3BB930CB4FAD}" type="datetimeFigureOut">
              <a:rPr lang="es-419" smtClean="0"/>
              <a:t>11/6/26</a:t>
            </a:fld>
            <a:endParaRPr lang="es-419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E74B419D-AB06-35E0-35B7-641A7019A7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4564927C-5574-7E50-4F11-74E40AC88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D4982-74E4-3F47-8ECA-CBA8C3979A0A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565029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AC5B061-2400-9B8E-BC58-670A44456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419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70471F05-6DFC-9CB7-780F-EC09CC8AFD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C9FE3-0F2E-614A-99EC-3BB930CB4FAD}" type="datetimeFigureOut">
              <a:rPr lang="es-419" smtClean="0"/>
              <a:t>11/6/26</a:t>
            </a:fld>
            <a:endParaRPr lang="es-419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F11A211-994D-4CE8-BE78-400210322A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5339E5A-D832-47E4-FA1E-04D48A3578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D4982-74E4-3F47-8ECA-CBA8C3979A0A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7169084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43E0D9DA-FF95-659F-DFA1-3525A860B2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C9FE3-0F2E-614A-99EC-3BB930CB4FAD}" type="datetimeFigureOut">
              <a:rPr lang="es-419" smtClean="0"/>
              <a:t>11/6/26</a:t>
            </a:fld>
            <a:endParaRPr lang="es-419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13E184BF-A246-8E36-2107-4F2FFFE77E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2D1F3A2-682F-16F6-3D3E-6E4015AC7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D4982-74E4-3F47-8ECA-CBA8C3979A0A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8600372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C13C6E2-D156-19F8-5EEF-BD9D9A8782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419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C726C48-6A9F-CE30-0F60-9E62351ED2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419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0EC82F3-0405-C14A-D9A6-EB50A17FC8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575ADEA-4DCC-EE64-FC8E-E2B87C7813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C9FE3-0F2E-614A-99EC-3BB930CB4FAD}" type="datetimeFigureOut">
              <a:rPr lang="es-419" smtClean="0"/>
              <a:t>11/6/26</a:t>
            </a:fld>
            <a:endParaRPr lang="es-419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9E9E6B7-A6CC-137D-A64F-1A0957188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0B7BD09-150B-ABC3-FD1E-2885BDA92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D4982-74E4-3F47-8ECA-CBA8C3979A0A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42458697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FA97F4-512C-4084-6850-0BA9A3F84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419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A52B907-E8BB-7D6F-2BDC-1D58594B2B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419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855AAE3-DE55-9D9C-96D1-824B5406CA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D5D3E22-502C-5C24-709E-4C5CD3F6C9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C9FE3-0F2E-614A-99EC-3BB930CB4FAD}" type="datetimeFigureOut">
              <a:rPr lang="es-419" smtClean="0"/>
              <a:t>11/6/26</a:t>
            </a:fld>
            <a:endParaRPr lang="es-419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285F070-7BF5-1B37-1E62-8CDEEA143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CDBB8BF-626D-0EE3-2E0B-CC6B419EF0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D4982-74E4-3F47-8ECA-CBA8C3979A0A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1741713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07744E19-B239-5294-E37D-AF5378D649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s-419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470E208-B782-14DC-0EDB-9F6DB7B626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419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97E98A0-2393-A3BC-62E3-3D3754DF1B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0BC9FE3-0F2E-614A-99EC-3BB930CB4FAD}" type="datetimeFigureOut">
              <a:rPr lang="es-419" smtClean="0"/>
              <a:t>11/6/26</a:t>
            </a:fld>
            <a:endParaRPr lang="es-419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A182F40-3AE6-BC98-31D4-30BA1CECA8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419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84A83B5-24C5-5268-CEED-85344BE265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0AD4982-74E4-3F47-8ECA-CBA8C3979A0A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642092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419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Spoksonat/CATNIP/blob/main/CATNIP_Manual.pdf" TargetMode="External"/><Relationship Id="rId2" Type="http://schemas.openxmlformats.org/officeDocument/2006/relationships/hyperlink" Target="https://preprints.opticaopen.org/articles/preprint/CATNIP_An_Open-Source_Wave-Optics_Simulation_Framework_for_Multimodal_X-ray_Imaging/30269386?file=58468411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dinst.com/resource/understanding-bandpass-and-resolution-in-photoluminescence-spectroscopy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dinst.com/resource/understanding-bandpass-and-resolution-in-photoluminescence-spectroscopy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30B9F1-ADBE-FD76-9873-EC398980F7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72696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s-419" sz="4900" dirty="0"/>
              <a:t>CATNIP: Comprehensive Analysis Toolkit for</a:t>
            </a:r>
            <a:br>
              <a:rPr lang="es-419" sz="4900" dirty="0"/>
            </a:br>
            <a:r>
              <a:rPr lang="es-419" sz="4900" dirty="0"/>
              <a:t>Near-field Imaging and</a:t>
            </a:r>
            <a:br>
              <a:rPr lang="es-419" sz="4900" dirty="0"/>
            </a:br>
            <a:r>
              <a:rPr lang="es-419" sz="4900" dirty="0"/>
              <a:t>Phase-retrieval</a:t>
            </a:r>
            <a:endParaRPr lang="es-419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CC67974-8679-17D6-5955-3DBC930BAF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2371"/>
            <a:ext cx="9144000" cy="1655762"/>
          </a:xfrm>
        </p:spPr>
        <p:txBody>
          <a:bodyPr/>
          <a:lstStyle/>
          <a:p>
            <a:r>
              <a:rPr lang="es-419" dirty="0"/>
              <a:t>Manuel Fernando Sánchez Alarcón</a:t>
            </a:r>
          </a:p>
          <a:p>
            <a:r>
              <a:rPr lang="es-419" dirty="0"/>
              <a:t>Università degli Studi di Trieste</a:t>
            </a:r>
          </a:p>
        </p:txBody>
      </p:sp>
    </p:spTree>
    <p:extLst>
      <p:ext uri="{BB962C8B-B14F-4D97-AF65-F5344CB8AC3E}">
        <p14:creationId xmlns:p14="http://schemas.microsoft.com/office/powerpoint/2010/main" val="21103821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C6FA51-7715-A134-426D-8D95CC959F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2065CA36-BACB-BADB-0734-BA3795254D82}"/>
              </a:ext>
            </a:extLst>
          </p:cNvPr>
          <p:cNvSpPr txBox="1"/>
          <p:nvPr/>
        </p:nvSpPr>
        <p:spPr>
          <a:xfrm>
            <a:off x="3362022" y="450646"/>
            <a:ext cx="54679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3600" dirty="0"/>
              <a:t>Sample: Mammo Phantom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52F47EE-F2D0-7E91-C38F-4DAB615926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2563591"/>
            <a:ext cx="7772400" cy="1883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6569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9E5D2C-80A1-28FA-1140-51A66BDF31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726A25A4-83A5-B0D4-8D9B-8DF47C32DF7C}"/>
              </a:ext>
            </a:extLst>
          </p:cNvPr>
          <p:cNvSpPr txBox="1"/>
          <p:nvPr/>
        </p:nvSpPr>
        <p:spPr>
          <a:xfrm>
            <a:off x="4576611" y="433712"/>
            <a:ext cx="30387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3600" dirty="0"/>
              <a:t>Sample: Block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838C06D2-C858-454B-DFEE-7654EFD15C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2266889"/>
            <a:ext cx="7772400" cy="2324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5703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1D251E-39DA-022A-F017-741591D690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44C16EC2-B112-9ED5-188F-E2DE4D0A49A3}"/>
              </a:ext>
            </a:extLst>
          </p:cNvPr>
          <p:cNvSpPr txBox="1"/>
          <p:nvPr/>
        </p:nvSpPr>
        <p:spPr>
          <a:xfrm>
            <a:off x="4053605" y="459112"/>
            <a:ext cx="40847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3600" dirty="0"/>
              <a:t>Sample: Angio tube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F17AD34A-B225-E718-A434-474456C399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2522913"/>
            <a:ext cx="7772400" cy="1812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5930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5BD42E-6145-F9A0-5C93-668FE0FA0E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2C21FD6C-1066-5D3F-FBA3-1B8CE109EA5C}"/>
              </a:ext>
            </a:extLst>
          </p:cNvPr>
          <p:cNvSpPr txBox="1"/>
          <p:nvPr/>
        </p:nvSpPr>
        <p:spPr>
          <a:xfrm>
            <a:off x="4410169" y="459112"/>
            <a:ext cx="33716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3600" dirty="0"/>
              <a:t>Sample: Sphere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BE6CAB5B-31C9-7569-8BF9-448DCF43F3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2216675"/>
            <a:ext cx="7772400" cy="242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8058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E2EF97-8A5C-752B-6154-9A6CF830C8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0747FDBE-BF56-7ED1-1CB0-326B4150BE4A}"/>
              </a:ext>
            </a:extLst>
          </p:cNvPr>
          <p:cNvSpPr txBox="1"/>
          <p:nvPr/>
        </p:nvSpPr>
        <p:spPr>
          <a:xfrm>
            <a:off x="4635018" y="476045"/>
            <a:ext cx="29219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3600" dirty="0"/>
              <a:t>Sample: Fibre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FA096B2F-E477-3A2A-2ED4-CEA634B466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2252749"/>
            <a:ext cx="7772400" cy="2352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6220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B89FD6-F598-5454-5B20-F35D09BD3D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6857218A-D774-4960-4DAB-688190D39B7D}"/>
              </a:ext>
            </a:extLst>
          </p:cNvPr>
          <p:cNvSpPr txBox="1"/>
          <p:nvPr/>
        </p:nvSpPr>
        <p:spPr>
          <a:xfrm>
            <a:off x="4446875" y="492978"/>
            <a:ext cx="32982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3600" dirty="0"/>
              <a:t>Sample: Wedge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2B35106C-ED26-A908-F9F7-4895B46319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2214302"/>
            <a:ext cx="7772400" cy="2429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6710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3827EF-77C4-9CF7-CE1B-87621D6FDF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0B2BBC3F-91B9-E56E-9749-7993C09335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4649" y="1416050"/>
            <a:ext cx="6362700" cy="402590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51636144-76F6-AC7D-F7A3-FE0F307BA842}"/>
              </a:ext>
            </a:extLst>
          </p:cNvPr>
          <p:cNvSpPr txBox="1"/>
          <p:nvPr/>
        </p:nvSpPr>
        <p:spPr>
          <a:xfrm>
            <a:off x="5294535" y="529477"/>
            <a:ext cx="20050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3600" dirty="0"/>
              <a:t>Detector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A72DA6A8-C577-32B0-91A8-95D4F5FAF04D}"/>
              </a:ext>
            </a:extLst>
          </p:cNvPr>
          <p:cNvSpPr/>
          <p:nvPr/>
        </p:nvSpPr>
        <p:spPr>
          <a:xfrm>
            <a:off x="3115732" y="1416051"/>
            <a:ext cx="3750735" cy="4025900"/>
          </a:xfrm>
          <a:prstGeom prst="rect">
            <a:avLst/>
          </a:prstGeom>
          <a:solidFill>
            <a:schemeClr val="bg1">
              <a:alpha val="61978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 dirty="0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FC0128F7-1C9F-D25D-1B0B-C10FF11C0695}"/>
              </a:ext>
            </a:extLst>
          </p:cNvPr>
          <p:cNvSpPr/>
          <p:nvPr/>
        </p:nvSpPr>
        <p:spPr>
          <a:xfrm>
            <a:off x="6866468" y="3813174"/>
            <a:ext cx="897466" cy="691094"/>
          </a:xfrm>
          <a:prstGeom prst="rect">
            <a:avLst/>
          </a:prstGeom>
          <a:solidFill>
            <a:schemeClr val="bg1">
              <a:alpha val="61978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 dirty="0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91347DE6-0071-B240-A3CA-CEAEEA61DCAD}"/>
              </a:ext>
            </a:extLst>
          </p:cNvPr>
          <p:cNvSpPr/>
          <p:nvPr/>
        </p:nvSpPr>
        <p:spPr>
          <a:xfrm rot="20153800">
            <a:off x="8532157" y="2629999"/>
            <a:ext cx="897466" cy="430641"/>
          </a:xfrm>
          <a:prstGeom prst="rect">
            <a:avLst/>
          </a:prstGeom>
          <a:solidFill>
            <a:schemeClr val="bg1">
              <a:alpha val="61978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 dirty="0"/>
          </a:p>
        </p:txBody>
      </p:sp>
    </p:spTree>
    <p:extLst>
      <p:ext uri="{BB962C8B-B14F-4D97-AF65-F5344CB8AC3E}">
        <p14:creationId xmlns:p14="http://schemas.microsoft.com/office/powerpoint/2010/main" val="2394275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7AE5AD-402E-2678-AC17-6B7E3FB17A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624E8005-054F-900B-5AE5-C439FA6443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4649" y="1416050"/>
            <a:ext cx="6362700" cy="402590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558E3149-9F38-74DA-622F-A1204A2DB195}"/>
              </a:ext>
            </a:extLst>
          </p:cNvPr>
          <p:cNvSpPr txBox="1"/>
          <p:nvPr/>
        </p:nvSpPr>
        <p:spPr>
          <a:xfrm>
            <a:off x="5294535" y="529477"/>
            <a:ext cx="20050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3600" dirty="0"/>
              <a:t>Detector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B3D5F9C1-24C4-7C52-5D8E-22B5181BEEC5}"/>
              </a:ext>
            </a:extLst>
          </p:cNvPr>
          <p:cNvSpPr/>
          <p:nvPr/>
        </p:nvSpPr>
        <p:spPr>
          <a:xfrm>
            <a:off x="3115732" y="1416051"/>
            <a:ext cx="3750735" cy="4025900"/>
          </a:xfrm>
          <a:prstGeom prst="rect">
            <a:avLst/>
          </a:prstGeom>
          <a:solidFill>
            <a:schemeClr val="bg1">
              <a:alpha val="61978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 dirty="0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7FB86FC7-832C-504E-1C6C-AAC2B24686FD}"/>
              </a:ext>
            </a:extLst>
          </p:cNvPr>
          <p:cNvSpPr/>
          <p:nvPr/>
        </p:nvSpPr>
        <p:spPr>
          <a:xfrm>
            <a:off x="6866468" y="3813174"/>
            <a:ext cx="897466" cy="691094"/>
          </a:xfrm>
          <a:prstGeom prst="rect">
            <a:avLst/>
          </a:prstGeom>
          <a:solidFill>
            <a:schemeClr val="bg1">
              <a:alpha val="61978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 dirty="0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99BC2B0A-4075-1334-4686-4A7B2A86E38E}"/>
              </a:ext>
            </a:extLst>
          </p:cNvPr>
          <p:cNvSpPr/>
          <p:nvPr/>
        </p:nvSpPr>
        <p:spPr>
          <a:xfrm rot="20153800">
            <a:off x="8532157" y="2629999"/>
            <a:ext cx="897466" cy="430641"/>
          </a:xfrm>
          <a:prstGeom prst="rect">
            <a:avLst/>
          </a:prstGeom>
          <a:solidFill>
            <a:schemeClr val="bg1">
              <a:alpha val="61978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00B441A-5730-D096-ED3C-0F32F5703F6A}"/>
              </a:ext>
            </a:extLst>
          </p:cNvPr>
          <p:cNvSpPr txBox="1"/>
          <p:nvPr/>
        </p:nvSpPr>
        <p:spPr>
          <a:xfrm>
            <a:off x="8382001" y="1571452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dirty="0"/>
              <a:t>PSF Total: Detector + Source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B87BE2B2-2838-8F64-65BC-EBD769631D93}"/>
              </a:ext>
            </a:extLst>
          </p:cNvPr>
          <p:cNvSpPr txBox="1"/>
          <p:nvPr/>
        </p:nvSpPr>
        <p:spPr>
          <a:xfrm>
            <a:off x="8382001" y="1911520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dirty="0"/>
              <a:t>Binning Factor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461A4A94-85F5-D87F-DF8D-82AA29ED0892}"/>
              </a:ext>
            </a:extLst>
          </p:cNvPr>
          <p:cNvSpPr txBox="1"/>
          <p:nvPr/>
        </p:nvSpPr>
        <p:spPr>
          <a:xfrm>
            <a:off x="8382001" y="2251588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dirty="0"/>
              <a:t>Poisson Noise</a:t>
            </a:r>
          </a:p>
        </p:txBody>
      </p:sp>
    </p:spTree>
    <p:extLst>
      <p:ext uri="{BB962C8B-B14F-4D97-AF65-F5344CB8AC3E}">
        <p14:creationId xmlns:p14="http://schemas.microsoft.com/office/powerpoint/2010/main" val="30699307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1CBAF8-5D00-A6D4-DE6B-F427930F3C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49133" y="2766218"/>
            <a:ext cx="4893733" cy="1325563"/>
          </a:xfrm>
        </p:spPr>
        <p:txBody>
          <a:bodyPr/>
          <a:lstStyle/>
          <a:p>
            <a:r>
              <a:rPr lang="es-419" dirty="0"/>
              <a:t>Simulation Algorithm</a:t>
            </a:r>
          </a:p>
        </p:txBody>
      </p:sp>
    </p:spTree>
    <p:extLst>
      <p:ext uri="{BB962C8B-B14F-4D97-AF65-F5344CB8AC3E}">
        <p14:creationId xmlns:p14="http://schemas.microsoft.com/office/powerpoint/2010/main" val="7987722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28FC1F-9DD1-2876-D4E9-8037AC791B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D5DD2758-67D4-132D-4434-EA1D17BE50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4649" y="1416050"/>
            <a:ext cx="6362700" cy="402590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E4C2A570-8D0A-45C9-CDC0-2E32EAC66C4F}"/>
              </a:ext>
            </a:extLst>
          </p:cNvPr>
          <p:cNvSpPr txBox="1"/>
          <p:nvPr/>
        </p:nvSpPr>
        <p:spPr>
          <a:xfrm>
            <a:off x="2176990" y="457199"/>
            <a:ext cx="78380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3600" dirty="0"/>
              <a:t>Simulations: Propagation + Interaction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4F3D6B9C-64F8-B29B-8CAF-E3D199D1A4D6}"/>
              </a:ext>
            </a:extLst>
          </p:cNvPr>
          <p:cNvSpPr/>
          <p:nvPr/>
        </p:nvSpPr>
        <p:spPr>
          <a:xfrm>
            <a:off x="1822451" y="3545416"/>
            <a:ext cx="1261532" cy="1896534"/>
          </a:xfrm>
          <a:custGeom>
            <a:avLst/>
            <a:gdLst>
              <a:gd name="csX0" fmla="*/ 0 w 2158999"/>
              <a:gd name="csY0" fmla="*/ 0 h 2302934"/>
              <a:gd name="csX1" fmla="*/ 2158999 w 2158999"/>
              <a:gd name="csY1" fmla="*/ 0 h 2302934"/>
              <a:gd name="csX2" fmla="*/ 2158999 w 2158999"/>
              <a:gd name="csY2" fmla="*/ 2302934 h 2302934"/>
              <a:gd name="csX3" fmla="*/ 0 w 2158999"/>
              <a:gd name="csY3" fmla="*/ 2302934 h 2302934"/>
              <a:gd name="csX4" fmla="*/ 0 w 2158999"/>
              <a:gd name="csY4" fmla="*/ 0 h 2302934"/>
              <a:gd name="csX0" fmla="*/ 3386667 w 3386667"/>
              <a:gd name="csY0" fmla="*/ 0 h 2455334"/>
              <a:gd name="csX1" fmla="*/ 2158999 w 3386667"/>
              <a:gd name="csY1" fmla="*/ 152400 h 2455334"/>
              <a:gd name="csX2" fmla="*/ 2158999 w 3386667"/>
              <a:gd name="csY2" fmla="*/ 2455334 h 2455334"/>
              <a:gd name="csX3" fmla="*/ 0 w 3386667"/>
              <a:gd name="csY3" fmla="*/ 2455334 h 2455334"/>
              <a:gd name="csX4" fmla="*/ 3386667 w 3386667"/>
              <a:gd name="csY4" fmla="*/ 0 h 2455334"/>
              <a:gd name="csX0" fmla="*/ 3386667 w 4597399"/>
              <a:gd name="csY0" fmla="*/ 0 h 2455334"/>
              <a:gd name="csX1" fmla="*/ 4597399 w 4597399"/>
              <a:gd name="csY1" fmla="*/ 254000 h 2455334"/>
              <a:gd name="csX2" fmla="*/ 2158999 w 4597399"/>
              <a:gd name="csY2" fmla="*/ 2455334 h 2455334"/>
              <a:gd name="csX3" fmla="*/ 0 w 4597399"/>
              <a:gd name="csY3" fmla="*/ 2455334 h 2455334"/>
              <a:gd name="csX4" fmla="*/ 3386667 w 4597399"/>
              <a:gd name="csY4" fmla="*/ 0 h 2455334"/>
              <a:gd name="csX0" fmla="*/ 3386667 w 4648199"/>
              <a:gd name="csY0" fmla="*/ 0 h 2455334"/>
              <a:gd name="csX1" fmla="*/ 4597399 w 4648199"/>
              <a:gd name="csY1" fmla="*/ 254000 h 2455334"/>
              <a:gd name="csX2" fmla="*/ 4648199 w 4648199"/>
              <a:gd name="csY2" fmla="*/ 1896534 h 2455334"/>
              <a:gd name="csX3" fmla="*/ 0 w 4648199"/>
              <a:gd name="csY3" fmla="*/ 2455334 h 2455334"/>
              <a:gd name="csX4" fmla="*/ 3386667 w 4648199"/>
              <a:gd name="csY4" fmla="*/ 0 h 2455334"/>
              <a:gd name="csX0" fmla="*/ 76200 w 1337732"/>
              <a:gd name="csY0" fmla="*/ 0 h 1896534"/>
              <a:gd name="csX1" fmla="*/ 1286932 w 1337732"/>
              <a:gd name="csY1" fmla="*/ 254000 h 1896534"/>
              <a:gd name="csX2" fmla="*/ 1337732 w 1337732"/>
              <a:gd name="csY2" fmla="*/ 1896534 h 1896534"/>
              <a:gd name="csX3" fmla="*/ 0 w 1337732"/>
              <a:gd name="csY3" fmla="*/ 1456267 h 1896534"/>
              <a:gd name="csX4" fmla="*/ 76200 w 1337732"/>
              <a:gd name="csY4" fmla="*/ 0 h 1896534"/>
              <a:gd name="csX0" fmla="*/ 0 w 1261532"/>
              <a:gd name="csY0" fmla="*/ 0 h 1896534"/>
              <a:gd name="csX1" fmla="*/ 1210732 w 1261532"/>
              <a:gd name="csY1" fmla="*/ 254000 h 1896534"/>
              <a:gd name="csX2" fmla="*/ 1261532 w 1261532"/>
              <a:gd name="csY2" fmla="*/ 1896534 h 1896534"/>
              <a:gd name="csX3" fmla="*/ 169333 w 1261532"/>
              <a:gd name="csY3" fmla="*/ 1422400 h 1896534"/>
              <a:gd name="csX4" fmla="*/ 0 w 1261532"/>
              <a:gd name="csY4" fmla="*/ 0 h 1896534"/>
              <a:gd name="csX0" fmla="*/ 0 w 1261532"/>
              <a:gd name="csY0" fmla="*/ 0 h 1896534"/>
              <a:gd name="csX1" fmla="*/ 1210732 w 1261532"/>
              <a:gd name="csY1" fmla="*/ 254000 h 1896534"/>
              <a:gd name="csX2" fmla="*/ 1261532 w 1261532"/>
              <a:gd name="csY2" fmla="*/ 1896534 h 1896534"/>
              <a:gd name="csX3" fmla="*/ 93133 w 1261532"/>
              <a:gd name="csY3" fmla="*/ 1481667 h 1896534"/>
              <a:gd name="csX4" fmla="*/ 0 w 1261532"/>
              <a:gd name="csY4" fmla="*/ 0 h 1896534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1261532" h="1896534">
                <a:moveTo>
                  <a:pt x="0" y="0"/>
                </a:moveTo>
                <a:lnTo>
                  <a:pt x="1210732" y="254000"/>
                </a:lnTo>
                <a:lnTo>
                  <a:pt x="1261532" y="1896534"/>
                </a:lnTo>
                <a:lnTo>
                  <a:pt x="93133" y="14816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1C66DAE9-4A00-FDAE-A27C-6693C3A5B4A6}"/>
              </a:ext>
            </a:extLst>
          </p:cNvPr>
          <p:cNvSpPr txBox="1"/>
          <p:nvPr/>
        </p:nvSpPr>
        <p:spPr>
          <a:xfrm rot="233388">
            <a:off x="1864254" y="3633689"/>
            <a:ext cx="300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dirty="0"/>
              <a:t>1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CC41F139-CD46-1B71-198D-19E928EE9EA6}"/>
              </a:ext>
            </a:extLst>
          </p:cNvPr>
          <p:cNvSpPr txBox="1"/>
          <p:nvPr/>
        </p:nvSpPr>
        <p:spPr>
          <a:xfrm rot="233388">
            <a:off x="2233084" y="3702962"/>
            <a:ext cx="300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dirty="0"/>
              <a:t>1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4687BED7-E36B-34CB-3BE5-215DB1536C6F}"/>
              </a:ext>
            </a:extLst>
          </p:cNvPr>
          <p:cNvSpPr txBox="1"/>
          <p:nvPr/>
        </p:nvSpPr>
        <p:spPr>
          <a:xfrm rot="233388">
            <a:off x="2601913" y="3763472"/>
            <a:ext cx="300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dirty="0"/>
              <a:t>1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59A8AA61-F4C0-A85F-904A-3EFCD3C464DA}"/>
              </a:ext>
            </a:extLst>
          </p:cNvPr>
          <p:cNvSpPr txBox="1"/>
          <p:nvPr/>
        </p:nvSpPr>
        <p:spPr>
          <a:xfrm rot="233388">
            <a:off x="1908164" y="4133462"/>
            <a:ext cx="300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dirty="0"/>
              <a:t>1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A381359B-7903-BCE8-5130-273C9B26A161}"/>
              </a:ext>
            </a:extLst>
          </p:cNvPr>
          <p:cNvSpPr txBox="1"/>
          <p:nvPr/>
        </p:nvSpPr>
        <p:spPr>
          <a:xfrm rot="233388">
            <a:off x="2276994" y="4202735"/>
            <a:ext cx="300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dirty="0"/>
              <a:t>1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26E08823-5965-04E3-CF00-3DE3B6BFA678}"/>
              </a:ext>
            </a:extLst>
          </p:cNvPr>
          <p:cNvSpPr txBox="1"/>
          <p:nvPr/>
        </p:nvSpPr>
        <p:spPr>
          <a:xfrm rot="233388">
            <a:off x="2645823" y="4263245"/>
            <a:ext cx="300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dirty="0"/>
              <a:t>1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347C1F7B-27FE-426C-345C-5723DDCE3E84}"/>
              </a:ext>
            </a:extLst>
          </p:cNvPr>
          <p:cNvSpPr txBox="1"/>
          <p:nvPr/>
        </p:nvSpPr>
        <p:spPr>
          <a:xfrm rot="233388">
            <a:off x="1930120" y="4600836"/>
            <a:ext cx="300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dirty="0"/>
              <a:t>1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7E130662-97BA-51AC-8A70-D0052C0AC98A}"/>
              </a:ext>
            </a:extLst>
          </p:cNvPr>
          <p:cNvSpPr txBox="1"/>
          <p:nvPr/>
        </p:nvSpPr>
        <p:spPr>
          <a:xfrm rot="233388">
            <a:off x="2298950" y="4670109"/>
            <a:ext cx="300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dirty="0"/>
              <a:t>1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BB5B7C6C-AE17-BAA0-429D-302DC355C0CB}"/>
              </a:ext>
            </a:extLst>
          </p:cNvPr>
          <p:cNvSpPr txBox="1"/>
          <p:nvPr/>
        </p:nvSpPr>
        <p:spPr>
          <a:xfrm rot="233388">
            <a:off x="2667779" y="4730619"/>
            <a:ext cx="300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dirty="0"/>
              <a:t>1</a:t>
            </a: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5AB59498-1858-0A6D-A5A1-811FB7AF3D1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63556" r="4139"/>
          <a:stretch>
            <a:fillRect/>
          </a:stretch>
        </p:blipFill>
        <p:spPr>
          <a:xfrm>
            <a:off x="1228001" y="5183902"/>
            <a:ext cx="1140549" cy="67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074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5CCCE2-2D8C-9045-25C3-FF31898670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6500" y="2766218"/>
            <a:ext cx="4699000" cy="1325563"/>
          </a:xfrm>
        </p:spPr>
        <p:txBody>
          <a:bodyPr/>
          <a:lstStyle/>
          <a:p>
            <a:r>
              <a:rPr lang="es-419" dirty="0"/>
              <a:t>X-ray Imaging Setup</a:t>
            </a:r>
          </a:p>
        </p:txBody>
      </p:sp>
    </p:spTree>
    <p:extLst>
      <p:ext uri="{BB962C8B-B14F-4D97-AF65-F5344CB8AC3E}">
        <p14:creationId xmlns:p14="http://schemas.microsoft.com/office/powerpoint/2010/main" val="33836765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6D3877-2A42-9B0C-05C6-863BE27F6A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A101E9A2-995F-579C-CAA9-263F42028A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4649" y="1416050"/>
            <a:ext cx="6362700" cy="4025900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3DD6F6C6-AC39-9721-D37A-0E891B1F61C6}"/>
              </a:ext>
            </a:extLst>
          </p:cNvPr>
          <p:cNvSpPr/>
          <p:nvPr/>
        </p:nvSpPr>
        <p:spPr>
          <a:xfrm>
            <a:off x="6096000" y="1416050"/>
            <a:ext cx="3181349" cy="4409017"/>
          </a:xfrm>
          <a:prstGeom prst="rect">
            <a:avLst/>
          </a:prstGeom>
          <a:solidFill>
            <a:schemeClr val="bg1">
              <a:alpha val="61978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DDE2732F-5A1A-A7D9-7F45-B4B91FD3F46F}"/>
              </a:ext>
            </a:extLst>
          </p:cNvPr>
          <p:cNvSpPr txBox="1"/>
          <p:nvPr/>
        </p:nvSpPr>
        <p:spPr>
          <a:xfrm>
            <a:off x="2176990" y="457199"/>
            <a:ext cx="78380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3600" dirty="0">
                <a:solidFill>
                  <a:schemeClr val="bg2">
                    <a:lumMod val="90000"/>
                  </a:schemeClr>
                </a:solidFill>
              </a:rPr>
              <a:t>Simulations: </a:t>
            </a:r>
            <a:r>
              <a:rPr lang="es-419" sz="3600" dirty="0"/>
              <a:t>Propagation </a:t>
            </a:r>
            <a:r>
              <a:rPr lang="es-419" sz="3600" dirty="0">
                <a:solidFill>
                  <a:schemeClr val="bg2">
                    <a:lumMod val="90000"/>
                  </a:schemeClr>
                </a:solidFill>
              </a:rPr>
              <a:t>+ Interaction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32634D9B-2F8B-A4A8-5B22-22032E04EA12}"/>
              </a:ext>
            </a:extLst>
          </p:cNvPr>
          <p:cNvSpPr/>
          <p:nvPr/>
        </p:nvSpPr>
        <p:spPr>
          <a:xfrm rot="21063023">
            <a:off x="4703696" y="2003375"/>
            <a:ext cx="1381167" cy="584529"/>
          </a:xfrm>
          <a:prstGeom prst="rect">
            <a:avLst/>
          </a:prstGeom>
          <a:solidFill>
            <a:schemeClr val="bg1">
              <a:alpha val="61978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222D731F-C04F-7CCC-00A9-22C4A61C51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0698" y="5488517"/>
            <a:ext cx="3530600" cy="67310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55823924-FC12-A0A4-A237-BB2C7E7833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5759" y="6032210"/>
            <a:ext cx="10760481" cy="737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2636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57B37B-0B9C-909C-19C9-B965683044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1BCEF384-34A4-C300-927B-625CF9DB6A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4649" y="1416050"/>
            <a:ext cx="6362700" cy="4025900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E6484265-4557-4D1E-935A-AF502196E2DC}"/>
              </a:ext>
            </a:extLst>
          </p:cNvPr>
          <p:cNvSpPr/>
          <p:nvPr/>
        </p:nvSpPr>
        <p:spPr>
          <a:xfrm>
            <a:off x="5613400" y="1416050"/>
            <a:ext cx="3663949" cy="4409017"/>
          </a:xfrm>
          <a:prstGeom prst="rect">
            <a:avLst/>
          </a:prstGeom>
          <a:solidFill>
            <a:schemeClr val="bg1">
              <a:alpha val="61978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CF6FE125-3642-8B56-F94B-A2C960E7A0E5}"/>
              </a:ext>
            </a:extLst>
          </p:cNvPr>
          <p:cNvSpPr/>
          <p:nvPr/>
        </p:nvSpPr>
        <p:spPr>
          <a:xfrm>
            <a:off x="3115733" y="3429000"/>
            <a:ext cx="929216" cy="1151468"/>
          </a:xfrm>
          <a:prstGeom prst="rect">
            <a:avLst/>
          </a:prstGeom>
          <a:solidFill>
            <a:schemeClr val="bg1">
              <a:alpha val="61978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C34E1AD6-4B0C-FB0F-765D-DBDAA771BBAC}"/>
              </a:ext>
            </a:extLst>
          </p:cNvPr>
          <p:cNvSpPr/>
          <p:nvPr/>
        </p:nvSpPr>
        <p:spPr>
          <a:xfrm>
            <a:off x="4684184" y="1583266"/>
            <a:ext cx="929216" cy="1066801"/>
          </a:xfrm>
          <a:prstGeom prst="rect">
            <a:avLst/>
          </a:prstGeom>
          <a:solidFill>
            <a:schemeClr val="bg1">
              <a:alpha val="61978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71105469-18C5-9E7C-CF01-68CE4A65D85D}"/>
              </a:ext>
            </a:extLst>
          </p:cNvPr>
          <p:cNvSpPr/>
          <p:nvPr/>
        </p:nvSpPr>
        <p:spPr>
          <a:xfrm>
            <a:off x="3620558" y="4687669"/>
            <a:ext cx="1230842" cy="1066801"/>
          </a:xfrm>
          <a:prstGeom prst="rect">
            <a:avLst/>
          </a:prstGeom>
          <a:solidFill>
            <a:schemeClr val="bg1">
              <a:alpha val="61978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BCD42DDF-9EB8-0A94-CD8C-B87425FB5F6F}"/>
              </a:ext>
            </a:extLst>
          </p:cNvPr>
          <p:cNvSpPr txBox="1"/>
          <p:nvPr/>
        </p:nvSpPr>
        <p:spPr>
          <a:xfrm>
            <a:off x="2176990" y="457199"/>
            <a:ext cx="78380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3600" dirty="0">
                <a:solidFill>
                  <a:schemeClr val="bg2">
                    <a:lumMod val="90000"/>
                  </a:schemeClr>
                </a:solidFill>
              </a:rPr>
              <a:t>Simulations: Propagation + </a:t>
            </a:r>
            <a:r>
              <a:rPr lang="es-419" sz="3600" dirty="0"/>
              <a:t>Interaction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1EF39774-423A-1C5B-0D2B-64A6603577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2398" y="5344212"/>
            <a:ext cx="4267200" cy="60960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EB1F13B8-4B1A-C748-A778-05A531DB17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9798" y="5919568"/>
            <a:ext cx="7772400" cy="926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5363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5F4956-EB6E-12E2-3B27-BA3AEA132B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69CDC83B-50D9-F760-769B-14FB7553B1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4649" y="1416050"/>
            <a:ext cx="6362700" cy="4025900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E747E867-02BB-3C45-7AD8-DEB09AF074A3}"/>
              </a:ext>
            </a:extLst>
          </p:cNvPr>
          <p:cNvSpPr/>
          <p:nvPr/>
        </p:nvSpPr>
        <p:spPr>
          <a:xfrm>
            <a:off x="3175000" y="3429000"/>
            <a:ext cx="762000" cy="1100667"/>
          </a:xfrm>
          <a:prstGeom prst="rect">
            <a:avLst/>
          </a:prstGeom>
          <a:solidFill>
            <a:schemeClr val="bg1">
              <a:alpha val="61978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45815B33-87D9-A185-404A-D2449D6F1B7C}"/>
              </a:ext>
            </a:extLst>
          </p:cNvPr>
          <p:cNvSpPr txBox="1"/>
          <p:nvPr/>
        </p:nvSpPr>
        <p:spPr>
          <a:xfrm>
            <a:off x="2176990" y="457199"/>
            <a:ext cx="78380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3600" dirty="0">
                <a:solidFill>
                  <a:schemeClr val="bg2">
                    <a:lumMod val="90000"/>
                  </a:schemeClr>
                </a:solidFill>
              </a:rPr>
              <a:t>Simulations: </a:t>
            </a:r>
            <a:r>
              <a:rPr lang="es-419" sz="3600" dirty="0"/>
              <a:t>Propagation </a:t>
            </a:r>
            <a:r>
              <a:rPr lang="es-419" sz="3600" dirty="0">
                <a:solidFill>
                  <a:schemeClr val="bg2">
                    <a:lumMod val="90000"/>
                  </a:schemeClr>
                </a:solidFill>
              </a:rPr>
              <a:t>+ Interaction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758A97AC-61ED-4322-B218-DFE8DAA236E1}"/>
              </a:ext>
            </a:extLst>
          </p:cNvPr>
          <p:cNvSpPr/>
          <p:nvPr/>
        </p:nvSpPr>
        <p:spPr>
          <a:xfrm rot="20303414">
            <a:off x="3650108" y="4981610"/>
            <a:ext cx="1292738" cy="389941"/>
          </a:xfrm>
          <a:prstGeom prst="rect">
            <a:avLst/>
          </a:prstGeom>
          <a:solidFill>
            <a:schemeClr val="bg1">
              <a:alpha val="61978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AED77103-E613-9807-DEC7-6430D79DC705}"/>
              </a:ext>
            </a:extLst>
          </p:cNvPr>
          <p:cNvSpPr/>
          <p:nvPr/>
        </p:nvSpPr>
        <p:spPr>
          <a:xfrm rot="20303414">
            <a:off x="3983387" y="4657420"/>
            <a:ext cx="603929" cy="306794"/>
          </a:xfrm>
          <a:prstGeom prst="rect">
            <a:avLst/>
          </a:prstGeom>
          <a:solidFill>
            <a:schemeClr val="bg1">
              <a:alpha val="61978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7AF35EC0-DAAF-07FA-3922-DC5C011D3852}"/>
              </a:ext>
            </a:extLst>
          </p:cNvPr>
          <p:cNvSpPr/>
          <p:nvPr/>
        </p:nvSpPr>
        <p:spPr>
          <a:xfrm>
            <a:off x="6815666" y="1549401"/>
            <a:ext cx="2722033" cy="2159000"/>
          </a:xfrm>
          <a:prstGeom prst="rect">
            <a:avLst/>
          </a:prstGeom>
          <a:solidFill>
            <a:schemeClr val="bg1">
              <a:alpha val="61978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43EAE8DA-1537-CD97-A6DC-FD813C5D8BA4}"/>
              </a:ext>
            </a:extLst>
          </p:cNvPr>
          <p:cNvSpPr/>
          <p:nvPr/>
        </p:nvSpPr>
        <p:spPr>
          <a:xfrm rot="20212579">
            <a:off x="6304603" y="3878163"/>
            <a:ext cx="1589184" cy="575463"/>
          </a:xfrm>
          <a:prstGeom prst="rect">
            <a:avLst/>
          </a:prstGeom>
          <a:solidFill>
            <a:schemeClr val="bg1">
              <a:alpha val="61978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8108E5CA-7BD1-9104-7128-35BBF040A4E5}"/>
              </a:ext>
            </a:extLst>
          </p:cNvPr>
          <p:cNvSpPr/>
          <p:nvPr/>
        </p:nvSpPr>
        <p:spPr>
          <a:xfrm rot="20212579">
            <a:off x="6021074" y="1392463"/>
            <a:ext cx="1589184" cy="575463"/>
          </a:xfrm>
          <a:prstGeom prst="rect">
            <a:avLst/>
          </a:prstGeom>
          <a:solidFill>
            <a:schemeClr val="bg1">
              <a:alpha val="61978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4AD17712-CD3B-6FD8-CD3D-56C39F5333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5498" y="5380516"/>
            <a:ext cx="5461000" cy="660400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47C8895F-FFAB-C7A8-A46E-8ADB0818A5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3349" y="5997418"/>
            <a:ext cx="3409237" cy="806766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6424B648-3804-BD08-9794-BFF90EA90B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45661" y="5969588"/>
            <a:ext cx="48260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1741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4C3D3F-03FA-9947-EC81-0D02CB0A3D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9AC26674-4512-8A3D-95D2-31F0A19C5E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4649" y="1416050"/>
            <a:ext cx="6362700" cy="4025900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DBDDC618-6733-FBF1-1127-C2199B3883B8}"/>
              </a:ext>
            </a:extLst>
          </p:cNvPr>
          <p:cNvSpPr/>
          <p:nvPr/>
        </p:nvSpPr>
        <p:spPr>
          <a:xfrm>
            <a:off x="3115732" y="1896533"/>
            <a:ext cx="2980267" cy="3545417"/>
          </a:xfrm>
          <a:prstGeom prst="rect">
            <a:avLst/>
          </a:prstGeom>
          <a:solidFill>
            <a:schemeClr val="bg1">
              <a:alpha val="61978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 dirty="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97542846-1123-AD12-10F3-C0F9422013B9}"/>
              </a:ext>
            </a:extLst>
          </p:cNvPr>
          <p:cNvSpPr/>
          <p:nvPr/>
        </p:nvSpPr>
        <p:spPr>
          <a:xfrm>
            <a:off x="6993466" y="1896534"/>
            <a:ext cx="2283884" cy="1955800"/>
          </a:xfrm>
          <a:prstGeom prst="rect">
            <a:avLst/>
          </a:prstGeom>
          <a:solidFill>
            <a:schemeClr val="bg1">
              <a:alpha val="61978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 dirty="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F93ADF7B-AC0F-9794-6EDF-6952EB1EEE3D}"/>
              </a:ext>
            </a:extLst>
          </p:cNvPr>
          <p:cNvSpPr/>
          <p:nvPr/>
        </p:nvSpPr>
        <p:spPr>
          <a:xfrm>
            <a:off x="6000292" y="1416050"/>
            <a:ext cx="1088882" cy="646331"/>
          </a:xfrm>
          <a:prstGeom prst="rect">
            <a:avLst/>
          </a:prstGeom>
          <a:solidFill>
            <a:schemeClr val="bg1">
              <a:alpha val="61978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 dirty="0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407DE307-F7BE-25FB-1CFE-A8F72F366987}"/>
              </a:ext>
            </a:extLst>
          </p:cNvPr>
          <p:cNvSpPr/>
          <p:nvPr/>
        </p:nvSpPr>
        <p:spPr>
          <a:xfrm rot="20069141">
            <a:off x="6365455" y="3931343"/>
            <a:ext cx="1452489" cy="646331"/>
          </a:xfrm>
          <a:prstGeom prst="rect">
            <a:avLst/>
          </a:prstGeom>
          <a:solidFill>
            <a:schemeClr val="bg1">
              <a:alpha val="61978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1B6E078-9D01-49F3-E3D6-FE9124DCF395}"/>
              </a:ext>
            </a:extLst>
          </p:cNvPr>
          <p:cNvSpPr txBox="1"/>
          <p:nvPr/>
        </p:nvSpPr>
        <p:spPr>
          <a:xfrm>
            <a:off x="2176990" y="457199"/>
            <a:ext cx="78380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3600" dirty="0">
                <a:solidFill>
                  <a:schemeClr val="bg2">
                    <a:lumMod val="90000"/>
                  </a:schemeClr>
                </a:solidFill>
              </a:rPr>
              <a:t>Simulations: Propagation + </a:t>
            </a:r>
            <a:r>
              <a:rPr lang="es-419" sz="3600" dirty="0"/>
              <a:t>Interaction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A980464-8A09-0BF4-0AA7-AD1B9CBBC0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3692" y="5339138"/>
            <a:ext cx="4013200" cy="5334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C0D6DD61-8643-05D4-C895-B57CC43A53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9798" y="5816454"/>
            <a:ext cx="7772400" cy="1041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0753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E76FB1-1E9F-8DF4-8D60-9287F561A5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6897351B-B573-2694-C206-E53E28EC69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4649" y="1416050"/>
            <a:ext cx="6362700" cy="4025900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AED3EECA-CE97-C23C-66B7-300400151388}"/>
              </a:ext>
            </a:extLst>
          </p:cNvPr>
          <p:cNvSpPr/>
          <p:nvPr/>
        </p:nvSpPr>
        <p:spPr>
          <a:xfrm>
            <a:off x="3175000" y="1416050"/>
            <a:ext cx="2921000" cy="3964466"/>
          </a:xfrm>
          <a:prstGeom prst="rect">
            <a:avLst/>
          </a:prstGeom>
          <a:solidFill>
            <a:schemeClr val="bg1">
              <a:alpha val="61978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E984923C-C549-9479-B0A2-4C0E6F78B4BF}"/>
              </a:ext>
            </a:extLst>
          </p:cNvPr>
          <p:cNvSpPr txBox="1"/>
          <p:nvPr/>
        </p:nvSpPr>
        <p:spPr>
          <a:xfrm>
            <a:off x="2176990" y="457199"/>
            <a:ext cx="78380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3600" dirty="0">
                <a:solidFill>
                  <a:schemeClr val="bg2">
                    <a:lumMod val="90000"/>
                  </a:schemeClr>
                </a:solidFill>
              </a:rPr>
              <a:t>Simulations: </a:t>
            </a:r>
            <a:r>
              <a:rPr lang="es-419" sz="3600" dirty="0"/>
              <a:t>Propagation </a:t>
            </a:r>
            <a:r>
              <a:rPr lang="es-419" sz="3600" dirty="0">
                <a:solidFill>
                  <a:schemeClr val="bg2">
                    <a:lumMod val="90000"/>
                  </a:schemeClr>
                </a:solidFill>
              </a:rPr>
              <a:t>+ Interaction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149B1686-F0B2-ACEA-7888-3EE1F1650BC9}"/>
              </a:ext>
            </a:extLst>
          </p:cNvPr>
          <p:cNvSpPr/>
          <p:nvPr/>
        </p:nvSpPr>
        <p:spPr>
          <a:xfrm>
            <a:off x="8382000" y="1549401"/>
            <a:ext cx="1155699" cy="2159000"/>
          </a:xfrm>
          <a:prstGeom prst="rect">
            <a:avLst/>
          </a:prstGeom>
          <a:solidFill>
            <a:schemeClr val="bg1">
              <a:alpha val="61978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BB9DEA99-DE92-5EA4-0079-F481AD4D96F4}"/>
              </a:ext>
            </a:extLst>
          </p:cNvPr>
          <p:cNvSpPr/>
          <p:nvPr/>
        </p:nvSpPr>
        <p:spPr>
          <a:xfrm rot="20973225">
            <a:off x="6140984" y="1549941"/>
            <a:ext cx="669435" cy="511195"/>
          </a:xfrm>
          <a:prstGeom prst="rect">
            <a:avLst/>
          </a:prstGeom>
          <a:solidFill>
            <a:schemeClr val="bg1">
              <a:alpha val="61978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A9AD25F5-EAEC-4590-DBE5-A521CA9CEB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8348" y="5416461"/>
            <a:ext cx="5575300" cy="64770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9BC1473B-0249-B16D-D78E-A2A2DD051E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1090" y="5991136"/>
            <a:ext cx="3189816" cy="819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2021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728CD2-6215-E0A2-935D-38474B7C27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340F44F8-0A80-6F09-AB59-E4492E83B5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4649" y="1416050"/>
            <a:ext cx="6362700" cy="402590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FFFFC6D8-2A50-4974-34D4-19DD1363E1C8}"/>
              </a:ext>
            </a:extLst>
          </p:cNvPr>
          <p:cNvSpPr txBox="1"/>
          <p:nvPr/>
        </p:nvSpPr>
        <p:spPr>
          <a:xfrm>
            <a:off x="4308853" y="554877"/>
            <a:ext cx="35742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3600" dirty="0"/>
              <a:t>Image Formation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F51C1867-E334-F697-C147-BE07072CE949}"/>
              </a:ext>
            </a:extLst>
          </p:cNvPr>
          <p:cNvSpPr/>
          <p:nvPr/>
        </p:nvSpPr>
        <p:spPr>
          <a:xfrm>
            <a:off x="3115732" y="1416051"/>
            <a:ext cx="3750735" cy="4025900"/>
          </a:xfrm>
          <a:prstGeom prst="rect">
            <a:avLst/>
          </a:prstGeom>
          <a:solidFill>
            <a:schemeClr val="bg1">
              <a:alpha val="61978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 dirty="0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FC8ED771-4DB0-5540-B6EF-9F2678E0F5D2}"/>
              </a:ext>
            </a:extLst>
          </p:cNvPr>
          <p:cNvSpPr/>
          <p:nvPr/>
        </p:nvSpPr>
        <p:spPr>
          <a:xfrm>
            <a:off x="6866468" y="3813174"/>
            <a:ext cx="897466" cy="691094"/>
          </a:xfrm>
          <a:prstGeom prst="rect">
            <a:avLst/>
          </a:prstGeom>
          <a:solidFill>
            <a:schemeClr val="bg1">
              <a:alpha val="61978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 dirty="0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1AB7CB97-8C9A-162A-7F65-A85C778BA41E}"/>
              </a:ext>
            </a:extLst>
          </p:cNvPr>
          <p:cNvSpPr/>
          <p:nvPr/>
        </p:nvSpPr>
        <p:spPr>
          <a:xfrm rot="20153800">
            <a:off x="8532157" y="2629999"/>
            <a:ext cx="897466" cy="430641"/>
          </a:xfrm>
          <a:prstGeom prst="rect">
            <a:avLst/>
          </a:prstGeom>
          <a:solidFill>
            <a:schemeClr val="bg1">
              <a:alpha val="61978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31EA1D68-BCF4-D297-0CDD-36B72E9FD7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650" y="5899150"/>
            <a:ext cx="3060700" cy="698500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3A3CF311-FA9F-9763-4C99-CAD923A4DAD7}"/>
              </a:ext>
            </a:extLst>
          </p:cNvPr>
          <p:cNvSpPr txBox="1"/>
          <p:nvPr/>
        </p:nvSpPr>
        <p:spPr>
          <a:xfrm>
            <a:off x="3369734" y="5832901"/>
            <a:ext cx="24383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2400" dirty="0"/>
              <a:t>+ Poisson Noise + PSF Blurring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13BC84BB-8A1C-8F4C-A82E-908C48F593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56449" y="5670550"/>
            <a:ext cx="4241800" cy="927100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D516E80A-E4F2-0E8B-B4EC-5370A82FE184}"/>
              </a:ext>
            </a:extLst>
          </p:cNvPr>
          <p:cNvSpPr txBox="1"/>
          <p:nvPr/>
        </p:nvSpPr>
        <p:spPr>
          <a:xfrm>
            <a:off x="7156449" y="5240867"/>
            <a:ext cx="41042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dirty="0"/>
              <a:t>For polychromatic sources:</a:t>
            </a:r>
          </a:p>
        </p:txBody>
      </p:sp>
    </p:spTree>
    <p:extLst>
      <p:ext uri="{BB962C8B-B14F-4D97-AF65-F5344CB8AC3E}">
        <p14:creationId xmlns:p14="http://schemas.microsoft.com/office/powerpoint/2010/main" val="41239733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150F0C-B0D7-3254-A7BB-EE0784F728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D358B471-45BE-D1BA-DC3E-0D7E1B78DFC1}"/>
              </a:ext>
            </a:extLst>
          </p:cNvPr>
          <p:cNvSpPr txBox="1"/>
          <p:nvPr/>
        </p:nvSpPr>
        <p:spPr>
          <a:xfrm>
            <a:off x="3611751" y="568151"/>
            <a:ext cx="4968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3600" dirty="0"/>
              <a:t>Computed Tomography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81538DAB-E818-A636-0283-E5021BBBD46A}"/>
              </a:ext>
            </a:extLst>
          </p:cNvPr>
          <p:cNvSpPr/>
          <p:nvPr/>
        </p:nvSpPr>
        <p:spPr>
          <a:xfrm>
            <a:off x="6866468" y="3813174"/>
            <a:ext cx="897466" cy="691094"/>
          </a:xfrm>
          <a:prstGeom prst="rect">
            <a:avLst/>
          </a:prstGeom>
          <a:solidFill>
            <a:schemeClr val="bg1">
              <a:alpha val="61978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2847890C-422B-9427-1A59-A459832A311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64924"/>
          <a:stretch>
            <a:fillRect/>
          </a:stretch>
        </p:blipFill>
        <p:spPr>
          <a:xfrm>
            <a:off x="1502293" y="3316964"/>
            <a:ext cx="2726267" cy="2352501"/>
          </a:xfrm>
          <a:prstGeom prst="rect">
            <a:avLst/>
          </a:prstGeom>
        </p:spPr>
      </p:pic>
      <p:cxnSp>
        <p:nvCxnSpPr>
          <p:cNvPr id="19" name="Conector recto de flecha 18">
            <a:extLst>
              <a:ext uri="{FF2B5EF4-FFF2-40B4-BE49-F238E27FC236}">
                <a16:creationId xmlns:a16="http://schemas.microsoft.com/office/drawing/2014/main" id="{FE79B05B-B47E-8A03-A3A0-5619680B9A79}"/>
              </a:ext>
            </a:extLst>
          </p:cNvPr>
          <p:cNvCxnSpPr/>
          <p:nvPr/>
        </p:nvCxnSpPr>
        <p:spPr>
          <a:xfrm flipH="1" flipV="1">
            <a:off x="2865426" y="2441105"/>
            <a:ext cx="1" cy="1079056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cto de flecha 20">
            <a:extLst>
              <a:ext uri="{FF2B5EF4-FFF2-40B4-BE49-F238E27FC236}">
                <a16:creationId xmlns:a16="http://schemas.microsoft.com/office/drawing/2014/main" id="{21EF129D-9FA5-5F5C-4EAB-63D26E0F4C75}"/>
              </a:ext>
            </a:extLst>
          </p:cNvPr>
          <p:cNvCxnSpPr>
            <a:cxnSpLocks/>
          </p:cNvCxnSpPr>
          <p:nvPr/>
        </p:nvCxnSpPr>
        <p:spPr>
          <a:xfrm flipV="1">
            <a:off x="757227" y="5002276"/>
            <a:ext cx="745066" cy="364065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cto de flecha 22">
            <a:extLst>
              <a:ext uri="{FF2B5EF4-FFF2-40B4-BE49-F238E27FC236}">
                <a16:creationId xmlns:a16="http://schemas.microsoft.com/office/drawing/2014/main" id="{63011721-0CD9-F373-7D1A-536ECB0FD493}"/>
              </a:ext>
            </a:extLst>
          </p:cNvPr>
          <p:cNvCxnSpPr>
            <a:cxnSpLocks/>
          </p:cNvCxnSpPr>
          <p:nvPr/>
        </p:nvCxnSpPr>
        <p:spPr>
          <a:xfrm>
            <a:off x="3729028" y="4686362"/>
            <a:ext cx="965200" cy="15240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270" name="Picture 6" descr="Rotating Circular Arrow - Free arrows icons">
            <a:extLst>
              <a:ext uri="{FF2B5EF4-FFF2-40B4-BE49-F238E27FC236}">
                <a16:creationId xmlns:a16="http://schemas.microsoft.com/office/drawing/2014/main" id="{99078F67-FB89-0429-E744-3463570A11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6192" y="2546608"/>
            <a:ext cx="1278467" cy="726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6" descr="Rotating Circular Arrow - Free arrows icons">
            <a:extLst>
              <a:ext uri="{FF2B5EF4-FFF2-40B4-BE49-F238E27FC236}">
                <a16:creationId xmlns:a16="http://schemas.microsoft.com/office/drawing/2014/main" id="{64B99A7F-DCB1-06E0-5FB4-1DC604AE75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65693">
            <a:off x="3635892" y="4475644"/>
            <a:ext cx="1278467" cy="726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6" descr="Rotating Circular Arrow - Free arrows icons">
            <a:extLst>
              <a:ext uri="{FF2B5EF4-FFF2-40B4-BE49-F238E27FC236}">
                <a16:creationId xmlns:a16="http://schemas.microsoft.com/office/drawing/2014/main" id="{2E078C9E-F8A8-DA1D-7E0D-F7AFEDF522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46508" y="4893377"/>
            <a:ext cx="1278467" cy="726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1" name="CuadroTexto 30">
                <a:extLst>
                  <a:ext uri="{FF2B5EF4-FFF2-40B4-BE49-F238E27FC236}">
                    <a16:creationId xmlns:a16="http://schemas.microsoft.com/office/drawing/2014/main" id="{BD433688-8256-151F-877F-B13ADCB930DB}"/>
                  </a:ext>
                </a:extLst>
              </p:cNvPr>
              <p:cNvSpPr txBox="1"/>
              <p:nvPr/>
            </p:nvSpPr>
            <p:spPr>
              <a:xfrm>
                <a:off x="2492729" y="1982813"/>
                <a:ext cx="805118" cy="3912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</m:oMath>
                  </m:oMathPara>
                </a14:m>
                <a:endParaRPr lang="es-419" dirty="0"/>
              </a:p>
            </p:txBody>
          </p:sp>
        </mc:Choice>
        <mc:Fallback>
          <p:sp>
            <p:nvSpPr>
              <p:cNvPr id="31" name="CuadroTexto 30">
                <a:extLst>
                  <a:ext uri="{FF2B5EF4-FFF2-40B4-BE49-F238E27FC236}">
                    <a16:creationId xmlns:a16="http://schemas.microsoft.com/office/drawing/2014/main" id="{BD433688-8256-151F-877F-B13ADCB930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2729" y="1982813"/>
                <a:ext cx="805118" cy="391261"/>
              </a:xfrm>
              <a:prstGeom prst="rect">
                <a:avLst/>
              </a:prstGeom>
              <a:blipFill>
                <a:blip r:embed="rId4"/>
                <a:stretch>
                  <a:fillRect b="-6452"/>
                </a:stretch>
              </a:blipFill>
            </p:spPr>
            <p:txBody>
              <a:bodyPr/>
              <a:lstStyle/>
              <a:p>
                <a:r>
                  <a:rPr lang="es-419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2" name="CuadroTexto 31">
                <a:extLst>
                  <a:ext uri="{FF2B5EF4-FFF2-40B4-BE49-F238E27FC236}">
                    <a16:creationId xmlns:a16="http://schemas.microsoft.com/office/drawing/2014/main" id="{9F277842-8E41-7BD6-363A-5AC10CCE9234}"/>
                  </a:ext>
                </a:extLst>
              </p:cNvPr>
              <p:cNvSpPr txBox="1"/>
              <p:nvPr/>
            </p:nvSpPr>
            <p:spPr>
              <a:xfrm>
                <a:off x="3267985" y="2880393"/>
                <a:ext cx="805118" cy="3912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1" i="1" smtClean="0"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  <m:sub>
                          <m:r>
                            <a:rPr lang="es-ES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sub>
                      </m:sSub>
                    </m:oMath>
                  </m:oMathPara>
                </a14:m>
                <a:endParaRPr lang="es-419" b="1" dirty="0"/>
              </a:p>
            </p:txBody>
          </p:sp>
        </mc:Choice>
        <mc:Fallback>
          <p:sp>
            <p:nvSpPr>
              <p:cNvPr id="32" name="CuadroTexto 31">
                <a:extLst>
                  <a:ext uri="{FF2B5EF4-FFF2-40B4-BE49-F238E27FC236}">
                    <a16:creationId xmlns:a16="http://schemas.microsoft.com/office/drawing/2014/main" id="{9F277842-8E41-7BD6-363A-5AC10CCE92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7985" y="2880393"/>
                <a:ext cx="805118" cy="391261"/>
              </a:xfrm>
              <a:prstGeom prst="rect">
                <a:avLst/>
              </a:prstGeom>
              <a:blipFill>
                <a:blip r:embed="rId5"/>
                <a:stretch>
                  <a:fillRect b="-3226"/>
                </a:stretch>
              </a:blipFill>
            </p:spPr>
            <p:txBody>
              <a:bodyPr/>
              <a:lstStyle/>
              <a:p>
                <a:r>
                  <a:rPr lang="es-419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3" name="CuadroTexto 32">
                <a:extLst>
                  <a:ext uri="{FF2B5EF4-FFF2-40B4-BE49-F238E27FC236}">
                    <a16:creationId xmlns:a16="http://schemas.microsoft.com/office/drawing/2014/main" id="{5AB7646A-CB75-3C7A-542C-388D7BA73547}"/>
                  </a:ext>
                </a:extLst>
              </p:cNvPr>
              <p:cNvSpPr txBox="1"/>
              <p:nvPr/>
            </p:nvSpPr>
            <p:spPr>
              <a:xfrm>
                <a:off x="227262" y="5256494"/>
                <a:ext cx="80511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</m:oMath>
                  </m:oMathPara>
                </a14:m>
                <a:endParaRPr lang="es-419" dirty="0"/>
              </a:p>
            </p:txBody>
          </p:sp>
        </mc:Choice>
        <mc:Fallback>
          <p:sp>
            <p:nvSpPr>
              <p:cNvPr id="33" name="CuadroTexto 32">
                <a:extLst>
                  <a:ext uri="{FF2B5EF4-FFF2-40B4-BE49-F238E27FC236}">
                    <a16:creationId xmlns:a16="http://schemas.microsoft.com/office/drawing/2014/main" id="{5AB7646A-CB75-3C7A-542C-388D7BA735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262" y="5256494"/>
                <a:ext cx="805118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419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4" name="CuadroTexto 33">
                <a:extLst>
                  <a:ext uri="{FF2B5EF4-FFF2-40B4-BE49-F238E27FC236}">
                    <a16:creationId xmlns:a16="http://schemas.microsoft.com/office/drawing/2014/main" id="{9C1AD8EC-B44F-A800-80F9-E89EF365D760}"/>
                  </a:ext>
                </a:extLst>
              </p:cNvPr>
              <p:cNvSpPr txBox="1"/>
              <p:nvPr/>
            </p:nvSpPr>
            <p:spPr>
              <a:xfrm>
                <a:off x="697175" y="4180417"/>
                <a:ext cx="80511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1" i="1" smtClean="0"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  <m:sub>
                          <m:r>
                            <a:rPr lang="es-ES" b="1" i="1" smtClean="0">
                              <a:latin typeface="Cambria Math" panose="02040503050406030204" pitchFamily="18" charset="0"/>
                            </a:rPr>
                            <m:t>𝒛</m:t>
                          </m:r>
                        </m:sub>
                      </m:sSub>
                    </m:oMath>
                  </m:oMathPara>
                </a14:m>
                <a:endParaRPr lang="es-419" b="1" dirty="0"/>
              </a:p>
            </p:txBody>
          </p:sp>
        </mc:Choice>
        <mc:Fallback>
          <p:sp>
            <p:nvSpPr>
              <p:cNvPr id="34" name="CuadroTexto 33">
                <a:extLst>
                  <a:ext uri="{FF2B5EF4-FFF2-40B4-BE49-F238E27FC236}">
                    <a16:creationId xmlns:a16="http://schemas.microsoft.com/office/drawing/2014/main" id="{9C1AD8EC-B44F-A800-80F9-E89EF365D7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175" y="4180417"/>
                <a:ext cx="805118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419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5" name="CuadroTexto 34">
                <a:extLst>
                  <a:ext uri="{FF2B5EF4-FFF2-40B4-BE49-F238E27FC236}">
                    <a16:creationId xmlns:a16="http://schemas.microsoft.com/office/drawing/2014/main" id="{1407E34B-F338-13B8-0BCA-2A28C25186C9}"/>
                  </a:ext>
                </a:extLst>
              </p:cNvPr>
              <p:cNvSpPr txBox="1"/>
              <p:nvPr/>
            </p:nvSpPr>
            <p:spPr>
              <a:xfrm>
                <a:off x="4469473" y="4632944"/>
                <a:ext cx="80511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lang="es-419" dirty="0"/>
              </a:p>
            </p:txBody>
          </p:sp>
        </mc:Choice>
        <mc:Fallback>
          <p:sp>
            <p:nvSpPr>
              <p:cNvPr id="35" name="CuadroTexto 34">
                <a:extLst>
                  <a:ext uri="{FF2B5EF4-FFF2-40B4-BE49-F238E27FC236}">
                    <a16:creationId xmlns:a16="http://schemas.microsoft.com/office/drawing/2014/main" id="{1407E34B-F338-13B8-0BCA-2A28C25186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9473" y="4632944"/>
                <a:ext cx="805118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419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6" name="CuadroTexto 35">
                <a:extLst>
                  <a:ext uri="{FF2B5EF4-FFF2-40B4-BE49-F238E27FC236}">
                    <a16:creationId xmlns:a16="http://schemas.microsoft.com/office/drawing/2014/main" id="{39B2166C-9579-F9B7-944F-4658552A58B8}"/>
                  </a:ext>
                </a:extLst>
              </p:cNvPr>
              <p:cNvSpPr txBox="1"/>
              <p:nvPr/>
            </p:nvSpPr>
            <p:spPr>
              <a:xfrm>
                <a:off x="3915068" y="5501701"/>
                <a:ext cx="80511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1" i="1" smtClean="0"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  <m:sub>
                          <m:r>
                            <a:rPr lang="es-ES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sub>
                      </m:sSub>
                    </m:oMath>
                  </m:oMathPara>
                </a14:m>
                <a:endParaRPr lang="es-419" b="1" dirty="0"/>
              </a:p>
            </p:txBody>
          </p:sp>
        </mc:Choice>
        <mc:Fallback>
          <p:sp>
            <p:nvSpPr>
              <p:cNvPr id="36" name="CuadroTexto 35">
                <a:extLst>
                  <a:ext uri="{FF2B5EF4-FFF2-40B4-BE49-F238E27FC236}">
                    <a16:creationId xmlns:a16="http://schemas.microsoft.com/office/drawing/2014/main" id="{39B2166C-9579-F9B7-944F-4658552A58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5068" y="5501701"/>
                <a:ext cx="805118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419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0" name="CuadroTexto 39">
                <a:extLst>
                  <a:ext uri="{FF2B5EF4-FFF2-40B4-BE49-F238E27FC236}">
                    <a16:creationId xmlns:a16="http://schemas.microsoft.com/office/drawing/2014/main" id="{6B594034-55DC-A2FB-DFCD-FD94C16A79EC}"/>
                  </a:ext>
                </a:extLst>
              </p:cNvPr>
              <p:cNvSpPr txBox="1"/>
              <p:nvPr/>
            </p:nvSpPr>
            <p:spPr>
              <a:xfrm>
                <a:off x="7204562" y="2307612"/>
                <a:ext cx="2470676" cy="10512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s-E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s-ES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e>
                            </m:mr>
                            <m:mr>
                              <m:e>
                                <m:r>
                                  <a:rPr lang="es-E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s-ES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e>
                            </m:mr>
                            <m:mr>
                              <m:e>
                                <m:eqArr>
                                  <m:eqArrPr>
                                    <m:ctrlPr>
                                      <a:rPr lang="es-E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es-ES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  <m:r>
                                      <a:rPr lang="es-ES" b="0" i="1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e>
                                  <m:e>
                                    <m:r>
                                      <a:rPr lang="es-E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eqArr>
                              </m:e>
                            </m:mr>
                          </m:m>
                        </m:e>
                      </m:d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ctrlPr>
                            <a:rPr lang="es-419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s-419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s-E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s-ES" b="1" i="1" smtClean="0">
                                        <a:latin typeface="Cambria Math" panose="02040503050406030204" pitchFamily="18" charset="0"/>
                                      </a:rPr>
                                      <m:t>𝑹</m:t>
                                    </m:r>
                                  </m:e>
                                  <m:sub>
                                    <m:r>
                                      <a:rPr lang="es-ES" b="1" i="1" smtClean="0"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  <m:r>
                                      <a:rPr lang="es-ES" b="1" i="1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  <m:r>
                                      <a:rPr lang="es-ES" b="1" i="1" smtClean="0"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sub>
                                </m:sSub>
                              </m:e>
                              <m:e>
                                <m:acc>
                                  <m:accPr>
                                    <m:chr m:val="⃗"/>
                                    <m:ctrlPr>
                                      <a:rPr lang="es-419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s-ES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</m:acc>
                              </m:e>
                            </m:mr>
                            <m:mr>
                              <m:e>
                                <m:r>
                                  <a:rPr lang="es-E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E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s-E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mr>
                            <m:mr>
                              <m:e>
                                <m:r>
                                  <a:rPr lang="es-E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mr>
                            <m:mr>
                              <m:e>
                                <m:eqArr>
                                  <m:eqArrPr>
                                    <m:ctrlPr>
                                      <a:rPr lang="es-E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es-ES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e>
                                    <m:r>
                                      <a:rPr lang="es-E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eqAr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s-419" dirty="0"/>
              </a:p>
            </p:txBody>
          </p:sp>
        </mc:Choice>
        <mc:Fallback>
          <p:sp>
            <p:nvSpPr>
              <p:cNvPr id="40" name="CuadroTexto 39">
                <a:extLst>
                  <a:ext uri="{FF2B5EF4-FFF2-40B4-BE49-F238E27FC236}">
                    <a16:creationId xmlns:a16="http://schemas.microsoft.com/office/drawing/2014/main" id="{6B594034-55DC-A2FB-DFCD-FD94C16A79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4562" y="2307612"/>
                <a:ext cx="2470676" cy="1051250"/>
              </a:xfrm>
              <a:prstGeom prst="rect">
                <a:avLst/>
              </a:prstGeom>
              <a:blipFill>
                <a:blip r:embed="rId10"/>
                <a:stretch>
                  <a:fillRect t="-1190" b="-5952"/>
                </a:stretch>
              </a:blipFill>
            </p:spPr>
            <p:txBody>
              <a:bodyPr/>
              <a:lstStyle/>
              <a:p>
                <a:r>
                  <a:rPr lang="es-419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2" name="CuadroTexto 41">
                <a:extLst>
                  <a:ext uri="{FF2B5EF4-FFF2-40B4-BE49-F238E27FC236}">
                    <a16:creationId xmlns:a16="http://schemas.microsoft.com/office/drawing/2014/main" id="{861140E3-900A-E989-17EA-D8633BEEE006}"/>
                  </a:ext>
                </a:extLst>
              </p:cNvPr>
              <p:cNvSpPr txBox="1"/>
              <p:nvPr/>
            </p:nvSpPr>
            <p:spPr>
              <a:xfrm>
                <a:off x="5337678" y="3792317"/>
                <a:ext cx="6485137" cy="61298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s-419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s-419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s-E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s-ES" b="1" i="1" smtClean="0">
                                        <a:latin typeface="Cambria Math" panose="02040503050406030204" pitchFamily="18" charset="0"/>
                                      </a:rPr>
                                      <m:t>𝑹</m:t>
                                    </m:r>
                                  </m:e>
                                  <m:sub>
                                    <m:r>
                                      <a:rPr lang="es-ES" b="1" i="1" smtClean="0"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  <m:r>
                                      <a:rPr lang="es-ES" b="1" i="1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  <m:r>
                                      <a:rPr lang="es-ES" b="1" i="1" smtClean="0"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sub>
                                </m:sSub>
                              </m:e>
                              <m:e>
                                <m:acc>
                                  <m:accPr>
                                    <m:chr m:val="⃗"/>
                                    <m:ctrlPr>
                                      <a:rPr lang="es-419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s-ES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</m:acc>
                              </m:e>
                            </m:mr>
                            <m:mr>
                              <m:e>
                                <m:r>
                                  <a:rPr lang="es-E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E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E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s-E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𝑆𝐸</m:t>
                      </m:r>
                      <m:d>
                        <m:dPr>
                          <m:ctrlPr>
                            <a:rPr lang="es-E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e>
                      </m:d>
                      <m:r>
                        <a:rPr lang="es-E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s-E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   </m:t>
                          </m:r>
                          <m:r>
                            <a:rPr lang="es-E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𝑹</m:t>
                          </m:r>
                        </m:e>
                        <m:sub>
                          <m:r>
                            <a:rPr lang="es-E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  <m:r>
                            <a:rPr lang="es-E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  <m:r>
                            <a:rPr lang="es-E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  <m:r>
                        <a:rPr lang="es-E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s-E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𝑆𝑂</m:t>
                      </m:r>
                      <m:d>
                        <m:dPr>
                          <m:ctrlPr>
                            <a:rPr lang="es-E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e>
                      </m:d>
                      <m:r>
                        <a:rPr lang="es-E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 </m:t>
                      </m:r>
                      <m:acc>
                        <m:accPr>
                          <m:chr m:val="⃗"/>
                          <m:ctrlPr>
                            <a:rPr lang="es-E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acc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=(</m:t>
                      </m:r>
                      <m:sSub>
                        <m:sSub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) </m:t>
                      </m:r>
                      <m:r>
                        <a:rPr lang="es-E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 </m:t>
                      </m:r>
                      <m:sSup>
                        <m:sSupPr>
                          <m:ctrlPr>
                            <a:rPr lang="es-E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ℝ</m:t>
                          </m:r>
                        </m:e>
                        <m:sup>
                          <m:r>
                            <a:rPr lang="es-E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s-419" dirty="0"/>
              </a:p>
            </p:txBody>
          </p:sp>
        </mc:Choice>
        <mc:Fallback>
          <p:sp>
            <p:nvSpPr>
              <p:cNvPr id="42" name="CuadroTexto 41">
                <a:extLst>
                  <a:ext uri="{FF2B5EF4-FFF2-40B4-BE49-F238E27FC236}">
                    <a16:creationId xmlns:a16="http://schemas.microsoft.com/office/drawing/2014/main" id="{861140E3-900A-E989-17EA-D8633BEEE0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7678" y="3792317"/>
                <a:ext cx="6485137" cy="612988"/>
              </a:xfrm>
              <a:prstGeom prst="rect">
                <a:avLst/>
              </a:prstGeom>
              <a:blipFill>
                <a:blip r:embed="rId11"/>
                <a:stretch>
                  <a:fillRect t="-6000" b="-2000"/>
                </a:stretch>
              </a:blipFill>
            </p:spPr>
            <p:txBody>
              <a:bodyPr/>
              <a:lstStyle/>
              <a:p>
                <a:r>
                  <a:rPr lang="es-419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4" name="CuadroTexto 43">
                <a:extLst>
                  <a:ext uri="{FF2B5EF4-FFF2-40B4-BE49-F238E27FC236}">
                    <a16:creationId xmlns:a16="http://schemas.microsoft.com/office/drawing/2014/main" id="{BB1FC809-D4CF-2C67-420F-019E2BC36604}"/>
                  </a:ext>
                </a:extLst>
              </p:cNvPr>
              <p:cNvSpPr txBox="1"/>
              <p:nvPr/>
            </p:nvSpPr>
            <p:spPr>
              <a:xfrm>
                <a:off x="6758143" y="4933328"/>
                <a:ext cx="364420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s-ES" b="0" i="1" smtClean="0">
                        <a:latin typeface="Cambria Math" panose="02040503050406030204" pitchFamily="18" charset="0"/>
                      </a:rPr>
                      <m:t>𝑆𝐸</m:t>
                    </m:r>
                    <m:d>
                      <m:dPr>
                        <m:ctrlPr>
                          <a:rPr lang="es-E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s-ES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s-419" dirty="0"/>
                  <a:t> Special Euclidean Group</a:t>
                </a:r>
              </a:p>
              <a:p>
                <a14:m>
                  <m:oMath xmlns:m="http://schemas.openxmlformats.org/officeDocument/2006/math">
                    <m:r>
                      <a:rPr lang="es-ES" b="0" i="1" smtClean="0">
                        <a:latin typeface="Cambria Math" panose="02040503050406030204" pitchFamily="18" charset="0"/>
                      </a:rPr>
                      <m:t>𝑆𝑂</m:t>
                    </m:r>
                    <m:d>
                      <m:dPr>
                        <m:ctrlPr>
                          <a:rPr lang="es-E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s-ES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s-419" dirty="0"/>
                  <a:t> Special Orthonormal Group</a:t>
                </a:r>
              </a:p>
            </p:txBody>
          </p:sp>
        </mc:Choice>
        <mc:Fallback>
          <p:sp>
            <p:nvSpPr>
              <p:cNvPr id="44" name="CuadroTexto 43">
                <a:extLst>
                  <a:ext uri="{FF2B5EF4-FFF2-40B4-BE49-F238E27FC236}">
                    <a16:creationId xmlns:a16="http://schemas.microsoft.com/office/drawing/2014/main" id="{BB1FC809-D4CF-2C67-420F-019E2BC366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8143" y="4933328"/>
                <a:ext cx="3644206" cy="646331"/>
              </a:xfrm>
              <a:prstGeom prst="rect">
                <a:avLst/>
              </a:prstGeom>
              <a:blipFill>
                <a:blip r:embed="rId12"/>
                <a:stretch>
                  <a:fillRect t="-3846" r="-697" b="-13462"/>
                </a:stretch>
              </a:blipFill>
            </p:spPr>
            <p:txBody>
              <a:bodyPr/>
              <a:lstStyle/>
              <a:p>
                <a:r>
                  <a:rPr lang="es-419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653403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03D1E5-DC06-9F01-E149-94E9A6550C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419" dirty="0"/>
              <a:t>References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5B90383-016B-F213-D963-5138734FF8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419" dirty="0">
                <a:hlinkClick r:id="rId2"/>
              </a:rPr>
              <a:t>Pre-Print in Optica:</a:t>
            </a:r>
            <a:r>
              <a:rPr lang="es-419" dirty="0">
                <a:hlinkClick r:id="rId2"/>
              </a:rPr>
              <a:t> https://preprints.opticaopen.org/articles/preprint/CATNIP_An_Open-Source_Wave-Optics_Simulation_Framework_for_Multimodal_X-ray_Imaging/30269386?file=58468411</a:t>
            </a:r>
            <a:r>
              <a:rPr lang="es-419" dirty="0"/>
              <a:t> </a:t>
            </a:r>
          </a:p>
          <a:p>
            <a:r>
              <a:rPr lang="es-419" dirty="0">
                <a:hlinkClick r:id="rId3"/>
              </a:rPr>
              <a:t>CATNIP Manual: https://github.com/Spoksonat/CATNIP/blob/main/CATNIP_Manual.pdf</a:t>
            </a:r>
            <a:r>
              <a:rPr lang="es-419" dirty="0"/>
              <a:t> </a:t>
            </a:r>
          </a:p>
          <a:p>
            <a:pPr marL="0" indent="0">
              <a:buNone/>
            </a:pPr>
            <a:endParaRPr lang="es-419" dirty="0"/>
          </a:p>
        </p:txBody>
      </p:sp>
    </p:spTree>
    <p:extLst>
      <p:ext uri="{BB962C8B-B14F-4D97-AF65-F5344CB8AC3E}">
        <p14:creationId xmlns:p14="http://schemas.microsoft.com/office/powerpoint/2010/main" val="5179596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2E1DAD03-A462-4E45-0E91-A63802422D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4649" y="1416050"/>
            <a:ext cx="6362700" cy="402590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5197C191-0050-8B88-D46A-5815BCC676B2}"/>
              </a:ext>
            </a:extLst>
          </p:cNvPr>
          <p:cNvSpPr txBox="1"/>
          <p:nvPr/>
        </p:nvSpPr>
        <p:spPr>
          <a:xfrm>
            <a:off x="3769783" y="465666"/>
            <a:ext cx="46524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3600" dirty="0"/>
              <a:t>X-ray Imaging Setup</a:t>
            </a:r>
          </a:p>
        </p:txBody>
      </p:sp>
    </p:spTree>
    <p:extLst>
      <p:ext uri="{BB962C8B-B14F-4D97-AF65-F5344CB8AC3E}">
        <p14:creationId xmlns:p14="http://schemas.microsoft.com/office/powerpoint/2010/main" val="26725000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AF8FAAE6-6A8F-BD63-FFE4-A015DE06B6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4649" y="1416050"/>
            <a:ext cx="6362700" cy="4025900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C21A5614-E4A4-5388-FF87-A38BEA4908F5}"/>
              </a:ext>
            </a:extLst>
          </p:cNvPr>
          <p:cNvSpPr/>
          <p:nvPr/>
        </p:nvSpPr>
        <p:spPr>
          <a:xfrm>
            <a:off x="3810000" y="1416050"/>
            <a:ext cx="5467349" cy="4409017"/>
          </a:xfrm>
          <a:prstGeom prst="rect">
            <a:avLst/>
          </a:prstGeom>
          <a:solidFill>
            <a:schemeClr val="bg1">
              <a:alpha val="61978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52DD730-3E1D-D7FB-7A78-535118462D60}"/>
              </a:ext>
            </a:extLst>
          </p:cNvPr>
          <p:cNvSpPr txBox="1"/>
          <p:nvPr/>
        </p:nvSpPr>
        <p:spPr>
          <a:xfrm>
            <a:off x="5297727" y="465666"/>
            <a:ext cx="1596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3600" dirty="0"/>
              <a:t>Source</a:t>
            </a:r>
          </a:p>
        </p:txBody>
      </p:sp>
    </p:spTree>
    <p:extLst>
      <p:ext uri="{BB962C8B-B14F-4D97-AF65-F5344CB8AC3E}">
        <p14:creationId xmlns:p14="http://schemas.microsoft.com/office/powerpoint/2010/main" val="12707908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Understanding Spectral Resolution &amp; Bandpass in Spectroscopy">
            <a:extLst>
              <a:ext uri="{FF2B5EF4-FFF2-40B4-BE49-F238E27FC236}">
                <a16:creationId xmlns:a16="http://schemas.microsoft.com/office/drawing/2014/main" id="{29B59AAB-1D89-8BEE-E7E7-82F59D7AF5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8D3E2CBF-D7E4-6B70-A8CE-725C48B1BB75}"/>
              </a:ext>
            </a:extLst>
          </p:cNvPr>
          <p:cNvSpPr txBox="1"/>
          <p:nvPr/>
        </p:nvSpPr>
        <p:spPr>
          <a:xfrm>
            <a:off x="211667" y="6417733"/>
            <a:ext cx="850053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1100" dirty="0"/>
              <a:t>Taken from: </a:t>
            </a:r>
            <a:r>
              <a:rPr lang="es-419" sz="1100" dirty="0">
                <a:hlinkClick r:id="rId3"/>
              </a:rPr>
              <a:t>https://www.edinst.com/resource/understanding-bandpass-and-resolution-in-photoluminescence-spectroscopy/</a:t>
            </a:r>
            <a:r>
              <a:rPr lang="es-419" sz="1100" dirty="0"/>
              <a:t>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59C0FDB-C2D4-A202-B90F-A1240CBF10BB}"/>
              </a:ext>
            </a:extLst>
          </p:cNvPr>
          <p:cNvSpPr txBox="1"/>
          <p:nvPr/>
        </p:nvSpPr>
        <p:spPr>
          <a:xfrm>
            <a:off x="5297727" y="465666"/>
            <a:ext cx="1596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3600" dirty="0"/>
              <a:t>Source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656D9FB9-9F97-AFAC-C27B-BEAB5071806F}"/>
              </a:ext>
            </a:extLst>
          </p:cNvPr>
          <p:cNvSpPr txBox="1"/>
          <p:nvPr/>
        </p:nvSpPr>
        <p:spPr>
          <a:xfrm>
            <a:off x="2404533" y="1456266"/>
            <a:ext cx="18203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dirty="0"/>
              <a:t>Monochromatic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8883A448-E7E5-A350-3282-BE954BBEA408}"/>
              </a:ext>
            </a:extLst>
          </p:cNvPr>
          <p:cNvSpPr txBox="1"/>
          <p:nvPr/>
        </p:nvSpPr>
        <p:spPr>
          <a:xfrm>
            <a:off x="8128001" y="1456266"/>
            <a:ext cx="16594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dirty="0"/>
              <a:t>Polychromatic</a:t>
            </a:r>
          </a:p>
        </p:txBody>
      </p:sp>
    </p:spTree>
    <p:extLst>
      <p:ext uri="{BB962C8B-B14F-4D97-AF65-F5344CB8AC3E}">
        <p14:creationId xmlns:p14="http://schemas.microsoft.com/office/powerpoint/2010/main" val="8513905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FCA8E4-B2C0-BBE2-1D2D-8082322A27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Understanding Spectral Resolution &amp; Bandpass in Spectroscopy">
            <a:extLst>
              <a:ext uri="{FF2B5EF4-FFF2-40B4-BE49-F238E27FC236}">
                <a16:creationId xmlns:a16="http://schemas.microsoft.com/office/drawing/2014/main" id="{F1706690-086D-AF8D-7751-FF6508DCB6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A2A302A0-6809-C0BC-8E27-EBD7D05D4B34}"/>
              </a:ext>
            </a:extLst>
          </p:cNvPr>
          <p:cNvSpPr txBox="1"/>
          <p:nvPr/>
        </p:nvSpPr>
        <p:spPr>
          <a:xfrm>
            <a:off x="211667" y="6417733"/>
            <a:ext cx="850053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1100" dirty="0"/>
              <a:t>Taken from: </a:t>
            </a:r>
            <a:r>
              <a:rPr lang="es-419" sz="1100" dirty="0">
                <a:hlinkClick r:id="rId3"/>
              </a:rPr>
              <a:t>https://www.edinst.com/resource/understanding-bandpass-and-resolution-in-photoluminescence-spectroscopy/</a:t>
            </a:r>
            <a:r>
              <a:rPr lang="es-419" sz="1100" dirty="0"/>
              <a:t>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BCF96EC-C579-98F2-D3D7-110D4C0D5026}"/>
              </a:ext>
            </a:extLst>
          </p:cNvPr>
          <p:cNvSpPr txBox="1"/>
          <p:nvPr/>
        </p:nvSpPr>
        <p:spPr>
          <a:xfrm>
            <a:off x="5297727" y="465666"/>
            <a:ext cx="1596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3600" dirty="0"/>
              <a:t>Source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9043470C-6F5C-3C41-95A7-3E939A83CED6}"/>
              </a:ext>
            </a:extLst>
          </p:cNvPr>
          <p:cNvSpPr/>
          <p:nvPr/>
        </p:nvSpPr>
        <p:spPr>
          <a:xfrm>
            <a:off x="6747933" y="1830059"/>
            <a:ext cx="4572000" cy="33515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1A2B1C0E-8739-53CF-E650-2BBC94F441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53240" y="1830059"/>
            <a:ext cx="3316529" cy="3429915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B6FC7D8D-4713-C868-8E69-29BA883C75FD}"/>
              </a:ext>
            </a:extLst>
          </p:cNvPr>
          <p:cNvSpPr txBox="1"/>
          <p:nvPr/>
        </p:nvSpPr>
        <p:spPr>
          <a:xfrm>
            <a:off x="2404533" y="1456266"/>
            <a:ext cx="18203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dirty="0"/>
              <a:t>Monochromatic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D7F14E4B-8FC7-A486-2A48-620E450745AE}"/>
              </a:ext>
            </a:extLst>
          </p:cNvPr>
          <p:cNvSpPr txBox="1"/>
          <p:nvPr/>
        </p:nvSpPr>
        <p:spPr>
          <a:xfrm>
            <a:off x="8128001" y="1456266"/>
            <a:ext cx="16594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dirty="0"/>
              <a:t>Polychromatic</a:t>
            </a:r>
          </a:p>
        </p:txBody>
      </p:sp>
    </p:spTree>
    <p:extLst>
      <p:ext uri="{BB962C8B-B14F-4D97-AF65-F5344CB8AC3E}">
        <p14:creationId xmlns:p14="http://schemas.microsoft.com/office/powerpoint/2010/main" val="41863609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F4910B-06DC-8FBA-D3E9-A5CCC50DB0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DE5621D4-FCD1-15DF-F021-06EA310F62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4649" y="1416050"/>
            <a:ext cx="6362700" cy="4025900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4FED3730-98BD-D852-4D19-8456B4BEE86A}"/>
              </a:ext>
            </a:extLst>
          </p:cNvPr>
          <p:cNvSpPr/>
          <p:nvPr/>
        </p:nvSpPr>
        <p:spPr>
          <a:xfrm>
            <a:off x="5613400" y="1416050"/>
            <a:ext cx="3663949" cy="4409017"/>
          </a:xfrm>
          <a:prstGeom prst="rect">
            <a:avLst/>
          </a:prstGeom>
          <a:solidFill>
            <a:schemeClr val="bg1">
              <a:alpha val="61978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D814104-97BA-B36A-6CF4-69EB584C2F7C}"/>
              </a:ext>
            </a:extLst>
          </p:cNvPr>
          <p:cNvSpPr txBox="1"/>
          <p:nvPr/>
        </p:nvSpPr>
        <p:spPr>
          <a:xfrm>
            <a:off x="4232129" y="457199"/>
            <a:ext cx="37277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3600" dirty="0"/>
              <a:t>Wavefront Marker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329E80D0-2859-1EB8-7261-F416BF41C047}"/>
              </a:ext>
            </a:extLst>
          </p:cNvPr>
          <p:cNvSpPr/>
          <p:nvPr/>
        </p:nvSpPr>
        <p:spPr>
          <a:xfrm>
            <a:off x="3115733" y="3429000"/>
            <a:ext cx="929216" cy="1151468"/>
          </a:xfrm>
          <a:prstGeom prst="rect">
            <a:avLst/>
          </a:prstGeom>
          <a:solidFill>
            <a:schemeClr val="bg1">
              <a:alpha val="61978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B03F50C8-8164-1DC8-C74A-71B2E0BBAA16}"/>
              </a:ext>
            </a:extLst>
          </p:cNvPr>
          <p:cNvSpPr/>
          <p:nvPr/>
        </p:nvSpPr>
        <p:spPr>
          <a:xfrm>
            <a:off x="4684184" y="1583266"/>
            <a:ext cx="929216" cy="1066801"/>
          </a:xfrm>
          <a:prstGeom prst="rect">
            <a:avLst/>
          </a:prstGeom>
          <a:solidFill>
            <a:schemeClr val="bg1">
              <a:alpha val="61978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AD84E28B-53AC-E7A1-17B4-B7EFD1AC8B12}"/>
              </a:ext>
            </a:extLst>
          </p:cNvPr>
          <p:cNvSpPr/>
          <p:nvPr/>
        </p:nvSpPr>
        <p:spPr>
          <a:xfrm>
            <a:off x="3620558" y="4687669"/>
            <a:ext cx="1230842" cy="1066801"/>
          </a:xfrm>
          <a:prstGeom prst="rect">
            <a:avLst/>
          </a:prstGeom>
          <a:solidFill>
            <a:schemeClr val="bg1">
              <a:alpha val="61978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4061373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42213D-97A1-40B1-8808-A559E0B439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2185C1E7-E9F1-C6B2-6AC2-8CFE8795C3DA}"/>
              </a:ext>
            </a:extLst>
          </p:cNvPr>
          <p:cNvSpPr txBox="1"/>
          <p:nvPr/>
        </p:nvSpPr>
        <p:spPr>
          <a:xfrm>
            <a:off x="4232129" y="457199"/>
            <a:ext cx="37277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3600" dirty="0"/>
              <a:t>Wavefront Marker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34C0961D-8F11-F58A-B688-0B781F93AD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599" y="2252852"/>
            <a:ext cx="11351879" cy="2352296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53CBB057-E609-252E-929D-CC8804033BAE}"/>
              </a:ext>
            </a:extLst>
          </p:cNvPr>
          <p:cNvSpPr txBox="1"/>
          <p:nvPr/>
        </p:nvSpPr>
        <p:spPr>
          <a:xfrm>
            <a:off x="1236133" y="4809067"/>
            <a:ext cx="2302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dirty="0"/>
              <a:t>Edge-Illumination (EI)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AFCB532B-3E09-4EA0-E03B-2817178F51A5}"/>
              </a:ext>
            </a:extLst>
          </p:cNvPr>
          <p:cNvSpPr txBox="1"/>
          <p:nvPr/>
        </p:nvSpPr>
        <p:spPr>
          <a:xfrm>
            <a:off x="4385732" y="4809067"/>
            <a:ext cx="37676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dirty="0"/>
              <a:t>Single-Grating Based Imaging (SGBI)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DCE01B18-6EA3-C769-D372-B68ED14FA350}"/>
              </a:ext>
            </a:extLst>
          </p:cNvPr>
          <p:cNvSpPr txBox="1"/>
          <p:nvPr/>
        </p:nvSpPr>
        <p:spPr>
          <a:xfrm>
            <a:off x="8559799" y="4809067"/>
            <a:ext cx="2971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dirty="0"/>
              <a:t>Speckle Based Imaging (SBI)</a:t>
            </a:r>
          </a:p>
        </p:txBody>
      </p:sp>
    </p:spTree>
    <p:extLst>
      <p:ext uri="{BB962C8B-B14F-4D97-AF65-F5344CB8AC3E}">
        <p14:creationId xmlns:p14="http://schemas.microsoft.com/office/powerpoint/2010/main" val="3279726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B809D6-1F4D-AC90-50E8-297D11777D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5DFE5220-EE32-05C8-8008-8AB0FFA68C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4649" y="1416050"/>
            <a:ext cx="6362700" cy="402590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DF9AABD4-CA2C-7596-F2EA-F399AEC345EA}"/>
              </a:ext>
            </a:extLst>
          </p:cNvPr>
          <p:cNvSpPr txBox="1"/>
          <p:nvPr/>
        </p:nvSpPr>
        <p:spPr>
          <a:xfrm>
            <a:off x="5445578" y="509913"/>
            <a:ext cx="17030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3600" dirty="0"/>
              <a:t>Sample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0FC1EDCA-042A-5019-5C7C-ABE7F2EC9980}"/>
              </a:ext>
            </a:extLst>
          </p:cNvPr>
          <p:cNvSpPr/>
          <p:nvPr/>
        </p:nvSpPr>
        <p:spPr>
          <a:xfrm>
            <a:off x="3115732" y="1896533"/>
            <a:ext cx="2980267" cy="3545417"/>
          </a:xfrm>
          <a:prstGeom prst="rect">
            <a:avLst/>
          </a:prstGeom>
          <a:solidFill>
            <a:schemeClr val="bg1">
              <a:alpha val="61978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 dirty="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9B5BE32A-3DD9-322B-BCE0-35219B472A8D}"/>
              </a:ext>
            </a:extLst>
          </p:cNvPr>
          <p:cNvSpPr/>
          <p:nvPr/>
        </p:nvSpPr>
        <p:spPr>
          <a:xfrm>
            <a:off x="6993466" y="1896534"/>
            <a:ext cx="2283884" cy="1955800"/>
          </a:xfrm>
          <a:prstGeom prst="rect">
            <a:avLst/>
          </a:prstGeom>
          <a:solidFill>
            <a:schemeClr val="bg1">
              <a:alpha val="61978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 dirty="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3133F1F8-7512-1ED6-748A-21DAA4DAE03B}"/>
              </a:ext>
            </a:extLst>
          </p:cNvPr>
          <p:cNvSpPr/>
          <p:nvPr/>
        </p:nvSpPr>
        <p:spPr>
          <a:xfrm>
            <a:off x="6000292" y="1416050"/>
            <a:ext cx="1088882" cy="646331"/>
          </a:xfrm>
          <a:prstGeom prst="rect">
            <a:avLst/>
          </a:prstGeom>
          <a:solidFill>
            <a:schemeClr val="bg1">
              <a:alpha val="61978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 dirty="0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59BB13AD-A17F-DFEE-EA89-975F7CD5665C}"/>
              </a:ext>
            </a:extLst>
          </p:cNvPr>
          <p:cNvSpPr/>
          <p:nvPr/>
        </p:nvSpPr>
        <p:spPr>
          <a:xfrm rot="20069141">
            <a:off x="6365455" y="3931343"/>
            <a:ext cx="1452489" cy="646331"/>
          </a:xfrm>
          <a:prstGeom prst="rect">
            <a:avLst/>
          </a:prstGeom>
          <a:solidFill>
            <a:schemeClr val="bg1">
              <a:alpha val="61978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 dirty="0"/>
          </a:p>
        </p:txBody>
      </p:sp>
    </p:spTree>
    <p:extLst>
      <p:ext uri="{BB962C8B-B14F-4D97-AF65-F5344CB8AC3E}">
        <p14:creationId xmlns:p14="http://schemas.microsoft.com/office/powerpoint/2010/main" val="13366837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278</Words>
  <Application>Microsoft Macintosh PowerPoint</Application>
  <PresentationFormat>Panorámica</PresentationFormat>
  <Paragraphs>64</Paragraphs>
  <Slides>27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27</vt:i4>
      </vt:variant>
    </vt:vector>
  </HeadingPairs>
  <TitlesOfParts>
    <vt:vector size="32" baseType="lpstr">
      <vt:lpstr>Aptos</vt:lpstr>
      <vt:lpstr>Aptos Display</vt:lpstr>
      <vt:lpstr>Arial</vt:lpstr>
      <vt:lpstr>Cambria Math</vt:lpstr>
      <vt:lpstr>Tema de Office</vt:lpstr>
      <vt:lpstr>CATNIP: Comprehensive Analysis Toolkit for Near-field Imaging and Phase-retrieval</vt:lpstr>
      <vt:lpstr>X-ray Imaging Setup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Simulation Algorithm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Manuel Fernando Sanchez Alarcon</dc:creator>
  <cp:lastModifiedBy>Manuel Fernando Sanchez Alarcon</cp:lastModifiedBy>
  <cp:revision>2</cp:revision>
  <dcterms:created xsi:type="dcterms:W3CDTF">2026-06-11T08:42:12Z</dcterms:created>
  <dcterms:modified xsi:type="dcterms:W3CDTF">2026-06-11T10:30:52Z</dcterms:modified>
</cp:coreProperties>
</file>