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94" r:id="rId4"/>
    <p:sldId id="290" r:id="rId5"/>
    <p:sldId id="305" r:id="rId6"/>
    <p:sldId id="263" r:id="rId7"/>
    <p:sldId id="306" r:id="rId8"/>
    <p:sldId id="286" r:id="rId9"/>
    <p:sldId id="280" r:id="rId10"/>
    <p:sldId id="281" r:id="rId11"/>
    <p:sldId id="308" r:id="rId12"/>
    <p:sldId id="258" r:id="rId13"/>
    <p:sldId id="296" r:id="rId14"/>
    <p:sldId id="264" r:id="rId15"/>
    <p:sldId id="297" r:id="rId16"/>
    <p:sldId id="265" r:id="rId17"/>
    <p:sldId id="266" r:id="rId18"/>
    <p:sldId id="289" r:id="rId19"/>
    <p:sldId id="288" r:id="rId20"/>
    <p:sldId id="287" r:id="rId21"/>
    <p:sldId id="270" r:id="rId22"/>
    <p:sldId id="271" r:id="rId23"/>
    <p:sldId id="274" r:id="rId24"/>
    <p:sldId id="302" r:id="rId25"/>
    <p:sldId id="273" r:id="rId26"/>
    <p:sldId id="303" r:id="rId27"/>
    <p:sldId id="272" r:id="rId28"/>
    <p:sldId id="276" r:id="rId29"/>
    <p:sldId id="278" r:id="rId30"/>
    <p:sldId id="277" r:id="rId31"/>
    <p:sldId id="304" r:id="rId32"/>
    <p:sldId id="259" r:id="rId33"/>
    <p:sldId id="292" r:id="rId34"/>
    <p:sldId id="293" r:id="rId35"/>
    <p:sldId id="299" r:id="rId36"/>
    <p:sldId id="262" r:id="rId37"/>
    <p:sldId id="291" r:id="rId38"/>
    <p:sldId id="267" r:id="rId39"/>
    <p:sldId id="300" r:id="rId40"/>
    <p:sldId id="285" r:id="rId41"/>
    <p:sldId id="307" r:id="rId4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Medium" panose="000006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gyjknfpJBzYpN31/08k8A3FMMF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 snapToGrid="0">
      <p:cViewPr>
        <p:scale>
          <a:sx n="125" d="100"/>
          <a:sy n="125" d="100"/>
        </p:scale>
        <p:origin x="36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735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66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777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39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164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503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257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278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33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9827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543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843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707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695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319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356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77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638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348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763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11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30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702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607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noProof="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273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327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941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686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802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618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63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347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26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5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02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apnga.com/gauge-basics/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aea.org/bulletin/advances-in-neutron-imaging-create-opportunities-for-low-power-research-reactors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aelifesciences.com/developing-targeted-drugs-for-boron-neutron-capture-therapy-to-treat-refractory-cancers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presentacion ppt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673D1D4-D27C-4115-ACE6-07B7AD22AF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</a:t>
            </a:fld>
            <a:endParaRPr lang="es-C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75D596-0710-4B8A-9ADF-F45826F70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44" y="2014128"/>
            <a:ext cx="2464483" cy="23901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33C4C48-FBA6-4AAD-AC8D-8A003BD6ABDA}"/>
              </a:ext>
            </a:extLst>
          </p:cNvPr>
          <p:cNvSpPr txBox="1"/>
          <p:nvPr/>
        </p:nvSpPr>
        <p:spPr>
          <a:xfrm>
            <a:off x="2159306" y="4448285"/>
            <a:ext cx="48253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900"/>
            </a:lvl1pPr>
          </a:lstStyle>
          <a:p>
            <a:r>
              <a:rPr lang="es-CO" dirty="0" err="1"/>
              <a:t>Source</a:t>
            </a:r>
            <a:r>
              <a:rPr lang="es-CO" dirty="0"/>
              <a:t>: </a:t>
            </a:r>
            <a:r>
              <a:rPr lang="es-CO" dirty="0">
                <a:hlinkClick r:id="rId5"/>
              </a:rPr>
              <a:t>https://www.apnga.com/gauge-basics/</a:t>
            </a:r>
            <a:endParaRPr lang="es-CO" dirty="0"/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71D22C73-1645-4984-8AAF-70CC41598EE1}"/>
              </a:ext>
            </a:extLst>
          </p:cNvPr>
          <p:cNvSpPr txBox="1"/>
          <p:nvPr/>
        </p:nvSpPr>
        <p:spPr>
          <a:xfrm>
            <a:off x="342521" y="859760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Applications - Engineering</a:t>
            </a:r>
            <a:endParaRPr lang="en-US" sz="2500" b="1" dirty="0">
              <a:solidFill>
                <a:srgbClr val="1F1F41"/>
              </a:solidFill>
              <a:latin typeface="Montserrat"/>
              <a:sym typeface="Montserrat"/>
            </a:endParaRP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6FA2B982-C123-45AF-B480-79D680942A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10</a:t>
            </a:fld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0F8476F-2A62-4A56-ABA8-E68D77DE3463}"/>
              </a:ext>
            </a:extLst>
          </p:cNvPr>
          <p:cNvSpPr txBox="1"/>
          <p:nvPr/>
        </p:nvSpPr>
        <p:spPr>
          <a:xfrm>
            <a:off x="3244516" y="1511944"/>
            <a:ext cx="265496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/>
              <a:t>Nuclear Densimeter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44D739-493D-4C7B-A03E-5D8120127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679" y="1970073"/>
            <a:ext cx="2599896" cy="24817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A11B0A3-1D6B-41E6-8722-35E9ADF51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959" b="81896"/>
          <a:stretch/>
        </p:blipFill>
        <p:spPr>
          <a:xfrm>
            <a:off x="6590048" y="3771684"/>
            <a:ext cx="712625" cy="2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330800" y="2342742"/>
            <a:ext cx="848239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Setup</a:t>
            </a:r>
            <a:endParaRPr sz="36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4C66E1-6A86-4AF7-92DD-215956D29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804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54713" y="830590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dirty="0">
                <a:solidFill>
                  <a:srgbClr val="1F1F41"/>
                </a:solidFill>
                <a:latin typeface="Montserrat"/>
                <a:sym typeface="Montserrat"/>
              </a:rPr>
              <a:t>Setup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A5B356-5303-4F42-B200-338C346BE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12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04AFC6-6BF0-44B8-A9B9-F7553AE71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96" t="23700" r="30437" b="28524"/>
          <a:stretch/>
        </p:blipFill>
        <p:spPr>
          <a:xfrm rot="5400000">
            <a:off x="1107107" y="2333994"/>
            <a:ext cx="1903302" cy="18222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6A919C-4D9C-4B8E-B7B6-26FDF14A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36" y="2885895"/>
            <a:ext cx="651599" cy="77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 of Educational Kits">
            <a:extLst>
              <a:ext uri="{FF2B5EF4-FFF2-40B4-BE49-F238E27FC236}">
                <a16:creationId xmlns:a16="http://schemas.microsoft.com/office/drawing/2014/main" id="{A3BF70AD-4A14-485A-B427-034A5DC86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69" y="2261043"/>
            <a:ext cx="2228956" cy="22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F8CCD81-DB8C-4B27-BCAF-578D8B2968D7}"/>
              </a:ext>
            </a:extLst>
          </p:cNvPr>
          <p:cNvSpPr txBox="1"/>
          <p:nvPr/>
        </p:nvSpPr>
        <p:spPr>
          <a:xfrm>
            <a:off x="342185" y="1629212"/>
            <a:ext cx="372384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pPr algn="ctr"/>
            <a:r>
              <a:rPr lang="en-US" dirty="0"/>
              <a:t>Boron-doped graphene film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43AD4A-773F-41D8-B432-FEA4317E6B6D}"/>
              </a:ext>
            </a:extLst>
          </p:cNvPr>
          <p:cNvSpPr txBox="1"/>
          <p:nvPr/>
        </p:nvSpPr>
        <p:spPr>
          <a:xfrm>
            <a:off x="5193329" y="1521995"/>
            <a:ext cx="360848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pPr algn="ctr"/>
            <a:r>
              <a:rPr lang="en-US" dirty="0"/>
              <a:t>SP5600AN Educational Kit - Premium Version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02DC3B-E621-466F-8E95-B8E81AE92F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94" t="22386" r="40675" b="30378"/>
          <a:stretch/>
        </p:blipFill>
        <p:spPr>
          <a:xfrm>
            <a:off x="4719837" y="2875805"/>
            <a:ext cx="1182883" cy="73863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DA8C19F-1EE2-44D6-8394-48EF907C00EC}"/>
              </a:ext>
            </a:extLst>
          </p:cNvPr>
          <p:cNvSpPr txBox="1"/>
          <p:nvPr/>
        </p:nvSpPr>
        <p:spPr>
          <a:xfrm>
            <a:off x="196835" y="4196773"/>
            <a:ext cx="37238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pPr algn="ctr"/>
            <a:r>
              <a:rPr lang="en-US" sz="1200" dirty="0"/>
              <a:t>Lab </a:t>
            </a:r>
            <a:r>
              <a:rPr lang="en-US" sz="1200" dirty="0" err="1"/>
              <a:t>Nanomateriales</a:t>
            </a:r>
            <a:r>
              <a:rPr lang="en-US" sz="1200" dirty="0"/>
              <a:t> of </a:t>
            </a:r>
            <a:r>
              <a:rPr lang="en-US" sz="1200" dirty="0" err="1"/>
              <a:t>UniAndes</a:t>
            </a:r>
            <a:r>
              <a:rPr lang="en-US" sz="1200" dirty="0"/>
              <a:t>  </a:t>
            </a:r>
          </a:p>
          <a:p>
            <a:pPr algn="ctr"/>
            <a:r>
              <a:rPr lang="en-US" sz="1200" dirty="0"/>
              <a:t>Prof. </a:t>
            </a:r>
            <a:r>
              <a:rPr lang="en-US" sz="1200" dirty="0" err="1"/>
              <a:t>Yenny</a:t>
            </a:r>
            <a:r>
              <a:rPr lang="en-US" sz="1200" dirty="0"/>
              <a:t> Hernandez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330800" y="2342742"/>
            <a:ext cx="848239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600" b="1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sz="36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4C66E1-6A86-4AF7-92DD-215956D29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56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260768" y="86190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System Design 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86DCE5-68E5-4A12-8173-EF3881B8C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98" b="41066"/>
          <a:stretch/>
        </p:blipFill>
        <p:spPr>
          <a:xfrm>
            <a:off x="181350" y="1323484"/>
            <a:ext cx="8440445" cy="2624203"/>
          </a:xfrm>
          <a:prstGeom prst="rect">
            <a:avLst/>
          </a:prstGeom>
        </p:spPr>
      </p:pic>
      <p:sp>
        <p:nvSpPr>
          <p:cNvPr id="11" name="Google Shape;82;p4">
            <a:extLst>
              <a:ext uri="{FF2B5EF4-FFF2-40B4-BE49-F238E27FC236}">
                <a16:creationId xmlns:a16="http://schemas.microsoft.com/office/drawing/2014/main" id="{7D06AB3C-1EAB-4A49-AFCD-433A3F1F0A25}"/>
              </a:ext>
            </a:extLst>
          </p:cNvPr>
          <p:cNvSpPr txBox="1"/>
          <p:nvPr/>
        </p:nvSpPr>
        <p:spPr>
          <a:xfrm>
            <a:off x="164022" y="3488499"/>
            <a:ext cx="1463268" cy="135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just">
              <a:buSzPts val="1000"/>
              <a:buFont typeface="Arial" panose="020B0604020202020204" pitchFamily="34" charset="0"/>
              <a:buNone/>
              <a:defRPr sz="10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ctr"/>
            <a:r>
              <a:rPr lang="en-US" b="1" dirty="0">
                <a:sym typeface="Montserrat"/>
              </a:rPr>
              <a:t>Am-Be Source</a:t>
            </a:r>
          </a:p>
          <a:p>
            <a:pPr algn="ctr"/>
            <a:endParaRPr lang="en-US" dirty="0">
              <a:sym typeface="Montserrat"/>
            </a:endParaRPr>
          </a:p>
          <a:p>
            <a:r>
              <a:rPr lang="en-US" dirty="0">
                <a:sym typeface="Montserrat"/>
              </a:rPr>
              <a:t>Generate Neutrons of mean energy of </a:t>
            </a:r>
            <a:r>
              <a:rPr lang="en-US" u="sng" dirty="0">
                <a:sym typeface="Montserrat"/>
              </a:rPr>
              <a:t>4.5MeV</a:t>
            </a:r>
            <a:r>
              <a:rPr lang="en-US" dirty="0">
                <a:sym typeface="Montserrat"/>
              </a:rPr>
              <a:t> and Gammas of 4.4MeV</a:t>
            </a:r>
          </a:p>
          <a:p>
            <a:endParaRPr lang="en-US" dirty="0">
              <a:sym typeface="Montserrat"/>
            </a:endParaRPr>
          </a:p>
        </p:txBody>
      </p:sp>
      <p:sp>
        <p:nvSpPr>
          <p:cNvPr id="12" name="Google Shape;82;p4">
            <a:extLst>
              <a:ext uri="{FF2B5EF4-FFF2-40B4-BE49-F238E27FC236}">
                <a16:creationId xmlns:a16="http://schemas.microsoft.com/office/drawing/2014/main" id="{C2A698CA-3CB3-4B67-8A49-A9ADFF6B2586}"/>
              </a:ext>
            </a:extLst>
          </p:cNvPr>
          <p:cNvSpPr txBox="1"/>
          <p:nvPr/>
        </p:nvSpPr>
        <p:spPr>
          <a:xfrm>
            <a:off x="1995766" y="3488499"/>
            <a:ext cx="1463268" cy="135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000"/>
              <a:buFont typeface="Arial" panose="020B0604020202020204" pitchFamily="34" charset="0"/>
              <a:buNone/>
              <a:defRPr sz="10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n-US" dirty="0">
                <a:sym typeface="Montserrat"/>
              </a:rPr>
              <a:t>Paraffine moderator</a:t>
            </a:r>
          </a:p>
          <a:p>
            <a:pPr algn="just"/>
            <a:r>
              <a:rPr lang="en-US" b="0" dirty="0">
                <a:sym typeface="Montserrat"/>
              </a:rPr>
              <a:t>Thermalization of fast neutrons to 0.025ev</a:t>
            </a:r>
          </a:p>
          <a:p>
            <a:endParaRPr lang="en-US" dirty="0">
              <a:sym typeface="Montserrat"/>
            </a:endParaRPr>
          </a:p>
        </p:txBody>
      </p:sp>
      <p:sp>
        <p:nvSpPr>
          <p:cNvPr id="13" name="Google Shape;82;p4">
            <a:extLst>
              <a:ext uri="{FF2B5EF4-FFF2-40B4-BE49-F238E27FC236}">
                <a16:creationId xmlns:a16="http://schemas.microsoft.com/office/drawing/2014/main" id="{FDEF05BF-F7DE-48A8-9F5E-18636C2E306B}"/>
              </a:ext>
            </a:extLst>
          </p:cNvPr>
          <p:cNvSpPr txBox="1"/>
          <p:nvPr/>
        </p:nvSpPr>
        <p:spPr>
          <a:xfrm>
            <a:off x="3687874" y="3488499"/>
            <a:ext cx="1463268" cy="135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000"/>
              <a:buFont typeface="Arial" panose="020B0604020202020204" pitchFamily="34" charset="0"/>
              <a:buNone/>
              <a:defRPr sz="10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n-US" dirty="0">
                <a:sym typeface="Montserrat"/>
              </a:rPr>
              <a:t>Boron-Graphene Film</a:t>
            </a:r>
          </a:p>
          <a:p>
            <a:r>
              <a:rPr lang="en-US" b="0" dirty="0">
                <a:sym typeface="Montserrat"/>
              </a:rPr>
              <a:t>Capture of thermal neutrons and generate alpha particles, Li7 ions and gammas (0,48MeV)</a:t>
            </a:r>
          </a:p>
          <a:p>
            <a:endParaRPr lang="en-US" dirty="0">
              <a:sym typeface="Montserrat"/>
            </a:endParaRPr>
          </a:p>
        </p:txBody>
      </p:sp>
      <p:sp>
        <p:nvSpPr>
          <p:cNvPr id="14" name="Google Shape;82;p4">
            <a:extLst>
              <a:ext uri="{FF2B5EF4-FFF2-40B4-BE49-F238E27FC236}">
                <a16:creationId xmlns:a16="http://schemas.microsoft.com/office/drawing/2014/main" id="{54B89595-BBDC-4440-9462-442EB4EAA564}"/>
              </a:ext>
            </a:extLst>
          </p:cNvPr>
          <p:cNvSpPr txBox="1"/>
          <p:nvPr/>
        </p:nvSpPr>
        <p:spPr>
          <a:xfrm>
            <a:off x="5547153" y="3488498"/>
            <a:ext cx="1463268" cy="135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000"/>
              <a:buFont typeface="Arial" panose="020B0604020202020204" pitchFamily="34" charset="0"/>
              <a:buNone/>
              <a:defRPr sz="10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n-US" dirty="0">
                <a:sym typeface="Montserrat"/>
              </a:rPr>
              <a:t>Scintillator Crystal</a:t>
            </a:r>
          </a:p>
          <a:p>
            <a:endParaRPr lang="en-US" dirty="0">
              <a:sym typeface="Montserrat"/>
            </a:endParaRPr>
          </a:p>
          <a:p>
            <a:pPr algn="l"/>
            <a:r>
              <a:rPr lang="en-US" b="0" dirty="0">
                <a:sym typeface="Montserrat"/>
              </a:rPr>
              <a:t>The gammas deposited their energy and generate optical photons</a:t>
            </a:r>
          </a:p>
          <a:p>
            <a:endParaRPr lang="en-US" dirty="0">
              <a:sym typeface="Montserrat"/>
            </a:endParaRPr>
          </a:p>
        </p:txBody>
      </p:sp>
      <p:sp>
        <p:nvSpPr>
          <p:cNvPr id="15" name="Google Shape;82;p4">
            <a:extLst>
              <a:ext uri="{FF2B5EF4-FFF2-40B4-BE49-F238E27FC236}">
                <a16:creationId xmlns:a16="http://schemas.microsoft.com/office/drawing/2014/main" id="{751B6A64-D8B4-4030-8744-05EB1D2BD716}"/>
              </a:ext>
            </a:extLst>
          </p:cNvPr>
          <p:cNvSpPr txBox="1"/>
          <p:nvPr/>
        </p:nvSpPr>
        <p:spPr>
          <a:xfrm>
            <a:off x="7194396" y="3488499"/>
            <a:ext cx="1463268" cy="135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000"/>
              <a:buFont typeface="Arial" panose="020B0604020202020204" pitchFamily="34" charset="0"/>
              <a:buNone/>
              <a:defRPr sz="10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n-US" dirty="0">
                <a:sym typeface="Montserrat"/>
              </a:rPr>
              <a:t>SiPM</a:t>
            </a:r>
          </a:p>
          <a:p>
            <a:endParaRPr lang="en-US" dirty="0">
              <a:sym typeface="Montserrat"/>
            </a:endParaRPr>
          </a:p>
          <a:p>
            <a:pPr algn="l"/>
            <a:r>
              <a:rPr lang="en-US" b="0" dirty="0">
                <a:sym typeface="Montserrat"/>
              </a:rPr>
              <a:t>Generate an electric signal for one optical photon</a:t>
            </a:r>
          </a:p>
          <a:p>
            <a:endParaRPr lang="en-US" dirty="0">
              <a:sym typeface="Montserrat"/>
            </a:endParaRPr>
          </a:p>
        </p:txBody>
      </p:sp>
      <p:pic>
        <p:nvPicPr>
          <p:cNvPr id="16" name="Google Shape;67;p3" title="presentacion ppt-02.jpg">
            <a:extLst>
              <a:ext uri="{FF2B5EF4-FFF2-40B4-BE49-F238E27FC236}">
                <a16:creationId xmlns:a16="http://schemas.microsoft.com/office/drawing/2014/main" id="{86F8337F-B3E8-41C6-BC53-C99B6F1E60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018" t="82489" r="3581" b="11229"/>
          <a:stretch/>
        </p:blipFill>
        <p:spPr>
          <a:xfrm>
            <a:off x="4918710" y="3305175"/>
            <a:ext cx="916305" cy="13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7;p3" title="presentacion ppt-02.jpg">
            <a:extLst>
              <a:ext uri="{FF2B5EF4-FFF2-40B4-BE49-F238E27FC236}">
                <a16:creationId xmlns:a16="http://schemas.microsoft.com/office/drawing/2014/main" id="{B72490C8-D8B4-4BE2-B862-23C69D8D7D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018" t="82489" r="3581" b="11229"/>
          <a:stretch/>
        </p:blipFill>
        <p:spPr>
          <a:xfrm>
            <a:off x="4918710" y="2986503"/>
            <a:ext cx="683895" cy="3087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D460BC2A-D012-4868-9D10-B049BF1F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14</a:t>
            </a:fld>
            <a:endParaRPr lang="es-CO" dirty="0"/>
          </a:p>
        </p:txBody>
      </p:sp>
      <p:pic>
        <p:nvPicPr>
          <p:cNvPr id="18" name="Google Shape;67;p3" title="presentacion ppt-02.jpg">
            <a:extLst>
              <a:ext uri="{FF2B5EF4-FFF2-40B4-BE49-F238E27FC236}">
                <a16:creationId xmlns:a16="http://schemas.microsoft.com/office/drawing/2014/main" id="{4CE7728C-FF97-4F73-80F6-9121767FFB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018" t="82489" r="3581" b="11229"/>
          <a:stretch/>
        </p:blipFill>
        <p:spPr>
          <a:xfrm>
            <a:off x="1353496" y="2832131"/>
            <a:ext cx="683895" cy="30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7;p3" title="presentacion ppt-02.jpg">
            <a:extLst>
              <a:ext uri="{FF2B5EF4-FFF2-40B4-BE49-F238E27FC236}">
                <a16:creationId xmlns:a16="http://schemas.microsoft.com/office/drawing/2014/main" id="{16AA9B03-C833-41E5-A170-5ACB1CD48F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018" t="82489" r="3581" b="11229"/>
          <a:stretch/>
        </p:blipFill>
        <p:spPr>
          <a:xfrm>
            <a:off x="6886457" y="2996431"/>
            <a:ext cx="683895" cy="308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2289A2-6EF8-4C02-95BF-BAB4CEBFEA57}"/>
              </a:ext>
            </a:extLst>
          </p:cNvPr>
          <p:cNvSpPr txBox="1"/>
          <p:nvPr/>
        </p:nvSpPr>
        <p:spPr>
          <a:xfrm>
            <a:off x="1200263" y="2835551"/>
            <a:ext cx="99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Fast</a:t>
            </a:r>
            <a:r>
              <a:rPr lang="es-CO" sz="1200" b="1" dirty="0">
                <a:solidFill>
                  <a:schemeClr val="accent1"/>
                </a:solidFill>
              </a:rPr>
              <a:t> </a:t>
            </a:r>
            <a:r>
              <a:rPr lang="en-US" sz="1200" b="1" dirty="0">
                <a:solidFill>
                  <a:schemeClr val="accent1"/>
                </a:solidFill>
              </a:rPr>
              <a:t>Neutrons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1DEADF-FC9F-4FAF-8D80-35712B3FF551}"/>
              </a:ext>
            </a:extLst>
          </p:cNvPr>
          <p:cNvSpPr txBox="1"/>
          <p:nvPr/>
        </p:nvSpPr>
        <p:spPr>
          <a:xfrm>
            <a:off x="3172681" y="2843510"/>
            <a:ext cx="99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Thermal Neutrons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56779EA-D041-44A1-9462-291BD5CF3FAA}"/>
                  </a:ext>
                </a:extLst>
              </p:cNvPr>
              <p:cNvSpPr txBox="1"/>
              <p:nvPr/>
            </p:nvSpPr>
            <p:spPr>
              <a:xfrm>
                <a:off x="4734735" y="2832131"/>
                <a:ext cx="990359" cy="66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s-CO" sz="12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s-CO" sz="1200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𝑳𝒊</m:t>
                          </m:r>
                        </m:e>
                        <m:sup>
                          <m:r>
                            <a:rPr lang="es-CO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56779EA-D041-44A1-9462-291BD5CF3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735" y="2832131"/>
                <a:ext cx="990359" cy="662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1BB26B3B-2A24-4784-980F-48DC51CDC5E4}"/>
              </a:ext>
            </a:extLst>
          </p:cNvPr>
          <p:cNvSpPr txBox="1"/>
          <p:nvPr/>
        </p:nvSpPr>
        <p:spPr>
          <a:xfrm>
            <a:off x="6744007" y="2851931"/>
            <a:ext cx="99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Optical</a:t>
            </a:r>
          </a:p>
          <a:p>
            <a:pPr algn="ctr"/>
            <a:r>
              <a:rPr lang="en-US" sz="1200" b="1" dirty="0">
                <a:solidFill>
                  <a:schemeClr val="accent1"/>
                </a:solidFill>
              </a:rPr>
              <a:t>Photons</a:t>
            </a:r>
          </a:p>
        </p:txBody>
      </p:sp>
    </p:spTree>
    <p:extLst>
      <p:ext uri="{BB962C8B-B14F-4D97-AF65-F5344CB8AC3E}">
        <p14:creationId xmlns:p14="http://schemas.microsoft.com/office/powerpoint/2010/main" val="85982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330800" y="2342742"/>
            <a:ext cx="848239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600" b="1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Simulation</a:t>
            </a:r>
            <a:endParaRPr sz="36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4C66E1-6A86-4AF7-92DD-215956D29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9081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89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48450" y="98716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Geant4 Simulation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B141021-949B-4FB9-B0AD-E6EE73741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465" y="2044560"/>
            <a:ext cx="2722840" cy="90042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C550BF-26E5-427E-869F-50E41FB8F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152" y="1963767"/>
            <a:ext cx="1991175" cy="10620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7B74131-DC27-42E4-BED0-B787A29AA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25" y="1929322"/>
            <a:ext cx="3050038" cy="101566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6FEECD9-19C6-473E-89B3-DEF668C4DAD8}"/>
              </a:ext>
            </a:extLst>
          </p:cNvPr>
          <p:cNvSpPr txBox="1"/>
          <p:nvPr/>
        </p:nvSpPr>
        <p:spPr>
          <a:xfrm>
            <a:off x="826705" y="3598521"/>
            <a:ext cx="77426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just">
              <a:buSzPts val="1000"/>
              <a:buFont typeface="Arial" panose="020B0604020202020204" pitchFamily="34" charset="0"/>
              <a:buNone/>
              <a:defRPr sz="10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 dirty="0"/>
              <a:t>Geant4 (11.4.0): </a:t>
            </a:r>
            <a:r>
              <a:rPr lang="en-US" sz="1200" dirty="0"/>
              <a:t>Monte Carlo simulation of neutron transport, geometry design and interactions.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 dirty="0"/>
              <a:t>ROOT (6.37.1): </a:t>
            </a:r>
            <a:r>
              <a:rPr lang="en-US" sz="1200" dirty="0"/>
              <a:t>Analysis of energy spectra and particle distributions.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 dirty="0"/>
              <a:t>Uproot (5.6.6): </a:t>
            </a:r>
            <a:r>
              <a:rPr lang="en-US" sz="1200" dirty="0"/>
              <a:t>Python library for automated extraction of ROOT data for batch processing.</a:t>
            </a:r>
          </a:p>
        </p:txBody>
      </p:sp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0C15E6C6-6D83-4DD5-BD4E-49A2B5921B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710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6738" y="86023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Thermalization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C7846A-F345-4F2A-9D34-42288983A8C9}"/>
              </a:ext>
            </a:extLst>
          </p:cNvPr>
          <p:cNvSpPr txBox="1"/>
          <p:nvPr/>
        </p:nvSpPr>
        <p:spPr>
          <a:xfrm>
            <a:off x="6003896" y="1972638"/>
            <a:ext cx="2901696" cy="209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>
              <a:buNone/>
            </a:pPr>
            <a:r>
              <a:rPr lang="en-US" sz="1050" dirty="0"/>
              <a:t>Geometry:</a:t>
            </a:r>
          </a:p>
          <a:p>
            <a:r>
              <a:rPr lang="en-US" sz="1050" b="0" dirty="0"/>
              <a:t>Lead (x=20cm, y=20cm z=4cm)</a:t>
            </a:r>
          </a:p>
          <a:p>
            <a:r>
              <a:rPr lang="en-US" sz="1050" b="0" dirty="0"/>
              <a:t>Paraffine (</a:t>
            </a:r>
            <a:r>
              <a:rPr lang="en-US" sz="1050" b="0" dirty="0" err="1"/>
              <a:t>x,y,z</a:t>
            </a:r>
            <a:r>
              <a:rPr lang="en-US" sz="1050" b="0" dirty="0"/>
              <a:t> variables)</a:t>
            </a:r>
          </a:p>
          <a:p>
            <a:r>
              <a:rPr lang="en-US" sz="1050" b="0" dirty="0"/>
              <a:t>Detector </a:t>
            </a:r>
          </a:p>
          <a:p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Primary Generator Action:</a:t>
            </a:r>
          </a:p>
          <a:p>
            <a:r>
              <a:rPr lang="en-US" sz="1050" b="0" dirty="0"/>
              <a:t>Neutrons and gamma source: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1050" b="0" dirty="0"/>
              <a:t>AmBe ISO 8529-1</a:t>
            </a:r>
          </a:p>
          <a:p>
            <a:pPr marL="0" indent="0">
              <a:buNone/>
            </a:pPr>
            <a:endParaRPr lang="it-IT" sz="1050" b="0" dirty="0"/>
          </a:p>
          <a:p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Physics:</a:t>
            </a:r>
            <a:endParaRPr lang="en-US" sz="1050" b="0" dirty="0"/>
          </a:p>
          <a:p>
            <a:r>
              <a:rPr lang="it-IT" sz="1050" b="0" dirty="0"/>
              <a:t>QGSP_BERT_HP</a:t>
            </a:r>
          </a:p>
          <a:p>
            <a:pPr lvl="1"/>
            <a:endParaRPr lang="it-IT" sz="1050" dirty="0">
              <a:solidFill>
                <a:schemeClr val="dk1"/>
              </a:solidFill>
              <a:latin typeface="Montserrat"/>
            </a:endParaRPr>
          </a:p>
          <a:p>
            <a:pPr lvl="1"/>
            <a:endParaRPr lang="it-IT" sz="1050" dirty="0">
              <a:solidFill>
                <a:schemeClr val="dk1"/>
              </a:solidFill>
              <a:latin typeface="Montserrat"/>
            </a:endParaRPr>
          </a:p>
          <a:p>
            <a:endParaRPr lang="en-US" sz="1050" b="0" dirty="0"/>
          </a:p>
          <a:p>
            <a:endParaRPr lang="en-US" sz="1050" b="0" dirty="0"/>
          </a:p>
        </p:txBody>
      </p:sp>
      <p:pic>
        <p:nvPicPr>
          <p:cNvPr id="9" name="2026-06-05 13-29-28">
            <a:hlinkClick r:id="" action="ppaction://media"/>
            <a:extLst>
              <a:ext uri="{FF2B5EF4-FFF2-40B4-BE49-F238E27FC236}">
                <a16:creationId xmlns:a16="http://schemas.microsoft.com/office/drawing/2014/main" id="{1EDDC9A4-35C4-48C5-A577-90DE21A030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050" y="1498724"/>
            <a:ext cx="5411688" cy="3044074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25691A59-5D63-4FEB-81F9-1FD8B3870C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70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864315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500"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Thermalization – AmBe Source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en-US"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4F9DFC-887D-46DD-BFB9-6B7B7EF58A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18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9BB7AF-9385-4761-9F2C-58F3B21A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695" y="1459283"/>
            <a:ext cx="4984290" cy="32039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DF523D-4203-4301-9ADA-54986D94FC95}"/>
              </a:ext>
            </a:extLst>
          </p:cNvPr>
          <p:cNvSpPr txBox="1"/>
          <p:nvPr/>
        </p:nvSpPr>
        <p:spPr>
          <a:xfrm>
            <a:off x="437361" y="2515428"/>
            <a:ext cx="30043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dk1"/>
                </a:solidFill>
                <a:latin typeface="Montserrat"/>
              </a:rPr>
              <a:t>Isotropic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dk1"/>
                </a:solidFill>
                <a:latin typeface="Montserrat"/>
              </a:rPr>
              <a:t>range 0-11 MeV 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dk1"/>
                </a:solidFill>
                <a:latin typeface="Montserrat"/>
              </a:rPr>
              <a:t>mean ~4.5 MeV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dk1"/>
                </a:solidFill>
                <a:latin typeface="Montserrat"/>
              </a:rPr>
              <a:t>60% of times generate one gamma of 4.4 Mev</a:t>
            </a:r>
          </a:p>
        </p:txBody>
      </p:sp>
    </p:spTree>
    <p:extLst>
      <p:ext uri="{BB962C8B-B14F-4D97-AF65-F5344CB8AC3E}">
        <p14:creationId xmlns:p14="http://schemas.microsoft.com/office/powerpoint/2010/main" val="1834794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864315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500"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Thermalization – Thickness, Height and Width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en-US"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4F9DFC-887D-46DD-BFB9-6B7B7EF58A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19</a:t>
            </a:fld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314886-3E3F-40E0-A137-2106E66D4BE6}"/>
              </a:ext>
            </a:extLst>
          </p:cNvPr>
          <p:cNvSpPr txBox="1"/>
          <p:nvPr/>
        </p:nvSpPr>
        <p:spPr>
          <a:xfrm>
            <a:off x="455826" y="3654875"/>
            <a:ext cx="1931344" cy="49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 algn="ctr">
              <a:buNone/>
            </a:pPr>
            <a:r>
              <a:rPr lang="en-US" dirty="0"/>
              <a:t>Events for simulation:</a:t>
            </a:r>
          </a:p>
          <a:p>
            <a:pPr marL="0" indent="0" algn="ctr">
              <a:buNone/>
            </a:pPr>
            <a:r>
              <a:rPr lang="en-US" b="0" u="sng" dirty="0"/>
              <a:t>100,000</a:t>
            </a:r>
            <a:r>
              <a:rPr lang="en-US" b="0" dirty="0"/>
              <a:t> events</a:t>
            </a:r>
          </a:p>
          <a:p>
            <a:pPr lvl="1"/>
            <a:endParaRPr lang="it-IT" sz="1200" dirty="0">
              <a:solidFill>
                <a:schemeClr val="dk1"/>
              </a:solidFill>
              <a:latin typeface="Montserrat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D54822-0A16-4145-BE15-3C898891F0D6}"/>
              </a:ext>
            </a:extLst>
          </p:cNvPr>
          <p:cNvSpPr txBox="1"/>
          <p:nvPr/>
        </p:nvSpPr>
        <p:spPr>
          <a:xfrm>
            <a:off x="597133" y="2944565"/>
            <a:ext cx="1648730" cy="49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 algn="ctr">
              <a:buNone/>
            </a:pPr>
            <a:r>
              <a:rPr lang="en-US" dirty="0"/>
              <a:t>Total simulations:</a:t>
            </a:r>
          </a:p>
          <a:p>
            <a:pPr lvl="1" algn="ctr"/>
            <a:r>
              <a:rPr lang="it-IT" sz="1200" dirty="0">
                <a:solidFill>
                  <a:schemeClr val="dk1"/>
                </a:solidFill>
                <a:latin typeface="Montserrat"/>
              </a:rPr>
              <a:t>8,000</a:t>
            </a:r>
          </a:p>
          <a:p>
            <a:pPr lvl="1"/>
            <a:endParaRPr lang="it-IT" sz="1200" dirty="0">
              <a:solidFill>
                <a:schemeClr val="dk1"/>
              </a:solidFill>
              <a:latin typeface="Montserrat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AE61BA-42FA-4846-B21F-015DE2C4A1F2}"/>
              </a:ext>
            </a:extLst>
          </p:cNvPr>
          <p:cNvSpPr txBox="1"/>
          <p:nvPr/>
        </p:nvSpPr>
        <p:spPr>
          <a:xfrm>
            <a:off x="543118" y="1699833"/>
            <a:ext cx="1756761" cy="95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 algn="ctr">
              <a:buNone/>
            </a:pPr>
            <a:r>
              <a:rPr lang="en-US" dirty="0"/>
              <a:t>Geometry Paraffin</a:t>
            </a:r>
          </a:p>
          <a:p>
            <a:pPr marL="0" indent="0" algn="ctr">
              <a:buNone/>
            </a:pPr>
            <a:r>
              <a:rPr lang="es-CO" b="0" dirty="0"/>
              <a:t>0cm&lt; </a:t>
            </a:r>
            <a:r>
              <a:rPr lang="es-CO" dirty="0"/>
              <a:t>x </a:t>
            </a:r>
            <a:r>
              <a:rPr lang="es-CO" b="0" dirty="0"/>
              <a:t>&lt;20cm</a:t>
            </a:r>
          </a:p>
          <a:p>
            <a:pPr marL="0" indent="0" algn="ctr">
              <a:buNone/>
            </a:pPr>
            <a:r>
              <a:rPr lang="es-CO" b="0" dirty="0"/>
              <a:t>0cm&lt; </a:t>
            </a:r>
            <a:r>
              <a:rPr lang="es-CO" dirty="0"/>
              <a:t>y </a:t>
            </a:r>
            <a:r>
              <a:rPr lang="es-CO" b="0" dirty="0"/>
              <a:t>&lt;20cm</a:t>
            </a:r>
            <a:endParaRPr lang="it-IT" b="0" dirty="0">
              <a:solidFill>
                <a:schemeClr val="dk1"/>
              </a:solidFill>
              <a:latin typeface="Montserrat"/>
            </a:endParaRPr>
          </a:p>
          <a:p>
            <a:pPr marL="0" indent="0" algn="ctr">
              <a:buNone/>
            </a:pPr>
            <a:r>
              <a:rPr lang="es-CO" b="0" dirty="0"/>
              <a:t>0cm&lt; </a:t>
            </a:r>
            <a:r>
              <a:rPr lang="es-CO" dirty="0"/>
              <a:t>z </a:t>
            </a:r>
            <a:r>
              <a:rPr lang="es-CO" b="0" dirty="0"/>
              <a:t>&lt;20cm</a:t>
            </a:r>
          </a:p>
          <a:p>
            <a:pPr marL="0" indent="0" algn="ctr">
              <a:buNone/>
            </a:pPr>
            <a:r>
              <a:rPr lang="es-CO" dirty="0">
                <a:solidFill>
                  <a:schemeClr val="dk1"/>
                </a:solidFill>
                <a:latin typeface="Montserrat"/>
              </a:rPr>
              <a:t>Step</a:t>
            </a:r>
            <a:r>
              <a:rPr lang="es-CO" b="0" dirty="0">
                <a:solidFill>
                  <a:schemeClr val="dk1"/>
                </a:solidFill>
                <a:latin typeface="Montserrat"/>
              </a:rPr>
              <a:t> = 1cm</a:t>
            </a:r>
            <a:endParaRPr lang="en-US" b="0" dirty="0"/>
          </a:p>
          <a:p>
            <a:pPr algn="ctr"/>
            <a:endParaRPr lang="en-US" b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D27547-7482-4005-9161-466C7EBF0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015" y="1621446"/>
            <a:ext cx="5556431" cy="30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1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342186" y="1710282"/>
            <a:ext cx="848239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Detection of thermal neutrons and its applications</a:t>
            </a:r>
            <a:endParaRPr sz="36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4C66E1-6A86-4AF7-92DD-215956D29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528725-3767-4FBB-AA5F-DF1798DAA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381" y="2887819"/>
            <a:ext cx="3290847" cy="2193898"/>
          </a:xfrm>
          <a:prstGeom prst="rect">
            <a:avLst/>
          </a:prstGeom>
        </p:spPr>
      </p:pic>
      <p:sp>
        <p:nvSpPr>
          <p:cNvPr id="62" name="Google Shape;62;p2"/>
          <p:cNvSpPr txBox="1"/>
          <p:nvPr/>
        </p:nvSpPr>
        <p:spPr>
          <a:xfrm>
            <a:off x="330800" y="3444882"/>
            <a:ext cx="8482399" cy="174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b="1" i="0" u="none" strike="noStrike" cap="none" dirty="0">
              <a:solidFill>
                <a:srgbClr val="1F1F4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0" u="none" strike="noStrike" cap="none" dirty="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Luis Ricardo Beltran, </a:t>
            </a:r>
            <a:r>
              <a:rPr lang="es" dirty="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Deywis Moreno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dirty="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Bogotá, Colombia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0" u="none" strike="noStrike" cap="none" dirty="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2026</a:t>
            </a:r>
            <a:endParaRPr sz="2000" b="0" i="0" u="none" strike="noStrike" cap="none" dirty="0">
              <a:solidFill>
                <a:srgbClr val="1F1F4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57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864315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500"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Thermalization – Thickness, Height and Width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en-US"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4F9DFC-887D-46DD-BFB9-6B7B7EF58A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20</a:t>
            </a:fld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24965B-E0AA-425D-89A5-991031740165}"/>
              </a:ext>
            </a:extLst>
          </p:cNvPr>
          <p:cNvSpPr txBox="1"/>
          <p:nvPr/>
        </p:nvSpPr>
        <p:spPr>
          <a:xfrm>
            <a:off x="6352588" y="2450538"/>
            <a:ext cx="2468324" cy="107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>
              <a:buNone/>
            </a:pPr>
            <a:r>
              <a:rPr lang="en-US" sz="1400" dirty="0"/>
              <a:t>Geometry Select:</a:t>
            </a:r>
          </a:p>
          <a:p>
            <a:pPr lvl="1"/>
            <a:r>
              <a:rPr lang="it-IT" b="1" dirty="0">
                <a:solidFill>
                  <a:schemeClr val="dk1"/>
                </a:solidFill>
                <a:latin typeface="Montserrat"/>
              </a:rPr>
              <a:t>Height</a:t>
            </a:r>
            <a:r>
              <a:rPr lang="it-IT" dirty="0">
                <a:solidFill>
                  <a:schemeClr val="dk1"/>
                </a:solidFill>
                <a:latin typeface="Montserrat"/>
              </a:rPr>
              <a:t>=12cm</a:t>
            </a:r>
          </a:p>
          <a:p>
            <a:pPr lvl="1"/>
            <a:r>
              <a:rPr lang="it-IT" b="1" dirty="0">
                <a:solidFill>
                  <a:schemeClr val="dk1"/>
                </a:solidFill>
                <a:latin typeface="Montserrat"/>
              </a:rPr>
              <a:t>Width</a:t>
            </a:r>
            <a:r>
              <a:rPr lang="it-IT" dirty="0">
                <a:solidFill>
                  <a:schemeClr val="dk1"/>
                </a:solidFill>
                <a:latin typeface="Montserrat"/>
              </a:rPr>
              <a:t>=12 cm</a:t>
            </a:r>
          </a:p>
          <a:p>
            <a:pPr lvl="1"/>
            <a:r>
              <a:rPr lang="it-IT" b="1" dirty="0">
                <a:solidFill>
                  <a:schemeClr val="dk1"/>
                </a:solidFill>
                <a:latin typeface="Montserrat"/>
              </a:rPr>
              <a:t>Thickness</a:t>
            </a:r>
            <a:r>
              <a:rPr lang="it-IT" dirty="0">
                <a:solidFill>
                  <a:schemeClr val="dk1"/>
                </a:solidFill>
                <a:latin typeface="Montserrat"/>
              </a:rPr>
              <a:t>= 8cm</a:t>
            </a:r>
          </a:p>
          <a:p>
            <a:pPr lvl="1"/>
            <a:endParaRPr lang="it-IT" dirty="0">
              <a:solidFill>
                <a:schemeClr val="dk1"/>
              </a:solidFill>
              <a:latin typeface="Montserrat"/>
            </a:endParaRPr>
          </a:p>
          <a:p>
            <a:endParaRPr lang="en-US" sz="1400" b="0" dirty="0"/>
          </a:p>
          <a:p>
            <a:endParaRPr lang="en-US" sz="1400" b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7B11FC-062A-4359-B80D-96786349B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15" y="1500917"/>
            <a:ext cx="5784182" cy="33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096"/>
            <a:ext cx="9144003" cy="51435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81;p4">
                <a:extLst>
                  <a:ext uri="{FF2B5EF4-FFF2-40B4-BE49-F238E27FC236}">
                    <a16:creationId xmlns:a16="http://schemas.microsoft.com/office/drawing/2014/main" id="{5EF4293B-4D10-4905-9867-A70948AB92AD}"/>
                  </a:ext>
                </a:extLst>
              </p:cNvPr>
              <p:cNvSpPr txBox="1"/>
              <p:nvPr/>
            </p:nvSpPr>
            <p:spPr>
              <a:xfrm>
                <a:off x="328911" y="841946"/>
                <a:ext cx="8486178" cy="57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500"/>
                  <a:buFont typeface="Arial"/>
                  <a:buNone/>
                </a:pPr>
                <a:r>
                  <a:rPr lang="es" sz="2500" b="1" i="0" u="none" strike="noStrike" cap="none" dirty="0">
                    <a:solidFill>
                      <a:srgbClr val="1F1F4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Thermalization - Energy spectrum and particles for (12x12x8)</a:t>
                </a:r>
                <a14:m>
                  <m:oMath xmlns:m="http://schemas.openxmlformats.org/officeDocument/2006/math">
                    <m:r>
                      <a:rPr lang="es-ES" sz="2500" b="1" i="1" u="none" strike="noStrike" cap="none" smtClean="0">
                        <a:solidFill>
                          <a:srgbClr val="1F1F41"/>
                        </a:solidFill>
                        <a:latin typeface="Cambria Math" panose="02040503050406030204" pitchFamily="18" charset="0"/>
                        <a:ea typeface="Montserrat"/>
                        <a:cs typeface="Montserrat"/>
                        <a:sym typeface="Montserrat"/>
                      </a:rPr>
                      <m:t>𝒄</m:t>
                    </m:r>
                    <m:sSup>
                      <m:sSupPr>
                        <m:ctrlPr>
                          <a:rPr lang="es-ES" sz="2500" b="1" i="1" u="none" strike="noStrike" cap="none" smtClean="0">
                            <a:solidFill>
                              <a:srgbClr val="1F1F4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</m:ctrlPr>
                      </m:sSupPr>
                      <m:e>
                        <m:r>
                          <a:rPr lang="es-ES" sz="2500" b="1" i="1" u="none" strike="noStrike" cap="none" smtClean="0">
                            <a:solidFill>
                              <a:srgbClr val="1F1F4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𝒎</m:t>
                        </m:r>
                      </m:e>
                      <m:sup>
                        <m:r>
                          <a:rPr lang="es-ES" sz="2500" b="1" i="1" u="none" strike="noStrike" cap="none" smtClean="0">
                            <a:solidFill>
                              <a:srgbClr val="1F1F4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  <a:sym typeface="Montserrat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s" sz="2500" b="1" i="0" u="none" strike="noStrike" cap="none" dirty="0">
                    <a:solidFill>
                      <a:srgbClr val="1F1F4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Paraffin</a:t>
                </a:r>
                <a:endParaRPr sz="2500" b="1" i="0" u="none" strike="noStrike" cap="none" dirty="0">
                  <a:solidFill>
                    <a:srgbClr val="1F1F4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>
          <p:sp>
            <p:nvSpPr>
              <p:cNvPr id="7" name="Google Shape;81;p4">
                <a:extLst>
                  <a:ext uri="{FF2B5EF4-FFF2-40B4-BE49-F238E27FC236}">
                    <a16:creationId xmlns:a16="http://schemas.microsoft.com/office/drawing/2014/main" id="{5EF4293B-4D10-4905-9867-A70948AB9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11" y="841946"/>
                <a:ext cx="8486178" cy="570300"/>
              </a:xfrm>
              <a:prstGeom prst="rect">
                <a:avLst/>
              </a:prstGeom>
              <a:blipFill>
                <a:blip r:embed="rId4"/>
                <a:stretch>
                  <a:fillRect l="-1221" b="-851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C356B5F4-276A-4055-A699-00E2402D8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44032"/>
              </p:ext>
            </p:extLst>
          </p:nvPr>
        </p:nvGraphicFramePr>
        <p:xfrm>
          <a:off x="515958" y="2072898"/>
          <a:ext cx="2304288" cy="24038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49985">
                  <a:extLst>
                    <a:ext uri="{9D8B030D-6E8A-4147-A177-3AD203B41FA5}">
                      <a16:colId xmlns:a16="http://schemas.microsoft.com/office/drawing/2014/main" val="3696170483"/>
                    </a:ext>
                  </a:extLst>
                </a:gridCol>
                <a:gridCol w="608330">
                  <a:extLst>
                    <a:ext uri="{9D8B030D-6E8A-4147-A177-3AD203B41FA5}">
                      <a16:colId xmlns:a16="http://schemas.microsoft.com/office/drawing/2014/main" val="1913526923"/>
                    </a:ext>
                  </a:extLst>
                </a:gridCol>
                <a:gridCol w="945973">
                  <a:extLst>
                    <a:ext uri="{9D8B030D-6E8A-4147-A177-3AD203B41FA5}">
                      <a16:colId xmlns:a16="http://schemas.microsoft.com/office/drawing/2014/main" val="3592198451"/>
                    </a:ext>
                  </a:extLst>
                </a:gridCol>
              </a:tblGrid>
              <a:tr h="517206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Particles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Counts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% of 1,000,000 events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215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Fast Neutron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1495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113474"/>
                  </a:ext>
                </a:extLst>
              </a:tr>
              <a:tr h="353506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Thermal Neutron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446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0.04%</a:t>
                      </a:r>
                      <a:endParaRPr lang="en-US" sz="900" i="1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533852"/>
                  </a:ext>
                </a:extLst>
              </a:tr>
              <a:tr h="195010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Gamma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1014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614854"/>
                  </a:ext>
                </a:extLst>
              </a:tr>
              <a:tr h="240730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Electron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0.001%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201258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Positron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0.0001%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740229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Proton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0.0001%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636796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2971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noProof="0" dirty="0"/>
                        <a:t>0.29%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24623"/>
                  </a:ext>
                </a:extLst>
              </a:tr>
            </a:tbl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BECD3F-A933-41E0-8CB8-89A78F68E9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21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620838-5865-47A8-99B8-85906F326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715" y="1798320"/>
            <a:ext cx="5492421" cy="29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2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Neutron capture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2026-06-05 13-35-14">
            <a:hlinkClick r:id="" action="ppaction://media"/>
            <a:extLst>
              <a:ext uri="{FF2B5EF4-FFF2-40B4-BE49-F238E27FC236}">
                <a16:creationId xmlns:a16="http://schemas.microsoft.com/office/drawing/2014/main" id="{2ED949A5-0306-4264-BF27-DBBF6E48BD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794" y="1508011"/>
            <a:ext cx="5511600" cy="310027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D5A829B-097F-4508-BE65-DCDDAE4418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22</a:t>
            </a:fld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304613-54FC-4287-BA12-7FC20AF13725}"/>
              </a:ext>
            </a:extLst>
          </p:cNvPr>
          <p:cNvSpPr txBox="1"/>
          <p:nvPr/>
        </p:nvSpPr>
        <p:spPr>
          <a:xfrm>
            <a:off x="6084066" y="1728798"/>
            <a:ext cx="3017262" cy="209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>
              <a:buNone/>
            </a:pPr>
            <a:r>
              <a:rPr lang="en-US" sz="1050" dirty="0"/>
              <a:t>Geometry:</a:t>
            </a:r>
          </a:p>
          <a:p>
            <a:r>
              <a:rPr lang="en-US" sz="1050" b="0" dirty="0"/>
              <a:t>Kapton (r=1.4cm, thickness=120um)</a:t>
            </a:r>
          </a:p>
          <a:p>
            <a:r>
              <a:rPr lang="en-US" sz="1050" b="0" dirty="0"/>
              <a:t>Film Graphene-B10 (r=1.3cm, thickness=Variable um)</a:t>
            </a:r>
          </a:p>
          <a:p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% Of boron:</a:t>
            </a:r>
          </a:p>
          <a:p>
            <a:r>
              <a:rPr lang="en-US" sz="1050" b="0" dirty="0"/>
              <a:t>Variable</a:t>
            </a:r>
          </a:p>
          <a:p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Primary Generator Action:</a:t>
            </a:r>
          </a:p>
          <a:p>
            <a:r>
              <a:rPr lang="en-US" sz="1050" b="0" dirty="0"/>
              <a:t>Particles</a:t>
            </a:r>
            <a:r>
              <a:rPr lang="es-CO" sz="1050" b="0" dirty="0"/>
              <a:t> in detector </a:t>
            </a:r>
            <a:r>
              <a:rPr lang="en-US" sz="1050" b="0" dirty="0"/>
              <a:t>of</a:t>
            </a:r>
            <a:r>
              <a:rPr lang="es-CO" sz="1050" b="0" dirty="0"/>
              <a:t> </a:t>
            </a:r>
            <a:r>
              <a:rPr lang="en-US" sz="1050" b="0" dirty="0"/>
              <a:t>Phase</a:t>
            </a:r>
            <a:r>
              <a:rPr lang="es-CO" sz="1050" b="0" dirty="0"/>
              <a:t> 1 </a:t>
            </a:r>
            <a:r>
              <a:rPr lang="en-US" sz="1050" b="0" dirty="0"/>
              <a:t>after thermalization</a:t>
            </a:r>
          </a:p>
          <a:p>
            <a:endParaRPr lang="en-US" sz="1050" b="0" dirty="0">
              <a:solidFill>
                <a:schemeClr val="dk1"/>
              </a:solidFill>
              <a:latin typeface="Montserrat"/>
            </a:endParaRPr>
          </a:p>
          <a:p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Physics:</a:t>
            </a:r>
            <a:endParaRPr lang="en-US" sz="1050" b="0" dirty="0"/>
          </a:p>
          <a:p>
            <a:r>
              <a:rPr lang="it-IT" sz="1050" b="0" dirty="0"/>
              <a:t>QGSP_BERT_HP</a:t>
            </a:r>
          </a:p>
          <a:p>
            <a:endParaRPr lang="en-US" sz="1050" dirty="0">
              <a:solidFill>
                <a:schemeClr val="dk1"/>
              </a:solidFill>
              <a:latin typeface="Montserrat"/>
            </a:endParaRPr>
          </a:p>
          <a:p>
            <a:pPr lvl="1"/>
            <a:endParaRPr lang="it-IT" sz="1050" dirty="0">
              <a:solidFill>
                <a:schemeClr val="dk1"/>
              </a:solidFill>
              <a:latin typeface="Montserrat"/>
            </a:endParaRPr>
          </a:p>
          <a:p>
            <a:endParaRPr lang="en-US" sz="1050" b="0" dirty="0"/>
          </a:p>
          <a:p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1636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622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299682" y="947756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% Capture vs %Boron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8C8A066-C995-4E24-B12F-320142CA37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23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090F0E-79D4-4387-96BE-6F524196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21" y="1518056"/>
            <a:ext cx="6103157" cy="32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6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3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299681" y="947756"/>
            <a:ext cx="6896521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% Particles in detector vs %Boron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8C8A066-C995-4E24-B12F-320142CA37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24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B56EDB-ED36-43BD-A988-39987E68E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48" y="1518056"/>
            <a:ext cx="6394704" cy="32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6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7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30162" y="976059"/>
            <a:ext cx="7474388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Capture vs Graphene thickness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03CB8D-B5E0-4A6D-A604-53C1797CF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25</a:t>
            </a:fld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E76BA2-D62A-4767-A186-B923A458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1546359"/>
            <a:ext cx="5961888" cy="32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2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263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41402" y="926670"/>
            <a:ext cx="8405406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r>
              <a:rPr lang="en-US" sz="2500" b="1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Particles</a:t>
            </a: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 in detector vs Graphene thickness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03CB8D-B5E0-4A6D-A604-53C1797CF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26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8DCCD75-F7D0-4152-AC69-1CEB432ED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33" y="1543190"/>
            <a:ext cx="6181344" cy="32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42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8295678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Neutron capture results – Particles created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F2870C-18C2-4FD1-9C71-95F64CDB7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27</a:t>
            </a:fld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67667E-A708-4267-A3F7-363F06C3A825}"/>
              </a:ext>
            </a:extLst>
          </p:cNvPr>
          <p:cNvSpPr txBox="1"/>
          <p:nvPr/>
        </p:nvSpPr>
        <p:spPr>
          <a:xfrm>
            <a:off x="5371329" y="1419189"/>
            <a:ext cx="1931344" cy="49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 algn="ctr">
              <a:buNone/>
            </a:pPr>
            <a:r>
              <a:rPr lang="en-US" dirty="0"/>
              <a:t>Events for simulation:</a:t>
            </a:r>
          </a:p>
          <a:p>
            <a:pPr marL="0" indent="0" algn="ctr">
              <a:buNone/>
            </a:pPr>
            <a:r>
              <a:rPr lang="en-US" b="0" dirty="0"/>
              <a:t>1’000.000 events</a:t>
            </a:r>
          </a:p>
          <a:p>
            <a:pPr lvl="1"/>
            <a:endParaRPr lang="it-IT" sz="1200" dirty="0">
              <a:solidFill>
                <a:schemeClr val="dk1"/>
              </a:solidFill>
              <a:latin typeface="Montserrat"/>
            </a:endParaRPr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3349B2-724E-40C1-8F35-D26F1087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8" t="62223" r="4865" b="16102"/>
          <a:stretch/>
        </p:blipFill>
        <p:spPr>
          <a:xfrm>
            <a:off x="178623" y="1410874"/>
            <a:ext cx="3670125" cy="57966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DA575FC-55F2-4CCF-A324-69A7B8572F5A}"/>
              </a:ext>
            </a:extLst>
          </p:cNvPr>
          <p:cNvSpPr txBox="1"/>
          <p:nvPr/>
        </p:nvSpPr>
        <p:spPr>
          <a:xfrm>
            <a:off x="1549051" y="179003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(a)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39B3C5-78D4-4AB8-A451-EFD1351675EE}"/>
              </a:ext>
            </a:extLst>
          </p:cNvPr>
          <p:cNvSpPr txBox="1"/>
          <p:nvPr/>
        </p:nvSpPr>
        <p:spPr>
          <a:xfrm>
            <a:off x="4425862" y="1773956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(b)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2A0EE8-AA30-4D9A-81A7-83B3ABC1D02A}"/>
              </a:ext>
            </a:extLst>
          </p:cNvPr>
          <p:cNvSpPr txBox="1"/>
          <p:nvPr/>
        </p:nvSpPr>
        <p:spPr>
          <a:xfrm>
            <a:off x="7394629" y="183665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(c)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3EDC16-1D6B-4114-AEAD-6F35682C2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42" y="2139005"/>
            <a:ext cx="8881872" cy="26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46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AU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Scintillator</a:t>
            </a:r>
            <a:r>
              <a:rPr lang="es-CO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and SiPM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2026-06-05 13-44-36">
            <a:hlinkClick r:id="" action="ppaction://media"/>
            <a:extLst>
              <a:ext uri="{FF2B5EF4-FFF2-40B4-BE49-F238E27FC236}">
                <a16:creationId xmlns:a16="http://schemas.microsoft.com/office/drawing/2014/main" id="{8F14BB82-BF9D-4286-AAC2-7FB199826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642" y="1517142"/>
            <a:ext cx="5460661" cy="3071622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0127A0-7578-4857-B0FD-612564F3CE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28</a:t>
            </a:fld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29063C-ACBC-4920-A22F-6C2B118CDABF}"/>
              </a:ext>
            </a:extLst>
          </p:cNvPr>
          <p:cNvSpPr txBox="1"/>
          <p:nvPr/>
        </p:nvSpPr>
        <p:spPr>
          <a:xfrm>
            <a:off x="6126738" y="2161614"/>
            <a:ext cx="3017262" cy="209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SzPts val="1000"/>
              <a:buFont typeface="Arial" panose="020B0604020202020204" pitchFamily="34" charset="0"/>
              <a:buChar char="•"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indent="0">
              <a:buNone/>
            </a:pPr>
            <a:r>
              <a:rPr lang="en-US" sz="1050" dirty="0"/>
              <a:t>Geometry:</a:t>
            </a:r>
          </a:p>
          <a:p>
            <a:r>
              <a:rPr lang="en-US" sz="1050" b="0" dirty="0"/>
              <a:t>Scintillator crystal BGO (6x6x15)mm3</a:t>
            </a:r>
          </a:p>
          <a:p>
            <a:r>
              <a:rPr lang="en-US" sz="1050" b="0" dirty="0"/>
              <a:t>SiPM (6x6)mm2</a:t>
            </a:r>
          </a:p>
          <a:p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Physics:</a:t>
            </a:r>
            <a:endParaRPr lang="en-US" sz="1050" b="0" dirty="0"/>
          </a:p>
          <a:p>
            <a:r>
              <a:rPr lang="en-US" sz="1050" b="0" dirty="0"/>
              <a:t>FTFP_BERT + G4OpticalPhysics</a:t>
            </a:r>
          </a:p>
          <a:p>
            <a:endParaRPr lang="en-US" sz="1050" b="0" dirty="0"/>
          </a:p>
          <a:p>
            <a:pPr marL="0" indent="0">
              <a:buNone/>
            </a:pPr>
            <a:endParaRPr lang="en-US" sz="1050" b="0" dirty="0"/>
          </a:p>
          <a:p>
            <a:pPr marL="0" indent="0">
              <a:buNone/>
            </a:pPr>
            <a:r>
              <a:rPr lang="en-US" sz="1050" dirty="0"/>
              <a:t>Primary Generator Action:</a:t>
            </a:r>
          </a:p>
          <a:p>
            <a:r>
              <a:rPr lang="en-US" sz="1050" b="0" dirty="0"/>
              <a:t>Particles</a:t>
            </a:r>
            <a:r>
              <a:rPr lang="es-CO" sz="1050" b="0" dirty="0"/>
              <a:t> in detector </a:t>
            </a:r>
            <a:r>
              <a:rPr lang="en-US" sz="1050" b="0" dirty="0"/>
              <a:t>of</a:t>
            </a:r>
            <a:r>
              <a:rPr lang="es-CO" sz="1050" b="0" dirty="0"/>
              <a:t> </a:t>
            </a:r>
            <a:r>
              <a:rPr lang="en-US" sz="1050" b="0" dirty="0"/>
              <a:t>Phase</a:t>
            </a:r>
            <a:r>
              <a:rPr lang="es-CO" sz="1050" b="0" dirty="0"/>
              <a:t> 2 </a:t>
            </a:r>
            <a:r>
              <a:rPr lang="en-US" sz="1050" b="0" dirty="0"/>
              <a:t>after capture</a:t>
            </a:r>
            <a:endParaRPr lang="en-US" sz="1050" dirty="0">
              <a:solidFill>
                <a:schemeClr val="dk1"/>
              </a:solidFill>
              <a:latin typeface="Montserrat"/>
            </a:endParaRPr>
          </a:p>
          <a:p>
            <a:pPr lvl="1"/>
            <a:endParaRPr lang="it-IT" sz="1050" dirty="0">
              <a:solidFill>
                <a:schemeClr val="dk1"/>
              </a:solidFill>
              <a:latin typeface="Montserrat"/>
            </a:endParaRPr>
          </a:p>
          <a:p>
            <a:endParaRPr lang="en-US" sz="1050" b="0" dirty="0"/>
          </a:p>
          <a:p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8019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8271294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Scintillator and SiPM calibration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53DBF0-C0D7-4835-9446-A4A98EB40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4" y="1862556"/>
            <a:ext cx="4396489" cy="272403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635E04-D74A-48CD-8249-5BAA77C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756" y="1862556"/>
            <a:ext cx="4402083" cy="2724033"/>
          </a:xfrm>
          <a:prstGeom prst="rect">
            <a:avLst/>
          </a:prstGeom>
        </p:spPr>
      </p:pic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8CD75EBE-49C5-44FD-9DBB-DC00BE7122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29</a:t>
            </a:fld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B72DC9-89DE-4612-AAB9-CB45E3920FB5}"/>
              </a:ext>
            </a:extLst>
          </p:cNvPr>
          <p:cNvSpPr txBox="1"/>
          <p:nvPr/>
        </p:nvSpPr>
        <p:spPr>
          <a:xfrm>
            <a:off x="-66466" y="1412247"/>
            <a:ext cx="463824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pPr algn="ctr"/>
            <a:r>
              <a:rPr lang="en-US" sz="1400" dirty="0"/>
              <a:t>Simulation Cs137 (gamma-661.7Kev)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7C7D7B7-C785-416C-A23C-EEAC2B1784D4}"/>
              </a:ext>
            </a:extLst>
          </p:cNvPr>
          <p:cNvSpPr txBox="1"/>
          <p:nvPr/>
        </p:nvSpPr>
        <p:spPr>
          <a:xfrm>
            <a:off x="4679756" y="1412247"/>
            <a:ext cx="463824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pPr algn="ctr"/>
            <a:r>
              <a:rPr lang="en-US" sz="1400" dirty="0"/>
              <a:t>Experimental data Cs137 (gamma-661.7Kev)</a:t>
            </a:r>
          </a:p>
        </p:txBody>
      </p:sp>
    </p:spTree>
    <p:extLst>
      <p:ext uri="{BB962C8B-B14F-4D97-AF65-F5344CB8AC3E}">
        <p14:creationId xmlns:p14="http://schemas.microsoft.com/office/powerpoint/2010/main" val="338255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330800" y="2342742"/>
            <a:ext cx="848239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 sz="36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4C66E1-6A86-4AF7-92DD-215956D29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0632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747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SiPM Response in PE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8EE3B4C-FF7A-4139-AECE-449DB367AA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30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9E0DBA-5025-4933-AC83-2B70A2968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50" y="1489492"/>
            <a:ext cx="6199441" cy="34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34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SiPM Response in PE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8EE3B4C-FF7A-4139-AECE-449DB367AA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31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01C2C9-1C69-43F3-82D9-966FE70CE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82" y="1578281"/>
            <a:ext cx="5049732" cy="312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99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747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348450" y="125647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Conclusions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348450" y="1965150"/>
            <a:ext cx="8014200" cy="22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three-step Monte Carlo model was successfully implemented to simulate the full detection chain of thermal neutrons.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optimal geometry for thermalization was found to be a Paraffin block of 12 × 12 × 8 cm.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boron-doped graphene film successfully produced the expected reaction products (α and 7Li). Additionally, the simulation revealed the presence of soft photons, which must be accounted for in the signal analysis.</a:t>
            </a:r>
            <a:endParaRPr lang="en-US" b="0" i="0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BGO Crystal generated a signal that allowed the background to be differentiated.</a:t>
            </a:r>
            <a:endParaRPr lang="en-US" b="0" i="0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endParaRPr lang="en-US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endParaRPr lang="en-US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F701F7-2EEB-4B86-AC94-351E4CBEE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32</a:t>
            </a:fld>
            <a:endParaRPr lang="es-CO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3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348450" y="125647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Future Work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348450" y="1965150"/>
            <a:ext cx="8014200" cy="22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Experimental Validation: Test the detection in laboratory conditions using the neutron source facilities at UPTC.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Simulate alternative scintillator materials (LYSO, </a:t>
            </a:r>
            <a:r>
              <a:rPr lang="en-US" b="0" i="0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NaI</a:t>
            </a:r>
            <a:r>
              <a:rPr lang="en-US" b="0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(Tl), </a:t>
            </a:r>
            <a:r>
              <a:rPr lang="en-US" b="0" i="0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CsI</a:t>
            </a:r>
            <a:r>
              <a:rPr lang="en-US" b="0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Plastic) and compare their SiPM response in terms of light yield and energy resolution.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F701F7-2EEB-4B86-AC94-351E4CBEE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695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348450" y="125647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Acknowledgments</a:t>
            </a:r>
          </a:p>
        </p:txBody>
      </p:sp>
      <p:sp>
        <p:nvSpPr>
          <p:cNvPr id="82" name="Google Shape;82;p4"/>
          <p:cNvSpPr txBox="1"/>
          <p:nvPr/>
        </p:nvSpPr>
        <p:spPr>
          <a:xfrm>
            <a:off x="348450" y="1965150"/>
            <a:ext cx="8014200" cy="22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would like to express my gratitude to: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endParaRPr lang="en-US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Nanomaterials Research Group at Universidad de los Andes for their collaboration on the material preparation and characterization on Boron doped graphene in particular Prof.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Yenny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Hernandez.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High Energy Physics Group at Universidad de los Andes in special Prof. Carlos Avila.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High Energy Physics Group at Universidad Antonio Nari</a:t>
            </a:r>
            <a:r>
              <a:rPr 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ñ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(UAN) for their academic support and resources.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F701F7-2EEB-4B86-AC94-351E4CBEE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429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348450" y="1256475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dirty="0" err="1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References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348450" y="1965150"/>
            <a:ext cx="8014200" cy="22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Paganelli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D.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Broggio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Zanini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Boron-10 and Boron-11 neutron cross-sections for BNCT: New data and evaluation. Applied Radiation and Isotopes, 147 (2019) 38–45.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Agostinelli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 GEANT4 – A simulation toolkit.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Nucl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Instrum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Meth. A 506 (2003).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J. Allison et al. Recent developments in Geant4.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Nucl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Instrum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Meth. A 835 (2016).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ROOT Data Analysis Framework. CERN. https://root.cern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M. S.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Dewji</a:t>
            </a:r>
            <a:r>
              <a:rPr lang="en-U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al. Neutron detection principles and applications. Oak Ridge National Laboratory (2013).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David Cepeda. Simulación de la interacción neutrónica en películas de grafeno dopadas con boro usando geant4. Universidad Antonio Nariño, 2025.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endParaRPr lang="en-US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endParaRPr lang="en-US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F701F7-2EEB-4B86-AC94-351E4CBEE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9169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7" title="presentacion pp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E22D187-B28B-48DD-BEF3-9A4DB4930F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36</a:t>
            </a:fld>
            <a:endParaRPr lang="es-CO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92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8EE3B4C-FF7A-4139-AECE-449DB367AA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37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831F29-5029-4A82-9342-B273C86C6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03" y="1987296"/>
            <a:ext cx="3946118" cy="24449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DFB6D3-8221-4C62-8A04-3DD071327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43" y="1987296"/>
            <a:ext cx="3946118" cy="24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60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2D28285-93A9-4213-A4A5-0AE369B31D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38</a:t>
            </a:fld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91DE44C-37A2-49DE-AA28-6016CEFC5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6426"/>
            <a:ext cx="9144000" cy="2493353"/>
          </a:xfrm>
          <a:prstGeom prst="rect">
            <a:avLst/>
          </a:prstGeom>
        </p:spPr>
      </p:pic>
      <p:sp>
        <p:nvSpPr>
          <p:cNvPr id="5" name="Google Shape;81;p4">
            <a:extLst>
              <a:ext uri="{FF2B5EF4-FFF2-40B4-BE49-F238E27FC236}">
                <a16:creationId xmlns:a16="http://schemas.microsoft.com/office/drawing/2014/main" id="{B2EA1D59-1197-40CE-AE80-7C586F4234CE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36932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2D28285-93A9-4213-A4A5-0AE369B31D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39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845F6B-8784-4B05-9C2A-237A64F6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073"/>
            <a:ext cx="9144000" cy="2493353"/>
          </a:xfrm>
          <a:prstGeom prst="rect">
            <a:avLst/>
          </a:prstGeom>
        </p:spPr>
      </p:pic>
      <p:sp>
        <p:nvSpPr>
          <p:cNvPr id="5" name="Google Shape;81;p4">
            <a:extLst>
              <a:ext uri="{FF2B5EF4-FFF2-40B4-BE49-F238E27FC236}">
                <a16:creationId xmlns:a16="http://schemas.microsoft.com/office/drawing/2014/main" id="{1B570B14-8EF7-45E9-9B17-AA34CF4E8173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4246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" y="18788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54713" y="830590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dirty="0">
                <a:solidFill>
                  <a:srgbClr val="1F1F41"/>
                </a:solidFill>
                <a:latin typeface="Montserrat"/>
                <a:sym typeface="Montserrat"/>
              </a:rPr>
              <a:t>Neutron interaction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A5B356-5303-4F42-B200-338C346BE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4</a:t>
            </a:fld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F3A20E4-BDAA-404C-885D-BAB5FD1BC1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18" b="2703"/>
          <a:stretch/>
        </p:blipFill>
        <p:spPr>
          <a:xfrm>
            <a:off x="4057655" y="1761634"/>
            <a:ext cx="4833201" cy="255127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9D15122-D141-4934-9273-213A0A28D2E2}"/>
              </a:ext>
            </a:extLst>
          </p:cNvPr>
          <p:cNvSpPr txBox="1"/>
          <p:nvPr/>
        </p:nvSpPr>
        <p:spPr>
          <a:xfrm>
            <a:off x="435006" y="2344774"/>
            <a:ext cx="39553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Main difficulties of detection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Neutrons are electrically neutral.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do not ionize matter directly.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Detection relies on interaction with a converter material to produce detectable charged particles</a:t>
            </a:r>
          </a:p>
        </p:txBody>
      </p:sp>
    </p:spTree>
    <p:extLst>
      <p:ext uri="{BB962C8B-B14F-4D97-AF65-F5344CB8AC3E}">
        <p14:creationId xmlns:p14="http://schemas.microsoft.com/office/powerpoint/2010/main" val="2562492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1866821" y="1351635"/>
            <a:ext cx="691203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r>
              <a:rPr lang="en-US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SP5600AN – Educational Kit – Premium Version</a:t>
            </a:r>
            <a:endParaRPr lang="es-CO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0503AB-7BCE-4F82-B2D5-0857E7EF9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1" t="22978" r="20107" b="18125"/>
          <a:stretch/>
        </p:blipFill>
        <p:spPr>
          <a:xfrm>
            <a:off x="2200124" y="2128855"/>
            <a:ext cx="1355583" cy="20516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9BBD8B-CF3B-40DC-9E3C-F86520E92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44" y="2200007"/>
            <a:ext cx="2466940" cy="187721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8D803FC-58E3-47B7-8E5B-B82AF87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41" y="3670356"/>
            <a:ext cx="1541607" cy="6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419DA23-EB0A-4860-A34F-D19C1F6ED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41" y="2024233"/>
            <a:ext cx="1541607" cy="60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1CE766-C14C-44B1-81F3-26717FBB0E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625" t="33659" r="30597" b="38845"/>
          <a:stretch/>
        </p:blipFill>
        <p:spPr>
          <a:xfrm>
            <a:off x="607525" y="2634036"/>
            <a:ext cx="1049721" cy="1036320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03B7CA6-3111-41EC-A4C3-1A1FEA13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23" y="2917343"/>
            <a:ext cx="785460" cy="4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9B183D-1046-42E0-B273-3318AA028D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40</a:t>
            </a:fld>
            <a:endParaRPr lang="es-CO"/>
          </a:p>
        </p:txBody>
      </p:sp>
      <p:sp>
        <p:nvSpPr>
          <p:cNvPr id="11" name="Google Shape;81;p4">
            <a:extLst>
              <a:ext uri="{FF2B5EF4-FFF2-40B4-BE49-F238E27FC236}">
                <a16:creationId xmlns:a16="http://schemas.microsoft.com/office/drawing/2014/main" id="{C5A80F2A-14D5-47A6-8A43-095931E8D623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47012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2D28285-93A9-4213-A4A5-0AE369B31D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41</a:t>
            </a:fld>
            <a:endParaRPr lang="es-CO"/>
          </a:p>
        </p:txBody>
      </p:sp>
      <p:sp>
        <p:nvSpPr>
          <p:cNvPr id="5" name="Google Shape;81;p4">
            <a:extLst>
              <a:ext uri="{FF2B5EF4-FFF2-40B4-BE49-F238E27FC236}">
                <a16:creationId xmlns:a16="http://schemas.microsoft.com/office/drawing/2014/main" id="{1B570B14-8EF7-45E9-9B17-AA34CF4E8173}"/>
              </a:ext>
            </a:extLst>
          </p:cNvPr>
          <p:cNvSpPr txBox="1"/>
          <p:nvPr/>
        </p:nvSpPr>
        <p:spPr>
          <a:xfrm>
            <a:off x="360642" y="841947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sz="25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9F7764-A1B3-477D-8757-1EF301BD4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838941"/>
            <a:ext cx="3997461" cy="21362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E049B9-66A3-4346-B402-3EC8BB94C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38" y="1838941"/>
            <a:ext cx="3997461" cy="21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2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54713" y="830590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dirty="0">
                <a:solidFill>
                  <a:srgbClr val="1F1F41"/>
                </a:solidFill>
                <a:latin typeface="Montserrat"/>
                <a:sym typeface="Montserrat"/>
              </a:rPr>
              <a:t>Neutron interaction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A5B356-5303-4F42-B200-338C346BE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5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ACE1BA-C6B4-4CE2-9A63-ED5A3935F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367" y="2087695"/>
            <a:ext cx="2974840" cy="250819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3915E48-F729-483D-BAB9-CF0789A1FC49}"/>
              </a:ext>
            </a:extLst>
          </p:cNvPr>
          <p:cNvSpPr txBox="1"/>
          <p:nvPr/>
        </p:nvSpPr>
        <p:spPr>
          <a:xfrm>
            <a:off x="4572000" y="4638494"/>
            <a:ext cx="4622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700" dirty="0"/>
              <a:t>Cross-</a:t>
            </a:r>
            <a:r>
              <a:rPr lang="es-CO" sz="700" dirty="0" err="1"/>
              <a:t>section</a:t>
            </a:r>
            <a:r>
              <a:rPr lang="es-CO" sz="700" dirty="0"/>
              <a:t> </a:t>
            </a:r>
            <a:r>
              <a:rPr lang="es-CO" sz="700" dirty="0" err="1"/>
              <a:t>of</a:t>
            </a:r>
            <a:r>
              <a:rPr lang="es-CO" sz="700" dirty="0"/>
              <a:t> </a:t>
            </a:r>
            <a:r>
              <a:rPr lang="es-CO" sz="700" dirty="0" err="1"/>
              <a:t>the</a:t>
            </a:r>
            <a:r>
              <a:rPr lang="es-CO" sz="700" dirty="0"/>
              <a:t> boron-10 and boron-11 as a </a:t>
            </a:r>
            <a:r>
              <a:rPr lang="es-CO" sz="700" dirty="0" err="1"/>
              <a:t>function</a:t>
            </a:r>
            <a:r>
              <a:rPr lang="es-CO" sz="700" dirty="0"/>
              <a:t> </a:t>
            </a:r>
            <a:r>
              <a:rPr lang="es-CO" sz="700" dirty="0" err="1"/>
              <a:t>of</a:t>
            </a:r>
            <a:r>
              <a:rPr lang="es-CO" sz="700" dirty="0"/>
              <a:t> </a:t>
            </a:r>
            <a:r>
              <a:rPr lang="es-CO" sz="700" dirty="0" err="1"/>
              <a:t>neutron</a:t>
            </a:r>
            <a:r>
              <a:rPr lang="es-CO" sz="700" dirty="0"/>
              <a:t> </a:t>
            </a:r>
            <a:r>
              <a:rPr lang="es-CO" sz="700" dirty="0" err="1"/>
              <a:t>energy</a:t>
            </a:r>
            <a:r>
              <a:rPr lang="es-CO" sz="700" dirty="0"/>
              <a:t>. </a:t>
            </a:r>
            <a:r>
              <a:rPr lang="es-CO" sz="700" dirty="0" err="1"/>
              <a:t>Source</a:t>
            </a:r>
            <a:r>
              <a:rPr lang="es-CO" sz="700" dirty="0"/>
              <a:t>: </a:t>
            </a:r>
            <a:r>
              <a:rPr lang="es-CO" sz="700" dirty="0" err="1"/>
              <a:t>Reproduced</a:t>
            </a:r>
            <a:endParaRPr lang="es-CO" sz="700" dirty="0"/>
          </a:p>
          <a:p>
            <a:r>
              <a:rPr lang="es-CO" sz="700" dirty="0" err="1"/>
              <a:t>From</a:t>
            </a:r>
            <a:r>
              <a:rPr lang="es-CO" sz="700" dirty="0"/>
              <a:t>: [1]</a:t>
            </a:r>
          </a:p>
        </p:txBody>
      </p:sp>
      <p:graphicFrame>
        <p:nvGraphicFramePr>
          <p:cNvPr id="8" name="Tabla 3">
            <a:extLst>
              <a:ext uri="{FF2B5EF4-FFF2-40B4-BE49-F238E27FC236}">
                <a16:creationId xmlns:a16="http://schemas.microsoft.com/office/drawing/2014/main" id="{B59A6406-3E99-4A47-A27C-7C06C971A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085940"/>
              </p:ext>
            </p:extLst>
          </p:nvPr>
        </p:nvGraphicFramePr>
        <p:xfrm>
          <a:off x="1218835" y="2077518"/>
          <a:ext cx="2344645" cy="250995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42445">
                  <a:extLst>
                    <a:ext uri="{9D8B030D-6E8A-4147-A177-3AD203B41FA5}">
                      <a16:colId xmlns:a16="http://schemas.microsoft.com/office/drawing/2014/main" val="1980332689"/>
                    </a:ext>
                  </a:extLst>
                </a:gridCol>
                <a:gridCol w="1102200">
                  <a:extLst>
                    <a:ext uri="{9D8B030D-6E8A-4147-A177-3AD203B41FA5}">
                      <a16:colId xmlns:a16="http://schemas.microsoft.com/office/drawing/2014/main" val="2993215755"/>
                    </a:ext>
                  </a:extLst>
                </a:gridCol>
              </a:tblGrid>
              <a:tr h="627488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Neutron category</a:t>
                      </a:r>
                      <a:endParaRPr lang="en-US" sz="10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Energy </a:t>
                      </a:r>
                      <a:endParaRPr lang="en-US" sz="10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915085"/>
                  </a:ext>
                </a:extLst>
              </a:tr>
              <a:tr h="627488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/>
                        <a:t>Thermal Neutron</a:t>
                      </a:r>
                      <a:endParaRPr lang="en-US" sz="1000" noProof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&lt;0.025eV</a:t>
                      </a:r>
                      <a:endParaRPr lang="en-US" sz="10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476505"/>
                  </a:ext>
                </a:extLst>
              </a:tr>
              <a:tr h="627488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/>
                        <a:t>Epithermal Neutron</a:t>
                      </a:r>
                      <a:endParaRPr lang="en-US" sz="1000" noProof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&gt;0.025eV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&lt;1eV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8321581"/>
                  </a:ext>
                </a:extLst>
              </a:tr>
              <a:tr h="627488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Fast Neutron</a:t>
                      </a:r>
                      <a:endParaRPr lang="en-US" sz="10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/>
                        <a:t>&gt;1eV</a:t>
                      </a:r>
                      <a:endParaRPr lang="en-US" sz="10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406625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76F1F8D-BC46-42E1-9D01-8594BDF8496C}"/>
              </a:ext>
            </a:extLst>
          </p:cNvPr>
          <p:cNvSpPr txBox="1"/>
          <p:nvPr/>
        </p:nvSpPr>
        <p:spPr>
          <a:xfrm>
            <a:off x="586915" y="1510990"/>
            <a:ext cx="36084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800"/>
              <a:buNone/>
              <a:defRPr sz="1800">
                <a:solidFill>
                  <a:srgbClr val="1F1F41"/>
                </a:solidFill>
                <a:latin typeface="Montserrat Medium"/>
                <a:ea typeface="Montserrat Medium"/>
                <a:cs typeface="Montserrat Medium"/>
              </a:defRPr>
            </a:lvl1pPr>
          </a:lstStyle>
          <a:p>
            <a:r>
              <a:rPr lang="en-US" dirty="0"/>
              <a:t>Neutron category by energy</a:t>
            </a:r>
          </a:p>
        </p:txBody>
      </p:sp>
    </p:spTree>
    <p:extLst>
      <p:ext uri="{BB962C8B-B14F-4D97-AF65-F5344CB8AC3E}">
        <p14:creationId xmlns:p14="http://schemas.microsoft.com/office/powerpoint/2010/main" val="61116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2121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42187" y="821618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Theoretical framework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862D65-B3B0-465C-B216-E83EB67B9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00" t="5958" r="13281" b="40865"/>
          <a:stretch/>
        </p:blipFill>
        <p:spPr>
          <a:xfrm>
            <a:off x="2552177" y="1862340"/>
            <a:ext cx="3917515" cy="21726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D44F52-C3AE-460B-B80F-CCD95F958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8" t="62223" r="4865" b="16102"/>
          <a:stretch/>
        </p:blipFill>
        <p:spPr>
          <a:xfrm>
            <a:off x="1960321" y="4050159"/>
            <a:ext cx="5223353" cy="82498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C14179-78F5-434E-9AE0-EB6F431FAE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6</a:t>
            </a:fld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45C606D-3D5A-44EC-8636-4CBBC3EC324E}"/>
                  </a:ext>
                </a:extLst>
              </p:cNvPr>
              <p:cNvSpPr txBox="1"/>
              <p:nvPr/>
            </p:nvSpPr>
            <p:spPr>
              <a:xfrm>
                <a:off x="2972542" y="1434722"/>
                <a:ext cx="3608486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buSzPts val="1800"/>
                  <a:buNone/>
                  <a:defRPr sz="1800">
                    <a:solidFill>
                      <a:srgbClr val="1F1F41"/>
                    </a:solidFill>
                    <a:latin typeface="Montserrat Medium"/>
                    <a:ea typeface="Montserrat Medium"/>
                    <a:cs typeface="Montserrat Medium"/>
                  </a:defRPr>
                </a:lvl1pPr>
              </a:lstStyle>
              <a:p>
                <a:r>
                  <a:rPr lang="en-US" dirty="0"/>
                  <a:t>Capture of neutron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O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s-CO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45C606D-3D5A-44EC-8636-4CBBC3EC3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542" y="1434722"/>
                <a:ext cx="3608486" cy="461635"/>
              </a:xfrm>
              <a:prstGeom prst="rect">
                <a:avLst/>
              </a:prstGeom>
              <a:blipFill>
                <a:blip r:embed="rId5"/>
                <a:stretch>
                  <a:fillRect l="-1520" b="-118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844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330800" y="2342742"/>
            <a:ext cx="848239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600" b="1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Applications</a:t>
            </a:r>
            <a:endParaRPr sz="3600" b="1" i="0" u="none" strike="noStrike" cap="none" dirty="0">
              <a:solidFill>
                <a:srgbClr val="1F1F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4C66E1-6A86-4AF7-92DD-215956D29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048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4">
            <a:extLst>
              <a:ext uri="{FF2B5EF4-FFF2-40B4-BE49-F238E27FC236}">
                <a16:creationId xmlns:a16="http://schemas.microsoft.com/office/drawing/2014/main" id="{5EF4293B-4D10-4905-9867-A70948AB92AD}"/>
              </a:ext>
            </a:extLst>
          </p:cNvPr>
          <p:cNvSpPr txBox="1"/>
          <p:nvPr/>
        </p:nvSpPr>
        <p:spPr>
          <a:xfrm>
            <a:off x="354712" y="830590"/>
            <a:ext cx="7765159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500"/>
            </a:pP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Applications</a:t>
            </a:r>
            <a:r>
              <a:rPr lang="e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O" sz="28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en-US" sz="2500" b="1" dirty="0">
                <a:solidFill>
                  <a:srgbClr val="1F1F41"/>
                </a:solidFill>
                <a:latin typeface="Montserrat"/>
              </a:rPr>
              <a:t>Neutron</a:t>
            </a:r>
            <a:r>
              <a:rPr lang="es-CO" sz="2500" b="1" dirty="0">
                <a:solidFill>
                  <a:srgbClr val="1F1F41"/>
                </a:solidFill>
                <a:latin typeface="Montserrat"/>
              </a:rPr>
              <a:t> </a:t>
            </a:r>
            <a:r>
              <a:rPr lang="en-US" sz="2500" b="1" dirty="0">
                <a:solidFill>
                  <a:srgbClr val="1F1F41"/>
                </a:solidFill>
                <a:latin typeface="Montserrat"/>
              </a:rPr>
              <a:t>Imaging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dirty="0">
              <a:solidFill>
                <a:srgbClr val="1F1F41"/>
              </a:solidFill>
              <a:latin typeface="Montserrat"/>
              <a:sym typeface="Montserra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370B2F-ECB5-4A03-9F36-8411BFD2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9" y="1400890"/>
            <a:ext cx="4740298" cy="28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A856EA-1F96-428A-9AAF-B838C6B12790}"/>
              </a:ext>
            </a:extLst>
          </p:cNvPr>
          <p:cNvSpPr txBox="1"/>
          <p:nvPr/>
        </p:nvSpPr>
        <p:spPr>
          <a:xfrm>
            <a:off x="2276856" y="4334378"/>
            <a:ext cx="4590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Source: </a:t>
            </a:r>
            <a:r>
              <a:rPr lang="en-US" sz="800" dirty="0">
                <a:hlinkClick r:id="rId5"/>
              </a:rPr>
              <a:t>https://www.iaea.org/bulletin/advances-in-neutron-imaging-create-opportunities-for-low-power-research-reactors</a:t>
            </a:r>
            <a:endParaRPr lang="en-US" sz="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7A213A-A2E0-49D5-824C-E75E2C7B56D5}"/>
              </a:ext>
            </a:extLst>
          </p:cNvPr>
          <p:cNvSpPr txBox="1"/>
          <p:nvPr/>
        </p:nvSpPr>
        <p:spPr>
          <a:xfrm>
            <a:off x="5670583" y="2253108"/>
            <a:ext cx="3019219" cy="1127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1000"/>
              <a:buFont typeface="Arial" panose="020B0604020202020204" pitchFamily="34" charset="0"/>
              <a:buNone/>
              <a:defRPr sz="1000" b="1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just"/>
            <a:r>
              <a:rPr lang="en-US" b="0" dirty="0"/>
              <a:t>The neutron imaging system at the Czech Technical University in Prague (CTU) revealed an axis mundi (a symbol of the connection between the physical and spiritual worlds) inside a Tibetan Bon statue of Chamma.  (Photos: L. </a:t>
            </a:r>
            <a:r>
              <a:rPr lang="en-US" b="0" dirty="0" err="1"/>
              <a:t>Sklenka</a:t>
            </a:r>
            <a:r>
              <a:rPr lang="en-US" b="0" dirty="0"/>
              <a:t>/CTU) </a:t>
            </a:r>
            <a:endParaRPr lang="es-CO" b="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15434AF-13DA-48D5-BCE2-EEA1ED2B0E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345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 title="presentacion ppt-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0D15BB-4A6E-40A6-A75C-122552D4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44" y="1455754"/>
            <a:ext cx="8076055" cy="27429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7F87D4D-42B9-4C8B-83A7-E401BEA688B3}"/>
              </a:ext>
            </a:extLst>
          </p:cNvPr>
          <p:cNvSpPr txBox="1"/>
          <p:nvPr/>
        </p:nvSpPr>
        <p:spPr>
          <a:xfrm>
            <a:off x="2329056" y="4312910"/>
            <a:ext cx="4681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900"/>
            </a:lvl1pPr>
          </a:lstStyle>
          <a:p>
            <a:r>
              <a:rPr lang="es-CO" dirty="0" err="1"/>
              <a:t>Source</a:t>
            </a:r>
            <a:r>
              <a:rPr lang="es-CO" dirty="0"/>
              <a:t>: </a:t>
            </a:r>
            <a:r>
              <a:rPr lang="es-CO" dirty="0">
                <a:hlinkClick r:id="rId5"/>
              </a:rPr>
              <a:t>https://taelifesciences.com/developing-targeted-drugs-for-boron-neutron-capture-therapy-to-treat-refractory-cancers/</a:t>
            </a:r>
            <a:endParaRPr lang="es-CO" dirty="0"/>
          </a:p>
        </p:txBody>
      </p:sp>
      <p:sp>
        <p:nvSpPr>
          <p:cNvPr id="11" name="Google Shape;81;p4">
            <a:extLst>
              <a:ext uri="{FF2B5EF4-FFF2-40B4-BE49-F238E27FC236}">
                <a16:creationId xmlns:a16="http://schemas.microsoft.com/office/drawing/2014/main" id="{099A478C-7B34-4549-BE49-EC2A9C5106A9}"/>
              </a:ext>
            </a:extLst>
          </p:cNvPr>
          <p:cNvSpPr txBox="1"/>
          <p:nvPr/>
        </p:nvSpPr>
        <p:spPr>
          <a:xfrm>
            <a:off x="354713" y="830590"/>
            <a:ext cx="5511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1F1F41"/>
                </a:solidFill>
                <a:latin typeface="Montserrat"/>
                <a:ea typeface="Montserrat"/>
                <a:cs typeface="Montserrat"/>
                <a:sym typeface="Montserrat"/>
              </a:rPr>
              <a:t>Applications - BNCT For Cancer</a:t>
            </a:r>
            <a:endParaRPr lang="en-US" sz="2500" b="1" dirty="0">
              <a:solidFill>
                <a:srgbClr val="1F1F41"/>
              </a:solidFill>
              <a:latin typeface="Montserrat"/>
              <a:sym typeface="Montserrat"/>
            </a:endParaRP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04B5F1BB-E886-439B-8FF9-9EAC829D30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983339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4407</TotalTime>
  <Words>1067</Words>
  <Application>Microsoft Office PowerPoint</Application>
  <PresentationFormat>Presentación en pantalla (16:9)</PresentationFormat>
  <Paragraphs>243</Paragraphs>
  <Slides>41</Slides>
  <Notes>41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Courier New</vt:lpstr>
      <vt:lpstr>Montserrat Medium</vt:lpstr>
      <vt:lpstr>Montserrat</vt:lpstr>
      <vt:lpstr>Cambria Math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Ricardo Beltran Garcia</dc:creator>
  <cp:lastModifiedBy>luis Ricardo Beltran Garcia</cp:lastModifiedBy>
  <cp:revision>93</cp:revision>
  <cp:lastPrinted>2026-06-12T03:29:06Z</cp:lastPrinted>
  <dcterms:modified xsi:type="dcterms:W3CDTF">2026-06-12T19:01:59Z</dcterms:modified>
</cp:coreProperties>
</file>